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diagrams/data1.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9.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88.xml" ContentType="application/vnd.openxmlformats-officedocument.presentationml.slide+xml"/>
  <Override PartName="/ppt/slides/slide30.xml" ContentType="application/vnd.openxmlformats-officedocument.presentationml.slide+xml"/>
  <Override PartName="/ppt/slides/slide86.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80.xml" ContentType="application/vnd.openxmlformats-officedocument.presentationml.slide+xml"/>
  <Override PartName="/ppt/slides/slide87.xml" ContentType="application/vnd.openxmlformats-officedocument.presentationml.slide+xml"/>
  <Override PartName="/ppt/slides/slide85.xml" ContentType="application/vnd.openxmlformats-officedocument.presentationml.slide+xml"/>
  <Override PartName="/ppt/slides/slide83.xml" ContentType="application/vnd.openxmlformats-officedocument.presentationml.slide+xml"/>
  <Override PartName="/ppt/slides/slide81.xml" ContentType="application/vnd.openxmlformats-officedocument.presentationml.slide+xml"/>
  <Override PartName="/ppt/slides/slide84.xml" ContentType="application/vnd.openxmlformats-officedocument.presentationml.slide+xml"/>
  <Override PartName="/ppt/slides/slide82.xml" ContentType="application/vnd.openxmlformats-officedocument.presentationml.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42.xml" ContentType="application/vnd.openxmlformats-officedocument.presentationml.notesSlide+xml"/>
  <Override PartName="/ppt/slideMasters/slideMaster1.xml" ContentType="application/vnd.openxmlformats-officedocument.presentationml.slideMaster+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1.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notesSlides/notesSlide36.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47.xml" ContentType="application/vnd.openxmlformats-officedocument.presentationml.notesSlide+xml"/>
  <Override PartName="/ppt/notesSlides/notesSlide25.xml" ContentType="application/vnd.openxmlformats-officedocument.presentationml.notesSlide+xml"/>
  <Override PartName="/ppt/slideMasters/slideMaster4.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5.xml" ContentType="application/vnd.openxmlformats-officedocument.presentationml.slideMaster+xml"/>
  <Override PartName="/ppt/notesSlides/notesSlide37.xml" ContentType="application/vnd.openxmlformats-officedocument.presentationml.notesSlide+xml"/>
  <Override PartName="/ppt/notesSlides/notesSlide24.xml" ContentType="application/vnd.openxmlformats-officedocument.presentationml.notesSl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22.xml" ContentType="application/vnd.openxmlformats-officedocument.presentationml.notesSlide+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19.xml" ContentType="application/vnd.openxmlformats-officedocument.presentationml.slideLayout+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23.xml" ContentType="application/vnd.openxmlformats-officedocument.presentationml.notesSl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9.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8.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5.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notesSlides/notesSlide21.xml" ContentType="application/vnd.openxmlformats-officedocument.presentationml.notesSlide+xml"/>
  <Override PartName="/ppt/slideLayouts/slideLayout39.xml" ContentType="application/vnd.openxmlformats-officedocument.presentationml.slideLayout+xml"/>
  <Override PartName="/ppt/slideLayouts/slideLayout36.xml" ContentType="application/vnd.openxmlformats-officedocument.presentationml.slideLayout+xml"/>
  <Override PartName="/ppt/slideLayouts/slideLayout38.xml" ContentType="application/vnd.openxmlformats-officedocument.presentationml.slideLayout+xml"/>
  <Override PartName="/ppt/slideLayouts/slideLayout34.xml" ContentType="application/vnd.openxmlformats-officedocument.presentationml.slideLayout+xml"/>
  <Override PartName="/ppt/slideLayouts/slideLayout42.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4.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3.xml" ContentType="application/vnd.openxmlformats-officedocument.presentationml.slideLayout+xml"/>
  <Override PartName="/ppt/slideLayouts/slideLayout15.xml" ContentType="application/vnd.openxmlformats-officedocument.presentationml.slideLayout+xml"/>
  <Override PartName="/ppt/slideLayouts/slideLayout37.xml" ContentType="application/vnd.openxmlformats-officedocument.presentationml.slideLayout+xml"/>
  <Override PartName="/ppt/slideLayouts/slideLayout13.xml" ContentType="application/vnd.openxmlformats-officedocument.presentationml.slideLayout+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notesSlides/notesSlide7.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6.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notesSlides/notesSlide5.xml" ContentType="application/vnd.openxmlformats-officedocument.presentationml.notesSlide+xml"/>
  <Override PartName="/ppt/notesSlides/notesSlide17.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7.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4.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1.xml" ContentType="application/vnd.openxmlformats-officedocument.drawingml.diagram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drawing3.xml" ContentType="application/vnd.ms-office.drawingml.diagramDrawing+xml"/>
  <Override PartName="/ppt/diagrams/quickStyle2.xml" ContentType="application/vnd.openxmlformats-officedocument.drawingml.diagramStyle+xml"/>
  <Override PartName="/ppt/diagrams/layout2.xml" ContentType="application/vnd.openxmlformats-officedocument.drawingml.diagramLayout+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colors3.xml" ContentType="application/vnd.openxmlformats-officedocument.drawingml.diagramColors+xml"/>
  <Override PartName="/ppt/theme/theme1.xml" ContentType="application/vnd.openxmlformats-officedocument.theme+xml"/>
  <Override PartName="/ppt/diagrams/quickStyle3.xml" ContentType="application/vnd.openxmlformats-officedocument.drawingml.diagramStyle+xml"/>
  <Override PartName="/ppt/commentAuthors.xml" ContentType="application/vnd.openxmlformats-officedocument.presentationml.commentAuthors+xml"/>
  <Override PartName="/ppt/theme/theme2.xml" ContentType="application/vnd.openxmlformats-officedocument.theme+xml"/>
  <Override PartName="/ppt/diagrams/layout4.xml" ContentType="application/vnd.openxmlformats-officedocument.drawingml.diagramLayout+xml"/>
  <Override PartName="/ppt/theme/theme3.xml" ContentType="application/vnd.openxmlformats-officedocument.theme+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7.xml" ContentType="application/vnd.openxmlformats-officedocument.presentationml.tags+xml"/>
  <Override PartName="/ppt/tags/tag30.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31.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39.xml" ContentType="application/vnd.openxmlformats-officedocument.presentationml.tags+xml"/>
  <Override PartName="/ppt/tags/tag36.xml" ContentType="application/vnd.openxmlformats-officedocument.presentationml.tags+xml"/>
  <Override PartName="/ppt/tags/tag40.xml" ContentType="application/vnd.openxmlformats-officedocument.presentationml.tags+xml"/>
  <Override PartName="/ppt/tags/tag35.xml" ContentType="application/vnd.openxmlformats-officedocument.presentationml.tags+xml"/>
  <Override PartName="/ppt/tags/tag38.xml" ContentType="application/vnd.openxmlformats-officedocument.presentationml.tags+xml"/>
  <Override PartName="/ppt/tags/tag32.xml" ContentType="application/vnd.openxmlformats-officedocument.presentationml.tags+xml"/>
  <Override PartName="/ppt/tags/tag11.xml" ContentType="application/vnd.openxmlformats-officedocument.presentationml.tags+xml"/>
  <Override PartName="/ppt/tags/tag2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41.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19.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tags/tag72.xml" ContentType="application/vnd.openxmlformats-officedocument.presentationml.tags+xml"/>
  <Override PartName="/ppt/tags/tag43.xml" ContentType="application/vnd.openxmlformats-officedocument.presentationml.tags+xml"/>
  <Override PartName="/ppt/tags/tag126.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7.xml" ContentType="application/vnd.openxmlformats-officedocument.presentationml.tags+xml"/>
  <Override PartName="/ppt/tags/tag125.xml" ContentType="application/vnd.openxmlformats-officedocument.presentationml.tags+xml"/>
  <Override PartName="/ppt/tags/tag124.xml" ContentType="application/vnd.openxmlformats-officedocument.presentationml.tags+xml"/>
  <Override PartName="/ppt/tags/tag116.xml" ContentType="application/vnd.openxmlformats-officedocument.presentationml.tags+xml"/>
  <Override PartName="/ppt/tags/tag17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15.xml" ContentType="application/vnd.openxmlformats-officedocument.presentationml.tags+xml"/>
  <Override PartName="/ppt/tags/tag114.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3.xml" ContentType="application/vnd.openxmlformats-officedocument.presentationml.tags+xml"/>
  <Override PartName="/ppt/tags/tag178.xml" ContentType="application/vnd.openxmlformats-officedocument.presentationml.tags+xml"/>
  <Override PartName="/ppt/tags/tag122.xml" ContentType="application/vnd.openxmlformats-officedocument.presentationml.tags+xml"/>
  <Override PartName="/ppt/tags/tag121.xml" ContentType="application/vnd.openxmlformats-officedocument.presentationml.tags+xml"/>
  <Override PartName="/ppt/tags/tag120.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49.xml" ContentType="application/vnd.openxmlformats-officedocument.presentationml.tags+xml"/>
  <Override PartName="/ppt/tags/tag160.xml" ContentType="application/vnd.openxmlformats-officedocument.presentationml.tags+xml"/>
  <Override PartName="/ppt/tags/tag148.xml" ContentType="application/vnd.openxmlformats-officedocument.presentationml.tags+xml"/>
  <Override PartName="/ppt/tags/tag147.xml" ContentType="application/vnd.openxmlformats-officedocument.presentationml.tags+xml"/>
  <Override PartName="/ppt/tags/tag146.xml" ContentType="application/vnd.openxmlformats-officedocument.presentationml.tags+xml"/>
  <Override PartName="/ppt/tags/tag14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5.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54.xml" ContentType="application/vnd.openxmlformats-officedocument.presentationml.tags+xml"/>
  <Override PartName="/ppt/tags/tag153.xml" ContentType="application/vnd.openxmlformats-officedocument.presentationml.tags+xml"/>
  <Override PartName="/ppt/tags/tag144.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36.xml" ContentType="application/vnd.openxmlformats-officedocument.presentationml.tags+xml"/>
  <Override PartName="/ppt/tags/tag135.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34.xml" ContentType="application/vnd.openxmlformats-officedocument.presentationml.tags+xml"/>
  <Override PartName="/ppt/tags/tag133.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63.xml" ContentType="application/vnd.openxmlformats-officedocument.presentationml.tags+xml"/>
  <Override PartName="/ppt/tags/tag143.xml" ContentType="application/vnd.openxmlformats-officedocument.presentationml.tags+xml"/>
  <Override PartName="/ppt/tags/tag142.xml" ContentType="application/vnd.openxmlformats-officedocument.presentationml.tags+xml"/>
  <Override PartName="/ppt/tags/tag141.xml" ContentType="application/vnd.openxmlformats-officedocument.presentationml.tags+xml"/>
  <Override PartName="/ppt/tags/tag140.xml" ContentType="application/vnd.openxmlformats-officedocument.presentationml.tags+xml"/>
  <Override PartName="/ppt/tags/tag113.xml" ContentType="application/vnd.openxmlformats-officedocument.presentationml.tags+xml"/>
  <Override PartName="/ppt/tags/tag112.xml" ContentType="application/vnd.openxmlformats-officedocument.presentationml.tags+xml"/>
  <Override PartName="/ppt/tags/tag111.xml" ContentType="application/vnd.openxmlformats-officedocument.presentationml.tags+xml"/>
  <Override PartName="/ppt/tags/tag66.xml" ContentType="application/vnd.openxmlformats-officedocument.presentationml.tags+xml"/>
  <Override PartName="/ppt/tags/tag65.xml" ContentType="application/vnd.openxmlformats-officedocument.presentationml.tags+xml"/>
  <Override PartName="/ppt/tags/tag64.xml" ContentType="application/vnd.openxmlformats-officedocument.presentationml.tags+xml"/>
  <Override PartName="/ppt/tags/tag63.xml" ContentType="application/vnd.openxmlformats-officedocument.presentationml.tags+xml"/>
  <Override PartName="/ppt/tags/tag62.xml" ContentType="application/vnd.openxmlformats-officedocument.presentationml.tags+xml"/>
  <Override PartName="/ppt/tags/tag61.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5.xml" ContentType="application/vnd.openxmlformats-officedocument.presentationml.tags+xml"/>
  <Override PartName="/ppt/tags/tag74.xml" ContentType="application/vnd.openxmlformats-officedocument.presentationml.tags+xml"/>
  <Override PartName="/ppt/tags/tag73.xml" ContentType="application/vnd.openxmlformats-officedocument.presentationml.tags+xml"/>
  <Override PartName="/ppt/tags/tag156.xml" ContentType="application/vnd.openxmlformats-officedocument.presentationml.tags+xml"/>
  <Override PartName="/ppt/tags/tag71.xml" ContentType="application/vnd.openxmlformats-officedocument.presentationml.tags+xml"/>
  <Override PartName="/ppt/tags/tag70.xml" ContentType="application/vnd.openxmlformats-officedocument.presentationml.tags+xml"/>
  <Override PartName="/ppt/tags/tag60.xml" ContentType="application/vnd.openxmlformats-officedocument.presentationml.tags+xml"/>
  <Override PartName="/ppt/tags/tag59.xml" ContentType="application/vnd.openxmlformats-officedocument.presentationml.tags+xml"/>
  <Override PartName="/ppt/tags/tag58.xml" ContentType="application/vnd.openxmlformats-officedocument.presentationml.tags+xml"/>
  <Override PartName="/ppt/tags/tag49.xml" ContentType="application/vnd.openxmlformats-officedocument.presentationml.tags+xml"/>
  <Override PartName="/ppt/tags/tag48.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44.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7.xml" ContentType="application/vnd.openxmlformats-officedocument.presentationml.tags+xml"/>
  <Override PartName="/ppt/tags/tag56.xml" ContentType="application/vnd.openxmlformats-officedocument.presentationml.tags+xml"/>
  <Override PartName="/ppt/tags/tag55.xml" ContentType="application/vnd.openxmlformats-officedocument.presentationml.tags+xml"/>
  <Override PartName="/ppt/tags/tag54.xml" ContentType="application/vnd.openxmlformats-officedocument.presentationml.tags+xml"/>
  <Override PartName="/ppt/tags/tag53.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101.xml" ContentType="application/vnd.openxmlformats-officedocument.presentationml.tags+xml"/>
  <Override PartName="/ppt/tags/tag100.xml" ContentType="application/vnd.openxmlformats-officedocument.presentationml.tags+xml"/>
  <Override PartName="/ppt/tags/tag99.xml" ContentType="application/vnd.openxmlformats-officedocument.presentationml.tags+xml"/>
  <Override PartName="/ppt/tags/tag98.xml" ContentType="application/vnd.openxmlformats-officedocument.presentationml.tags+xml"/>
  <Override PartName="/ppt/tags/tag97.xml" ContentType="application/vnd.openxmlformats-officedocument.presentationml.tags+xml"/>
  <Override PartName="/ppt/tags/tag96.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10.xml" ContentType="application/vnd.openxmlformats-officedocument.presentationml.tags+xml"/>
  <Override PartName="/ppt/tags/tag109.xml" ContentType="application/vnd.openxmlformats-officedocument.presentationml.tags+xml"/>
  <Override PartName="/ppt/tags/tag108.xml" ContentType="application/vnd.openxmlformats-officedocument.presentationml.tags+xml"/>
  <Override PartName="/ppt/tags/tag107.xml" ContentType="application/vnd.openxmlformats-officedocument.presentationml.tags+xml"/>
  <Override PartName="/ppt/tags/tag106.xml" ContentType="application/vnd.openxmlformats-officedocument.presentationml.tags+xml"/>
  <Override PartName="/ppt/tags/tag105.xml" ContentType="application/vnd.openxmlformats-officedocument.presentationml.tags+xml"/>
  <Override PartName="/ppt/tags/tag95.xml" ContentType="application/vnd.openxmlformats-officedocument.presentationml.tags+xml"/>
  <Override PartName="/ppt/tags/tag94.xml" ContentType="application/vnd.openxmlformats-officedocument.presentationml.tags+xml"/>
  <Override PartName="/ppt/tags/tag93.xml" ContentType="application/vnd.openxmlformats-officedocument.presentationml.tags+xml"/>
  <Override PartName="/ppt/tags/tag84.xml" ContentType="application/vnd.openxmlformats-officedocument.presentationml.tags+xml"/>
  <Override PartName="/ppt/tags/tag83.xml" ContentType="application/vnd.openxmlformats-officedocument.presentationml.tags+xml"/>
  <Override PartName="/ppt/tags/tag82.xml" ContentType="application/vnd.openxmlformats-officedocument.presentationml.tags+xml"/>
  <Override PartName="/ppt/tags/tag81.xml" ContentType="application/vnd.openxmlformats-officedocument.presentationml.tags+xml"/>
  <Override PartName="/ppt/tags/tag80.xml" ContentType="application/vnd.openxmlformats-officedocument.presentationml.tags+xml"/>
  <Override PartName="/ppt/tags/tag79.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92.xml" ContentType="application/vnd.openxmlformats-officedocument.presentationml.tags+xml"/>
  <Override PartName="/ppt/tags/tag91.xml" ContentType="application/vnd.openxmlformats-officedocument.presentationml.tags+xml"/>
  <Override PartName="/ppt/tags/tag90.xml" ContentType="application/vnd.openxmlformats-officedocument.presentationml.tags+xml"/>
  <Override PartName="/ppt/tags/tag89.xml" ContentType="application/vnd.openxmlformats-officedocument.presentationml.tags+xml"/>
  <Override PartName="/ppt/tags/tag88.xml" ContentType="application/vnd.openxmlformats-officedocument.presentationml.tags+xml"/>
  <Override PartName="/ppt/tags/tag42.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86" r:id="rId2"/>
    <p:sldMasterId id="2147483997" r:id="rId3"/>
    <p:sldMasterId id="2147484009" r:id="rId4"/>
    <p:sldMasterId id="2147484021" r:id="rId5"/>
  </p:sldMasterIdLst>
  <p:notesMasterIdLst>
    <p:notesMasterId r:id="rId105"/>
  </p:notesMasterIdLst>
  <p:handoutMasterIdLst>
    <p:handoutMasterId r:id="rId106"/>
  </p:handoutMasterIdLst>
  <p:sldIdLst>
    <p:sldId id="359" r:id="rId6"/>
    <p:sldId id="360" r:id="rId7"/>
    <p:sldId id="361" r:id="rId8"/>
    <p:sldId id="362" r:id="rId9"/>
    <p:sldId id="363" r:id="rId10"/>
    <p:sldId id="364" r:id="rId11"/>
    <p:sldId id="365" r:id="rId12"/>
    <p:sldId id="366" r:id="rId13"/>
    <p:sldId id="367" r:id="rId14"/>
    <p:sldId id="368" r:id="rId15"/>
    <p:sldId id="369" r:id="rId16"/>
    <p:sldId id="370" r:id="rId17"/>
    <p:sldId id="371" r:id="rId18"/>
    <p:sldId id="372" r:id="rId19"/>
    <p:sldId id="373" r:id="rId20"/>
    <p:sldId id="374" r:id="rId21"/>
    <p:sldId id="375" r:id="rId22"/>
    <p:sldId id="376" r:id="rId23"/>
    <p:sldId id="377" r:id="rId24"/>
    <p:sldId id="406" r:id="rId25"/>
    <p:sldId id="436" r:id="rId26"/>
    <p:sldId id="378" r:id="rId27"/>
    <p:sldId id="379" r:id="rId28"/>
    <p:sldId id="380" r:id="rId29"/>
    <p:sldId id="381" r:id="rId30"/>
    <p:sldId id="382" r:id="rId31"/>
    <p:sldId id="383" r:id="rId32"/>
    <p:sldId id="384" r:id="rId33"/>
    <p:sldId id="385" r:id="rId34"/>
    <p:sldId id="386" r:id="rId35"/>
    <p:sldId id="387" r:id="rId36"/>
    <p:sldId id="388" r:id="rId37"/>
    <p:sldId id="389" r:id="rId38"/>
    <p:sldId id="390" r:id="rId39"/>
    <p:sldId id="391" r:id="rId40"/>
    <p:sldId id="392" r:id="rId41"/>
    <p:sldId id="393" r:id="rId42"/>
    <p:sldId id="407" r:id="rId43"/>
    <p:sldId id="437" r:id="rId44"/>
    <p:sldId id="472" r:id="rId45"/>
    <p:sldId id="473" r:id="rId46"/>
    <p:sldId id="474" r:id="rId47"/>
    <p:sldId id="475" r:id="rId48"/>
    <p:sldId id="476" r:id="rId49"/>
    <p:sldId id="477" r:id="rId50"/>
    <p:sldId id="478" r:id="rId51"/>
    <p:sldId id="479" r:id="rId52"/>
    <p:sldId id="438" r:id="rId53"/>
    <p:sldId id="261" r:id="rId54"/>
    <p:sldId id="282" r:id="rId55"/>
    <p:sldId id="290" r:id="rId56"/>
    <p:sldId id="287" r:id="rId57"/>
    <p:sldId id="286" r:id="rId58"/>
    <p:sldId id="292" r:id="rId59"/>
    <p:sldId id="285" r:id="rId60"/>
    <p:sldId id="293" r:id="rId61"/>
    <p:sldId id="439" r:id="rId62"/>
    <p:sldId id="480" r:id="rId63"/>
    <p:sldId id="481" r:id="rId64"/>
    <p:sldId id="482" r:id="rId65"/>
    <p:sldId id="483" r:id="rId66"/>
    <p:sldId id="484" r:id="rId67"/>
    <p:sldId id="485" r:id="rId68"/>
    <p:sldId id="486" r:id="rId69"/>
    <p:sldId id="487" r:id="rId70"/>
    <p:sldId id="488" r:id="rId71"/>
    <p:sldId id="489" r:id="rId72"/>
    <p:sldId id="490" r:id="rId73"/>
    <p:sldId id="491" r:id="rId74"/>
    <p:sldId id="492" r:id="rId75"/>
    <p:sldId id="493" r:id="rId76"/>
    <p:sldId id="494" r:id="rId77"/>
    <p:sldId id="408" r:id="rId78"/>
    <p:sldId id="495" r:id="rId79"/>
    <p:sldId id="394" r:id="rId80"/>
    <p:sldId id="395" r:id="rId81"/>
    <p:sldId id="396" r:id="rId82"/>
    <p:sldId id="397" r:id="rId83"/>
    <p:sldId id="398" r:id="rId84"/>
    <p:sldId id="399" r:id="rId85"/>
    <p:sldId id="400" r:id="rId86"/>
    <p:sldId id="401" r:id="rId87"/>
    <p:sldId id="402" r:id="rId88"/>
    <p:sldId id="403" r:id="rId89"/>
    <p:sldId id="404" r:id="rId90"/>
    <p:sldId id="405" r:id="rId91"/>
    <p:sldId id="496" r:id="rId92"/>
    <p:sldId id="497" r:id="rId93"/>
    <p:sldId id="498" r:id="rId94"/>
    <p:sldId id="499" r:id="rId95"/>
    <p:sldId id="500" r:id="rId96"/>
    <p:sldId id="501" r:id="rId97"/>
    <p:sldId id="502" r:id="rId98"/>
    <p:sldId id="503" r:id="rId99"/>
    <p:sldId id="504" r:id="rId100"/>
    <p:sldId id="505" r:id="rId101"/>
    <p:sldId id="506" r:id="rId102"/>
    <p:sldId id="507" r:id="rId103"/>
    <p:sldId id="409" r:id="rId10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ヒラギノ角ゴ Pro W3" pitchFamily="127" charset="-128"/>
        <a:cs typeface="+mn-cs"/>
      </a:defRPr>
    </a:lvl5pPr>
    <a:lvl6pPr marL="22860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6pPr>
    <a:lvl7pPr marL="27432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7pPr>
    <a:lvl8pPr marL="32004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8pPr>
    <a:lvl9pPr marL="3657600" algn="l" defTabSz="914400" rtl="0" eaLnBrk="1" latinLnBrk="0" hangingPunct="1">
      <a:defRPr kern="1200">
        <a:solidFill>
          <a:schemeClr val="tx1"/>
        </a:solidFill>
        <a:latin typeface="Calibri" panose="020F0502020204030204" pitchFamily="34" charset="0"/>
        <a:ea typeface="ヒラギノ角ゴ Pro W3" pitchFamily="127"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rina D'arcy" initials="SD" lastIdx="8" clrIdx="0">
    <p:extLst>
      <p:ext uri="{19B8F6BF-5375-455C-9EA6-DF929625EA0E}">
        <p15:presenceInfo xmlns:p15="http://schemas.microsoft.com/office/powerpoint/2012/main" userId="S-1-5-21-2042371895-1159732610-1501187911-778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2E34"/>
    <a:srgbClr val="595959"/>
    <a:srgbClr val="157AC0"/>
    <a:srgbClr val="0082C9"/>
    <a:srgbClr val="ECECEC"/>
    <a:srgbClr val="064163"/>
    <a:srgbClr val="808080"/>
    <a:srgbClr val="870F1F"/>
    <a:srgbClr val="3B1659"/>
    <a:srgbClr val="84B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9" autoAdjust="0"/>
    <p:restoredTop sz="86408" autoAdjust="0"/>
  </p:normalViewPr>
  <p:slideViewPr>
    <p:cSldViewPr snapToGrid="0" snapToObjects="1">
      <p:cViewPr varScale="1">
        <p:scale>
          <a:sx n="74" d="100"/>
          <a:sy n="74" d="100"/>
        </p:scale>
        <p:origin x="1133" y="72"/>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notesViewPr>
    <p:cSldViewPr snapToGrid="0" snapToObjects="1">
      <p:cViewPr varScale="1">
        <p:scale>
          <a:sx n="62" d="100"/>
          <a:sy n="62" d="100"/>
        </p:scale>
        <p:origin x="494" y="55"/>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customXml" Target="../customXml/item1.xml"/><Relationship Id="rId16" Type="http://schemas.openxmlformats.org/officeDocument/2006/relationships/slide" Target="slides/slide11.xml"/><Relationship Id="rId107" Type="http://schemas.openxmlformats.org/officeDocument/2006/relationships/commentAuthors" Target="commentAuthor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customXml" Target="../customXml/item2.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handoutMaster" Target="handoutMasters/handoutMaster1.xml"/><Relationship Id="rId114" Type="http://schemas.openxmlformats.org/officeDocument/2006/relationships/customXml" Target="../customXml/item3.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heme" Target="theme/theme1.xml"/><Relationship Id="rId115" Type="http://schemas.openxmlformats.org/officeDocument/2006/relationships/customXml" Target="../customXml/item4.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38D762-BC14-4B90-8644-84BF88885191}"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en-US"/>
        </a:p>
      </dgm:t>
    </dgm:pt>
    <dgm:pt modelId="{8FFA35B0-33A0-4B84-935B-C26FAB07FAB1}">
      <dgm:prSet/>
      <dgm:spPr/>
      <dgm:t>
        <a:bodyPr/>
        <a:lstStyle/>
        <a:p>
          <a:pPr rtl="0"/>
          <a:r>
            <a:rPr kumimoji="1" lang="fr-CA" dirty="0"/>
            <a:t>Consult with Treasury Board Secretariat</a:t>
          </a:r>
          <a:endParaRPr lang="en-US" dirty="0"/>
        </a:p>
      </dgm:t>
    </dgm:pt>
    <dgm:pt modelId="{1F431C83-AA02-4CD4-AD2C-214B675F7936}" type="parTrans" cxnId="{0407215E-A30D-4783-9330-E68A5D92E60D}">
      <dgm:prSet/>
      <dgm:spPr/>
      <dgm:t>
        <a:bodyPr/>
        <a:lstStyle/>
        <a:p>
          <a:endParaRPr lang="en-US"/>
        </a:p>
      </dgm:t>
    </dgm:pt>
    <dgm:pt modelId="{A32A4321-470E-4888-BB73-870B42DFF5C2}" type="sibTrans" cxnId="{0407215E-A30D-4783-9330-E68A5D92E60D}">
      <dgm:prSet/>
      <dgm:spPr/>
      <dgm:t>
        <a:bodyPr/>
        <a:lstStyle/>
        <a:p>
          <a:endParaRPr lang="en-US"/>
        </a:p>
      </dgm:t>
    </dgm:pt>
    <dgm:pt modelId="{D30EAF53-6A4A-42A9-BE46-0DC26F27C313}">
      <dgm:prSet/>
      <dgm:spPr/>
      <dgm:t>
        <a:bodyPr/>
        <a:lstStyle/>
        <a:p>
          <a:pPr rtl="0"/>
          <a:r>
            <a:rPr kumimoji="1" lang="fr-CA" dirty="0"/>
            <a:t>Append the Generic T&amp;C to the T&amp;C of an </a:t>
          </a:r>
          <a:r>
            <a:rPr kumimoji="1" lang="fr-CA" i="0" dirty="0"/>
            <a:t>existing</a:t>
          </a:r>
          <a:r>
            <a:rPr kumimoji="1" lang="fr-CA" dirty="0"/>
            <a:t> program</a:t>
          </a:r>
          <a:endParaRPr lang="en-US" dirty="0"/>
        </a:p>
      </dgm:t>
    </dgm:pt>
    <dgm:pt modelId="{49D78ED2-C8DB-41BC-AC61-FE78A5DA9594}" type="parTrans" cxnId="{B192DB34-BF50-4DB9-A405-EA034B22D3F9}">
      <dgm:prSet/>
      <dgm:spPr/>
      <dgm:t>
        <a:bodyPr/>
        <a:lstStyle/>
        <a:p>
          <a:endParaRPr lang="en-US"/>
        </a:p>
      </dgm:t>
    </dgm:pt>
    <dgm:pt modelId="{CD4C068D-E5CD-4DB7-81EE-D7EDE830A51F}" type="sibTrans" cxnId="{B192DB34-BF50-4DB9-A405-EA034B22D3F9}">
      <dgm:prSet/>
      <dgm:spPr/>
      <dgm:t>
        <a:bodyPr/>
        <a:lstStyle/>
        <a:p>
          <a:endParaRPr lang="en-US"/>
        </a:p>
      </dgm:t>
    </dgm:pt>
    <dgm:pt modelId="{99A796FF-B91D-4BB7-9D89-534DB83A430F}">
      <dgm:prSet/>
      <dgm:spPr/>
      <dgm:t>
        <a:bodyPr/>
        <a:lstStyle/>
        <a:p>
          <a:pPr rtl="0"/>
          <a:r>
            <a:rPr kumimoji="1" lang="fr-CA" dirty="0"/>
            <a:t>Obtain Ministerial approval of a minor amendment</a:t>
          </a:r>
          <a:endParaRPr lang="en-US" dirty="0"/>
        </a:p>
      </dgm:t>
    </dgm:pt>
    <dgm:pt modelId="{63CB4B28-7F83-4B41-944F-949E231683A3}" type="parTrans" cxnId="{0ACEB3DD-8F5E-48F4-A1F4-8E2984BB47D2}">
      <dgm:prSet/>
      <dgm:spPr/>
      <dgm:t>
        <a:bodyPr/>
        <a:lstStyle/>
        <a:p>
          <a:endParaRPr lang="en-US"/>
        </a:p>
      </dgm:t>
    </dgm:pt>
    <dgm:pt modelId="{63ECE77D-36A5-4730-AD29-499E59D86C63}" type="sibTrans" cxnId="{0ACEB3DD-8F5E-48F4-A1F4-8E2984BB47D2}">
      <dgm:prSet/>
      <dgm:spPr/>
      <dgm:t>
        <a:bodyPr/>
        <a:lstStyle/>
        <a:p>
          <a:endParaRPr lang="en-US"/>
        </a:p>
      </dgm:t>
    </dgm:pt>
    <dgm:pt modelId="{4E7B1F26-09E1-4C01-A87E-18E21DEECD90}">
      <dgm:prSet/>
      <dgm:spPr>
        <a:solidFill>
          <a:srgbClr val="EABD00"/>
        </a:solidFill>
      </dgm:spPr>
      <dgm:t>
        <a:bodyPr/>
        <a:lstStyle/>
        <a:p>
          <a:pPr rtl="0"/>
          <a:r>
            <a:rPr kumimoji="1" lang="fr-CA" dirty="0"/>
            <a:t>Minister advises President of TB of amendment</a:t>
          </a:r>
          <a:endParaRPr lang="en-US" dirty="0"/>
        </a:p>
      </dgm:t>
    </dgm:pt>
    <dgm:pt modelId="{CD0DA288-12FD-41AE-9759-FDB85E792191}" type="parTrans" cxnId="{7214EFF4-0D20-480B-B480-D96213CF2BF6}">
      <dgm:prSet/>
      <dgm:spPr/>
      <dgm:t>
        <a:bodyPr/>
        <a:lstStyle/>
        <a:p>
          <a:endParaRPr lang="en-US"/>
        </a:p>
      </dgm:t>
    </dgm:pt>
    <dgm:pt modelId="{A6E757A4-93A7-40F4-9B04-AA4692DF97CC}" type="sibTrans" cxnId="{7214EFF4-0D20-480B-B480-D96213CF2BF6}">
      <dgm:prSet/>
      <dgm:spPr/>
      <dgm:t>
        <a:bodyPr/>
        <a:lstStyle/>
        <a:p>
          <a:endParaRPr lang="en-US"/>
        </a:p>
      </dgm:t>
    </dgm:pt>
    <dgm:pt modelId="{6BB25ECB-9301-4383-9980-F43060A714EF}" type="pres">
      <dgm:prSet presAssocID="{FF38D762-BC14-4B90-8644-84BF88885191}" presName="CompostProcess" presStyleCnt="0">
        <dgm:presLayoutVars>
          <dgm:dir/>
          <dgm:resizeHandles val="exact"/>
        </dgm:presLayoutVars>
      </dgm:prSet>
      <dgm:spPr/>
    </dgm:pt>
    <dgm:pt modelId="{8EB8FCE2-5622-4504-93FE-357C01E44990}" type="pres">
      <dgm:prSet presAssocID="{FF38D762-BC14-4B90-8644-84BF88885191}" presName="arrow" presStyleLbl="bgShp" presStyleIdx="0" presStyleCnt="1"/>
      <dgm:spPr/>
    </dgm:pt>
    <dgm:pt modelId="{2EF6D54C-F8C7-4510-B33A-F4CE82B5F58E}" type="pres">
      <dgm:prSet presAssocID="{FF38D762-BC14-4B90-8644-84BF88885191}" presName="linearProcess" presStyleCnt="0"/>
      <dgm:spPr/>
    </dgm:pt>
    <dgm:pt modelId="{1A13A466-6482-405C-9279-00FE398F5B4C}" type="pres">
      <dgm:prSet presAssocID="{8FFA35B0-33A0-4B84-935B-C26FAB07FAB1}" presName="textNode" presStyleLbl="node1" presStyleIdx="0" presStyleCnt="4">
        <dgm:presLayoutVars>
          <dgm:bulletEnabled val="1"/>
        </dgm:presLayoutVars>
      </dgm:prSet>
      <dgm:spPr/>
    </dgm:pt>
    <dgm:pt modelId="{E8714BF6-A9D9-48A7-B4F4-9E3174E50C1E}" type="pres">
      <dgm:prSet presAssocID="{A32A4321-470E-4888-BB73-870B42DFF5C2}" presName="sibTrans" presStyleCnt="0"/>
      <dgm:spPr/>
    </dgm:pt>
    <dgm:pt modelId="{7ADE3CEB-598D-4433-A91A-7FB744B7BFDA}" type="pres">
      <dgm:prSet presAssocID="{D30EAF53-6A4A-42A9-BE46-0DC26F27C313}" presName="textNode" presStyleLbl="node1" presStyleIdx="1" presStyleCnt="4">
        <dgm:presLayoutVars>
          <dgm:bulletEnabled val="1"/>
        </dgm:presLayoutVars>
      </dgm:prSet>
      <dgm:spPr/>
    </dgm:pt>
    <dgm:pt modelId="{F6218A6E-11A2-42A6-AB64-CA46DC41F543}" type="pres">
      <dgm:prSet presAssocID="{CD4C068D-E5CD-4DB7-81EE-D7EDE830A51F}" presName="sibTrans" presStyleCnt="0"/>
      <dgm:spPr/>
    </dgm:pt>
    <dgm:pt modelId="{0F848B86-ABA4-449B-A159-619B658C36FE}" type="pres">
      <dgm:prSet presAssocID="{99A796FF-B91D-4BB7-9D89-534DB83A430F}" presName="textNode" presStyleLbl="node1" presStyleIdx="2" presStyleCnt="4">
        <dgm:presLayoutVars>
          <dgm:bulletEnabled val="1"/>
        </dgm:presLayoutVars>
      </dgm:prSet>
      <dgm:spPr/>
    </dgm:pt>
    <dgm:pt modelId="{CF91F962-11B5-496B-9DA1-B3A52D7A98F5}" type="pres">
      <dgm:prSet presAssocID="{63ECE77D-36A5-4730-AD29-499E59D86C63}" presName="sibTrans" presStyleCnt="0"/>
      <dgm:spPr/>
    </dgm:pt>
    <dgm:pt modelId="{984CFCB8-B7AB-44B2-8FDC-6A7BC4425AAF}" type="pres">
      <dgm:prSet presAssocID="{4E7B1F26-09E1-4C01-A87E-18E21DEECD90}" presName="textNode" presStyleLbl="node1" presStyleIdx="3" presStyleCnt="4">
        <dgm:presLayoutVars>
          <dgm:bulletEnabled val="1"/>
        </dgm:presLayoutVars>
      </dgm:prSet>
      <dgm:spPr/>
    </dgm:pt>
  </dgm:ptLst>
  <dgm:cxnLst>
    <dgm:cxn modelId="{B192DB34-BF50-4DB9-A405-EA034B22D3F9}" srcId="{FF38D762-BC14-4B90-8644-84BF88885191}" destId="{D30EAF53-6A4A-42A9-BE46-0DC26F27C313}" srcOrd="1" destOrd="0" parTransId="{49D78ED2-C8DB-41BC-AC61-FE78A5DA9594}" sibTransId="{CD4C068D-E5CD-4DB7-81EE-D7EDE830A51F}"/>
    <dgm:cxn modelId="{0407215E-A30D-4783-9330-E68A5D92E60D}" srcId="{FF38D762-BC14-4B90-8644-84BF88885191}" destId="{8FFA35B0-33A0-4B84-935B-C26FAB07FAB1}" srcOrd="0" destOrd="0" parTransId="{1F431C83-AA02-4CD4-AD2C-214B675F7936}" sibTransId="{A32A4321-470E-4888-BB73-870B42DFF5C2}"/>
    <dgm:cxn modelId="{B8796144-0AD8-49DA-A88E-A23FC478C24D}" type="presOf" srcId="{8FFA35B0-33A0-4B84-935B-C26FAB07FAB1}" destId="{1A13A466-6482-405C-9279-00FE398F5B4C}" srcOrd="0" destOrd="0" presId="urn:microsoft.com/office/officeart/2005/8/layout/hProcess9"/>
    <dgm:cxn modelId="{65AA1E81-F999-4A9B-84D6-99A55275428D}" type="presOf" srcId="{4E7B1F26-09E1-4C01-A87E-18E21DEECD90}" destId="{984CFCB8-B7AB-44B2-8FDC-6A7BC4425AAF}" srcOrd="0" destOrd="0" presId="urn:microsoft.com/office/officeart/2005/8/layout/hProcess9"/>
    <dgm:cxn modelId="{D9562EA5-3A08-4FFE-8A78-98FC9CDE74C0}" type="presOf" srcId="{D30EAF53-6A4A-42A9-BE46-0DC26F27C313}" destId="{7ADE3CEB-598D-4433-A91A-7FB744B7BFDA}" srcOrd="0" destOrd="0" presId="urn:microsoft.com/office/officeart/2005/8/layout/hProcess9"/>
    <dgm:cxn modelId="{DDF789C0-B4BF-4781-9EAF-7E65791526C3}" type="presOf" srcId="{99A796FF-B91D-4BB7-9D89-534DB83A430F}" destId="{0F848B86-ABA4-449B-A159-619B658C36FE}" srcOrd="0" destOrd="0" presId="urn:microsoft.com/office/officeart/2005/8/layout/hProcess9"/>
    <dgm:cxn modelId="{0ACEB3DD-8F5E-48F4-A1F4-8E2984BB47D2}" srcId="{FF38D762-BC14-4B90-8644-84BF88885191}" destId="{99A796FF-B91D-4BB7-9D89-534DB83A430F}" srcOrd="2" destOrd="0" parTransId="{63CB4B28-7F83-4B41-944F-949E231683A3}" sibTransId="{63ECE77D-36A5-4730-AD29-499E59D86C63}"/>
    <dgm:cxn modelId="{7214EFF4-0D20-480B-B480-D96213CF2BF6}" srcId="{FF38D762-BC14-4B90-8644-84BF88885191}" destId="{4E7B1F26-09E1-4C01-A87E-18E21DEECD90}" srcOrd="3" destOrd="0" parTransId="{CD0DA288-12FD-41AE-9759-FDB85E792191}" sibTransId="{A6E757A4-93A7-40F4-9B04-AA4692DF97CC}"/>
    <dgm:cxn modelId="{627FC6F9-E146-4E50-8492-4FA92A729851}" type="presOf" srcId="{FF38D762-BC14-4B90-8644-84BF88885191}" destId="{6BB25ECB-9301-4383-9980-F43060A714EF}" srcOrd="0" destOrd="0" presId="urn:microsoft.com/office/officeart/2005/8/layout/hProcess9"/>
    <dgm:cxn modelId="{3B6E63CF-D6CE-486D-9FC0-BE7743E3AEC9}" type="presParOf" srcId="{6BB25ECB-9301-4383-9980-F43060A714EF}" destId="{8EB8FCE2-5622-4504-93FE-357C01E44990}" srcOrd="0" destOrd="0" presId="urn:microsoft.com/office/officeart/2005/8/layout/hProcess9"/>
    <dgm:cxn modelId="{2C12C4CF-399C-4D47-8F43-E26099F528BE}" type="presParOf" srcId="{6BB25ECB-9301-4383-9980-F43060A714EF}" destId="{2EF6D54C-F8C7-4510-B33A-F4CE82B5F58E}" srcOrd="1" destOrd="0" presId="urn:microsoft.com/office/officeart/2005/8/layout/hProcess9"/>
    <dgm:cxn modelId="{35755F4A-9EAD-4FEA-AB02-EF4A3C581B6F}" type="presParOf" srcId="{2EF6D54C-F8C7-4510-B33A-F4CE82B5F58E}" destId="{1A13A466-6482-405C-9279-00FE398F5B4C}" srcOrd="0" destOrd="0" presId="urn:microsoft.com/office/officeart/2005/8/layout/hProcess9"/>
    <dgm:cxn modelId="{C3A34F73-F019-4044-BC54-FF9C9F19FD8F}" type="presParOf" srcId="{2EF6D54C-F8C7-4510-B33A-F4CE82B5F58E}" destId="{E8714BF6-A9D9-48A7-B4F4-9E3174E50C1E}" srcOrd="1" destOrd="0" presId="urn:microsoft.com/office/officeart/2005/8/layout/hProcess9"/>
    <dgm:cxn modelId="{817B0D96-9AC0-4988-95FE-B11D9411E6C3}" type="presParOf" srcId="{2EF6D54C-F8C7-4510-B33A-F4CE82B5F58E}" destId="{7ADE3CEB-598D-4433-A91A-7FB744B7BFDA}" srcOrd="2" destOrd="0" presId="urn:microsoft.com/office/officeart/2005/8/layout/hProcess9"/>
    <dgm:cxn modelId="{17467E10-6129-4B12-AFBD-16778CD4DCF8}" type="presParOf" srcId="{2EF6D54C-F8C7-4510-B33A-F4CE82B5F58E}" destId="{F6218A6E-11A2-42A6-AB64-CA46DC41F543}" srcOrd="3" destOrd="0" presId="urn:microsoft.com/office/officeart/2005/8/layout/hProcess9"/>
    <dgm:cxn modelId="{4032F251-FF6F-43CF-8938-FE5A3CB63812}" type="presParOf" srcId="{2EF6D54C-F8C7-4510-B33A-F4CE82B5F58E}" destId="{0F848B86-ABA4-449B-A159-619B658C36FE}" srcOrd="4" destOrd="0" presId="urn:microsoft.com/office/officeart/2005/8/layout/hProcess9"/>
    <dgm:cxn modelId="{D79F451B-86DC-4E73-A470-0A4767929EED}" type="presParOf" srcId="{2EF6D54C-F8C7-4510-B33A-F4CE82B5F58E}" destId="{CF91F962-11B5-496B-9DA1-B3A52D7A98F5}" srcOrd="5" destOrd="0" presId="urn:microsoft.com/office/officeart/2005/8/layout/hProcess9"/>
    <dgm:cxn modelId="{50F4BF43-1E23-4F48-B1BB-46BB0194377E}" type="presParOf" srcId="{2EF6D54C-F8C7-4510-B33A-F4CE82B5F58E}" destId="{984CFCB8-B7AB-44B2-8FDC-6A7BC4425AAF}"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28877F-D993-4724-819A-2180D4415132}" type="doc">
      <dgm:prSet loTypeId="urn:microsoft.com/office/officeart/2005/8/layout/funnel1" loCatId="relationship" qsTypeId="urn:microsoft.com/office/officeart/2005/8/quickstyle/3d1" qsCatId="3D" csTypeId="urn:microsoft.com/office/officeart/2005/8/colors/colorful1" csCatId="colorful" phldr="1"/>
      <dgm:spPr/>
      <dgm:t>
        <a:bodyPr/>
        <a:lstStyle/>
        <a:p>
          <a:endParaRPr lang="en-CA"/>
        </a:p>
      </dgm:t>
    </dgm:pt>
    <dgm:pt modelId="{756B4D89-7471-4DC7-9C80-21F550A2F2B1}">
      <dgm:prSet phldrT="[Text]" custT="1"/>
      <dgm:spPr/>
      <dgm:t>
        <a:bodyPr/>
        <a:lstStyle/>
        <a:p>
          <a:r>
            <a:rPr lang="fr-CA" sz="1400" dirty="0" err="1"/>
            <a:t>Generic</a:t>
          </a:r>
          <a:r>
            <a:rPr lang="fr-CA" sz="1400" dirty="0"/>
            <a:t> </a:t>
          </a:r>
          <a:r>
            <a:rPr lang="fr-CA" sz="1400" dirty="0" err="1"/>
            <a:t>Ts&amp;Cs</a:t>
          </a:r>
          <a:endParaRPr lang="en-CA" sz="1400" dirty="0"/>
        </a:p>
      </dgm:t>
    </dgm:pt>
    <dgm:pt modelId="{E24B9B01-D15A-4C48-B440-DFDF3A62F732}" type="parTrans" cxnId="{BDDC2776-670F-40B9-A9BE-C899A5E28D84}">
      <dgm:prSet/>
      <dgm:spPr/>
      <dgm:t>
        <a:bodyPr/>
        <a:lstStyle/>
        <a:p>
          <a:endParaRPr lang="en-CA"/>
        </a:p>
      </dgm:t>
    </dgm:pt>
    <dgm:pt modelId="{C24E3F4F-6981-40B5-A941-B9BEC610ACBE}" type="sibTrans" cxnId="{BDDC2776-670F-40B9-A9BE-C899A5E28D84}">
      <dgm:prSet/>
      <dgm:spPr/>
      <dgm:t>
        <a:bodyPr/>
        <a:lstStyle/>
        <a:p>
          <a:endParaRPr lang="en-CA"/>
        </a:p>
      </dgm:t>
    </dgm:pt>
    <dgm:pt modelId="{7BEB80CD-9201-4076-8763-46BDA8B0EF15}">
      <dgm:prSet phldrT="[Text]" custT="1"/>
      <dgm:spPr/>
      <dgm:t>
        <a:bodyPr/>
        <a:lstStyle/>
        <a:p>
          <a:r>
            <a:rPr lang="en-US" sz="1200" dirty="0">
              <a:solidFill>
                <a:schemeClr val="tx1">
                  <a:lumMod val="75000"/>
                  <a:lumOff val="25000"/>
                </a:schemeClr>
              </a:solidFill>
            </a:rPr>
            <a:t>Minor changes to </a:t>
          </a:r>
          <a:r>
            <a:rPr lang="fr-FR" sz="1200" dirty="0" err="1">
              <a:solidFill>
                <a:schemeClr val="tx1">
                  <a:lumMod val="75000"/>
                  <a:lumOff val="25000"/>
                </a:schemeClr>
              </a:solidFill>
            </a:rPr>
            <a:t>Ts&amp;Cs</a:t>
          </a:r>
          <a:endParaRPr lang="en-CA" sz="1200" dirty="0">
            <a:solidFill>
              <a:schemeClr val="tx1">
                <a:lumMod val="75000"/>
                <a:lumOff val="25000"/>
              </a:schemeClr>
            </a:solidFill>
          </a:endParaRPr>
        </a:p>
      </dgm:t>
    </dgm:pt>
    <dgm:pt modelId="{9019EF96-9857-495A-9B48-F0A1D7E0050C}" type="parTrans" cxnId="{59F78E03-2977-408C-A22F-4FDABB293558}">
      <dgm:prSet/>
      <dgm:spPr/>
      <dgm:t>
        <a:bodyPr/>
        <a:lstStyle/>
        <a:p>
          <a:endParaRPr lang="en-CA"/>
        </a:p>
      </dgm:t>
    </dgm:pt>
    <dgm:pt modelId="{6E75C1FB-379E-4384-8438-E39E73BC5F58}" type="sibTrans" cxnId="{59F78E03-2977-408C-A22F-4FDABB293558}">
      <dgm:prSet/>
      <dgm:spPr/>
      <dgm:t>
        <a:bodyPr/>
        <a:lstStyle/>
        <a:p>
          <a:endParaRPr lang="en-CA"/>
        </a:p>
      </dgm:t>
    </dgm:pt>
    <dgm:pt modelId="{2ABD8440-4120-4537-A49A-05114748CE9B}">
      <dgm:prSet phldrT="[Text]" custT="1"/>
      <dgm:spPr/>
      <dgm:t>
        <a:bodyPr/>
        <a:lstStyle/>
        <a:p>
          <a:r>
            <a:rPr lang="en-CA" sz="1600" dirty="0"/>
            <a:t>Other ideas</a:t>
          </a:r>
        </a:p>
      </dgm:t>
    </dgm:pt>
    <dgm:pt modelId="{1535FC03-4A87-4AC6-ADE7-C93258899874}" type="parTrans" cxnId="{E643C432-F528-4219-A9B7-8B7791451968}">
      <dgm:prSet/>
      <dgm:spPr/>
      <dgm:t>
        <a:bodyPr/>
        <a:lstStyle/>
        <a:p>
          <a:endParaRPr lang="en-CA"/>
        </a:p>
      </dgm:t>
    </dgm:pt>
    <dgm:pt modelId="{2E4A8C9B-4C2C-4A5B-BC5E-2C38E6010E25}" type="sibTrans" cxnId="{E643C432-F528-4219-A9B7-8B7791451968}">
      <dgm:prSet/>
      <dgm:spPr/>
      <dgm:t>
        <a:bodyPr/>
        <a:lstStyle/>
        <a:p>
          <a:endParaRPr lang="en-CA"/>
        </a:p>
      </dgm:t>
    </dgm:pt>
    <dgm:pt modelId="{59813547-D3F8-4663-A5E0-410F4997785F}">
      <dgm:prSet phldrT="[Text]" custT="1"/>
      <dgm:spPr/>
      <dgm:t>
        <a:bodyPr/>
        <a:lstStyle/>
        <a:p>
          <a:endParaRPr lang="en-CA" sz="1800" b="1" dirty="0">
            <a:effectLst/>
          </a:endParaRPr>
        </a:p>
      </dgm:t>
    </dgm:pt>
    <dgm:pt modelId="{AD3DEF09-07DD-49B5-814D-07AD58976A8E}" type="parTrans" cxnId="{144F356A-87E5-437B-A3EA-B1308438C6DF}">
      <dgm:prSet/>
      <dgm:spPr/>
      <dgm:t>
        <a:bodyPr/>
        <a:lstStyle/>
        <a:p>
          <a:endParaRPr lang="en-CA"/>
        </a:p>
      </dgm:t>
    </dgm:pt>
    <dgm:pt modelId="{8DF1A4A6-73AC-4FFF-A104-28CF0A5B9C45}" type="sibTrans" cxnId="{144F356A-87E5-437B-A3EA-B1308438C6DF}">
      <dgm:prSet/>
      <dgm:spPr/>
      <dgm:t>
        <a:bodyPr/>
        <a:lstStyle/>
        <a:p>
          <a:endParaRPr lang="en-CA"/>
        </a:p>
      </dgm:t>
    </dgm:pt>
    <dgm:pt modelId="{488DA59B-B9D8-4E4A-A069-ACC8FF730B48}" type="pres">
      <dgm:prSet presAssocID="{EE28877F-D993-4724-819A-2180D4415132}" presName="Name0" presStyleCnt="0">
        <dgm:presLayoutVars>
          <dgm:chMax val="4"/>
          <dgm:resizeHandles val="exact"/>
        </dgm:presLayoutVars>
      </dgm:prSet>
      <dgm:spPr/>
    </dgm:pt>
    <dgm:pt modelId="{A3CF2C11-3399-45BF-9A06-C9B68E9EE908}" type="pres">
      <dgm:prSet presAssocID="{EE28877F-D993-4724-819A-2180D4415132}" presName="ellipse" presStyleLbl="trBgShp" presStyleIdx="0" presStyleCnt="1" custLinFactNeighborX="5685"/>
      <dgm:spPr/>
    </dgm:pt>
    <dgm:pt modelId="{0FFA8182-020C-4B71-83BE-84D329C0839A}" type="pres">
      <dgm:prSet presAssocID="{EE28877F-D993-4724-819A-2180D4415132}" presName="arrow1" presStyleLbl="fgShp" presStyleIdx="0" presStyleCnt="1" custLinFactNeighborX="29336"/>
      <dgm:spPr/>
    </dgm:pt>
    <dgm:pt modelId="{4FD4329F-5FCB-4534-B72B-5D393B9FFF11}" type="pres">
      <dgm:prSet presAssocID="{EE28877F-D993-4724-819A-2180D4415132}" presName="rectangle" presStyleLbl="revTx" presStyleIdx="0" presStyleCnt="1" custLinFactNeighborX="6114">
        <dgm:presLayoutVars>
          <dgm:bulletEnabled val="1"/>
        </dgm:presLayoutVars>
      </dgm:prSet>
      <dgm:spPr/>
    </dgm:pt>
    <dgm:pt modelId="{A4D4F867-C9A6-40FD-8354-87C01A70366A}" type="pres">
      <dgm:prSet presAssocID="{7BEB80CD-9201-4076-8763-46BDA8B0EF15}" presName="item1" presStyleLbl="node1" presStyleIdx="0" presStyleCnt="3" custLinFactNeighborX="16297">
        <dgm:presLayoutVars>
          <dgm:bulletEnabled val="1"/>
        </dgm:presLayoutVars>
      </dgm:prSet>
      <dgm:spPr/>
    </dgm:pt>
    <dgm:pt modelId="{40ECFF3F-9883-4673-9BCC-F108E6410BEE}" type="pres">
      <dgm:prSet presAssocID="{2ABD8440-4120-4537-A49A-05114748CE9B}" presName="item2" presStyleLbl="node1" presStyleIdx="1" presStyleCnt="3" custScaleX="129017" custScaleY="111783" custLinFactNeighborX="19421" custLinFactNeighborY="-6337">
        <dgm:presLayoutVars>
          <dgm:bulletEnabled val="1"/>
        </dgm:presLayoutVars>
      </dgm:prSet>
      <dgm:spPr/>
    </dgm:pt>
    <dgm:pt modelId="{6864FFA9-8CDF-4721-9931-1D78FA89B114}" type="pres">
      <dgm:prSet presAssocID="{59813547-D3F8-4663-A5E0-410F4997785F}" presName="item3" presStyleLbl="node1" presStyleIdx="2" presStyleCnt="3" custScaleX="124585" custScaleY="112726" custLinFactNeighborX="26858">
        <dgm:presLayoutVars>
          <dgm:bulletEnabled val="1"/>
        </dgm:presLayoutVars>
      </dgm:prSet>
      <dgm:spPr/>
    </dgm:pt>
    <dgm:pt modelId="{FC4B78EB-EA57-4E22-A009-238A60657701}" type="pres">
      <dgm:prSet presAssocID="{EE28877F-D993-4724-819A-2180D4415132}" presName="funnel" presStyleLbl="trAlignAcc1" presStyleIdx="0" presStyleCnt="1" custLinFactNeighborX="4233" custLinFactNeighborY="1119"/>
      <dgm:spPr/>
    </dgm:pt>
  </dgm:ptLst>
  <dgm:cxnLst>
    <dgm:cxn modelId="{59F78E03-2977-408C-A22F-4FDABB293558}" srcId="{EE28877F-D993-4724-819A-2180D4415132}" destId="{7BEB80CD-9201-4076-8763-46BDA8B0EF15}" srcOrd="1" destOrd="0" parTransId="{9019EF96-9857-495A-9B48-F0A1D7E0050C}" sibTransId="{6E75C1FB-379E-4384-8438-E39E73BC5F58}"/>
    <dgm:cxn modelId="{5737E819-D7C6-4FF4-A05E-548730D98749}" type="presOf" srcId="{7BEB80CD-9201-4076-8763-46BDA8B0EF15}" destId="{40ECFF3F-9883-4673-9BCC-F108E6410BEE}" srcOrd="0" destOrd="0" presId="urn:microsoft.com/office/officeart/2005/8/layout/funnel1"/>
    <dgm:cxn modelId="{E643C432-F528-4219-A9B7-8B7791451968}" srcId="{EE28877F-D993-4724-819A-2180D4415132}" destId="{2ABD8440-4120-4537-A49A-05114748CE9B}" srcOrd="2" destOrd="0" parTransId="{1535FC03-4A87-4AC6-ADE7-C93258899874}" sibTransId="{2E4A8C9B-4C2C-4A5B-BC5E-2C38E6010E25}"/>
    <dgm:cxn modelId="{3FE2CA45-8776-43FE-A111-427FBD4E57A8}" type="presOf" srcId="{EE28877F-D993-4724-819A-2180D4415132}" destId="{488DA59B-B9D8-4E4A-A069-ACC8FF730B48}" srcOrd="0" destOrd="0" presId="urn:microsoft.com/office/officeart/2005/8/layout/funnel1"/>
    <dgm:cxn modelId="{144F356A-87E5-437B-A3EA-B1308438C6DF}" srcId="{EE28877F-D993-4724-819A-2180D4415132}" destId="{59813547-D3F8-4663-A5E0-410F4997785F}" srcOrd="3" destOrd="0" parTransId="{AD3DEF09-07DD-49B5-814D-07AD58976A8E}" sibTransId="{8DF1A4A6-73AC-4FFF-A104-28CF0A5B9C45}"/>
    <dgm:cxn modelId="{89800052-4A6A-42B4-850A-B96A4DA310E3}" type="presOf" srcId="{756B4D89-7471-4DC7-9C80-21F550A2F2B1}" destId="{6864FFA9-8CDF-4721-9931-1D78FA89B114}" srcOrd="0" destOrd="0" presId="urn:microsoft.com/office/officeart/2005/8/layout/funnel1"/>
    <dgm:cxn modelId="{0D402573-CE3C-4C90-BB6B-370E075CB8B8}" type="presOf" srcId="{2ABD8440-4120-4537-A49A-05114748CE9B}" destId="{A4D4F867-C9A6-40FD-8354-87C01A70366A}" srcOrd="0" destOrd="0" presId="urn:microsoft.com/office/officeart/2005/8/layout/funnel1"/>
    <dgm:cxn modelId="{BDDC2776-670F-40B9-A9BE-C899A5E28D84}" srcId="{EE28877F-D993-4724-819A-2180D4415132}" destId="{756B4D89-7471-4DC7-9C80-21F550A2F2B1}" srcOrd="0" destOrd="0" parTransId="{E24B9B01-D15A-4C48-B440-DFDF3A62F732}" sibTransId="{C24E3F4F-6981-40B5-A941-B9BEC610ACBE}"/>
    <dgm:cxn modelId="{C955C298-BB5C-4C67-BCBE-EB9A26DB64E3}" type="presOf" srcId="{59813547-D3F8-4663-A5E0-410F4997785F}" destId="{4FD4329F-5FCB-4534-B72B-5D393B9FFF11}" srcOrd="0" destOrd="0" presId="urn:microsoft.com/office/officeart/2005/8/layout/funnel1"/>
    <dgm:cxn modelId="{A7C0716A-91B6-407C-AE6A-B14CA3B54903}" type="presParOf" srcId="{488DA59B-B9D8-4E4A-A069-ACC8FF730B48}" destId="{A3CF2C11-3399-45BF-9A06-C9B68E9EE908}" srcOrd="0" destOrd="0" presId="urn:microsoft.com/office/officeart/2005/8/layout/funnel1"/>
    <dgm:cxn modelId="{2BC5E89F-E4F5-48A8-9EF7-A72E306F37F6}" type="presParOf" srcId="{488DA59B-B9D8-4E4A-A069-ACC8FF730B48}" destId="{0FFA8182-020C-4B71-83BE-84D329C0839A}" srcOrd="1" destOrd="0" presId="urn:microsoft.com/office/officeart/2005/8/layout/funnel1"/>
    <dgm:cxn modelId="{E55C3A0F-3E04-47ED-9BF7-8F6B4360736A}" type="presParOf" srcId="{488DA59B-B9D8-4E4A-A069-ACC8FF730B48}" destId="{4FD4329F-5FCB-4534-B72B-5D393B9FFF11}" srcOrd="2" destOrd="0" presId="urn:microsoft.com/office/officeart/2005/8/layout/funnel1"/>
    <dgm:cxn modelId="{4F6BED61-72BC-4EDD-8F77-C74A0C9E20A4}" type="presParOf" srcId="{488DA59B-B9D8-4E4A-A069-ACC8FF730B48}" destId="{A4D4F867-C9A6-40FD-8354-87C01A70366A}" srcOrd="3" destOrd="0" presId="urn:microsoft.com/office/officeart/2005/8/layout/funnel1"/>
    <dgm:cxn modelId="{AD5D42F0-75C0-4375-8455-F062F654FDA9}" type="presParOf" srcId="{488DA59B-B9D8-4E4A-A069-ACC8FF730B48}" destId="{40ECFF3F-9883-4673-9BCC-F108E6410BEE}" srcOrd="4" destOrd="0" presId="urn:microsoft.com/office/officeart/2005/8/layout/funnel1"/>
    <dgm:cxn modelId="{EC473F06-B7EA-49C7-ABC2-0F6A9F6A7F1C}" type="presParOf" srcId="{488DA59B-B9D8-4E4A-A069-ACC8FF730B48}" destId="{6864FFA9-8CDF-4721-9931-1D78FA89B114}" srcOrd="5" destOrd="0" presId="urn:microsoft.com/office/officeart/2005/8/layout/funnel1"/>
    <dgm:cxn modelId="{E5B7E543-E38B-4254-ADD1-CCE620237217}" type="presParOf" srcId="{488DA59B-B9D8-4E4A-A069-ACC8FF730B48}" destId="{FC4B78EB-EA57-4E22-A009-238A60657701}"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082217-2D24-4D20-89E1-6F7A684ADCFE}" type="doc">
      <dgm:prSet loTypeId="urn:microsoft.com/office/officeart/2005/8/layout/cycle4" loCatId="matrix" qsTypeId="urn:microsoft.com/office/officeart/2005/8/quickstyle/simple2" qsCatId="simple" csTypeId="urn:microsoft.com/office/officeart/2005/8/colors/colorful1" csCatId="colorful" phldr="1"/>
      <dgm:spPr/>
      <dgm:t>
        <a:bodyPr/>
        <a:lstStyle/>
        <a:p>
          <a:endParaRPr lang="en-CA"/>
        </a:p>
      </dgm:t>
    </dgm:pt>
    <dgm:pt modelId="{4082724E-2281-427D-B74D-09092C19A726}">
      <dgm:prSet phldrT="[Text]" custT="1"/>
      <dgm:spPr/>
      <dgm:t>
        <a:bodyPr/>
        <a:lstStyle/>
        <a:p>
          <a:pPr algn="ctr"/>
          <a:r>
            <a:rPr lang="en-CA" sz="1800" b="1" dirty="0"/>
            <a:t>Micro-Funding</a:t>
          </a:r>
        </a:p>
      </dgm:t>
    </dgm:pt>
    <dgm:pt modelId="{5D60DB73-4C61-4860-97AB-9EA1A5B9B919}" type="parTrans" cxnId="{9F2BDA53-D6E9-4A73-BA59-383FDEF35A11}">
      <dgm:prSet/>
      <dgm:spPr/>
      <dgm:t>
        <a:bodyPr/>
        <a:lstStyle/>
        <a:p>
          <a:endParaRPr lang="en-CA" sz="1800"/>
        </a:p>
      </dgm:t>
    </dgm:pt>
    <dgm:pt modelId="{6032ADF3-B92D-4127-B973-4DC261876C18}" type="sibTrans" cxnId="{9F2BDA53-D6E9-4A73-BA59-383FDEF35A11}">
      <dgm:prSet/>
      <dgm:spPr/>
      <dgm:t>
        <a:bodyPr/>
        <a:lstStyle/>
        <a:p>
          <a:endParaRPr lang="en-CA" sz="1800"/>
        </a:p>
      </dgm:t>
    </dgm:pt>
    <dgm:pt modelId="{DD7F12DA-2DAD-427D-908D-75E1560CC9E5}">
      <dgm:prSet phldrT="[Text]" custT="1"/>
      <dgm:spPr/>
      <dgm:t>
        <a:bodyPr/>
        <a:lstStyle/>
        <a:p>
          <a:endParaRPr lang="en-CA" sz="1800" dirty="0"/>
        </a:p>
      </dgm:t>
    </dgm:pt>
    <dgm:pt modelId="{F7D45DE6-CAF5-41B1-A12A-4547F483A529}" type="parTrans" cxnId="{346C0CA3-90BE-41F3-AB91-1B60400E9CB8}">
      <dgm:prSet/>
      <dgm:spPr/>
      <dgm:t>
        <a:bodyPr/>
        <a:lstStyle/>
        <a:p>
          <a:endParaRPr lang="en-CA" sz="1800"/>
        </a:p>
      </dgm:t>
    </dgm:pt>
    <dgm:pt modelId="{1804294E-BF8F-44F6-A75D-B4AEC6E4BF42}" type="sibTrans" cxnId="{346C0CA3-90BE-41F3-AB91-1B60400E9CB8}">
      <dgm:prSet/>
      <dgm:spPr/>
      <dgm:t>
        <a:bodyPr/>
        <a:lstStyle/>
        <a:p>
          <a:endParaRPr lang="en-CA" sz="1800"/>
        </a:p>
      </dgm:t>
    </dgm:pt>
    <dgm:pt modelId="{201E44C1-C802-4896-B364-960F78405D65}">
      <dgm:prSet phldrT="[Text]" custT="1"/>
      <dgm:spPr/>
      <dgm:t>
        <a:bodyPr/>
        <a:lstStyle/>
        <a:p>
          <a:pPr algn="ctr"/>
          <a:r>
            <a:rPr lang="en-CA" sz="1800" b="1" dirty="0"/>
            <a:t>Prizes and Challenges</a:t>
          </a:r>
        </a:p>
      </dgm:t>
    </dgm:pt>
    <dgm:pt modelId="{808A4708-F474-4945-9DBF-3560637C3804}" type="parTrans" cxnId="{DF098376-8A26-4661-9FDD-885DBB0C5215}">
      <dgm:prSet/>
      <dgm:spPr/>
      <dgm:t>
        <a:bodyPr/>
        <a:lstStyle/>
        <a:p>
          <a:endParaRPr lang="en-CA" sz="1800"/>
        </a:p>
      </dgm:t>
    </dgm:pt>
    <dgm:pt modelId="{1FD3A3C5-0098-4B52-9C1F-17483C359326}" type="sibTrans" cxnId="{DF098376-8A26-4661-9FDD-885DBB0C5215}">
      <dgm:prSet/>
      <dgm:spPr/>
      <dgm:t>
        <a:bodyPr/>
        <a:lstStyle/>
        <a:p>
          <a:endParaRPr lang="en-CA" sz="1800"/>
        </a:p>
      </dgm:t>
    </dgm:pt>
    <dgm:pt modelId="{080D8866-EA95-4C5D-87B0-E0FB4E8EA806}">
      <dgm:prSet phldrT="[Text]" custT="1"/>
      <dgm:spPr/>
      <dgm:t>
        <a:bodyPr/>
        <a:lstStyle/>
        <a:p>
          <a:endParaRPr lang="en-CA" sz="1800" dirty="0"/>
        </a:p>
      </dgm:t>
    </dgm:pt>
    <dgm:pt modelId="{9D5EE271-0DBB-4685-8515-B435370F794A}" type="parTrans" cxnId="{6F865510-6EB9-4F85-8331-C7ACC7EC43EC}">
      <dgm:prSet/>
      <dgm:spPr/>
      <dgm:t>
        <a:bodyPr/>
        <a:lstStyle/>
        <a:p>
          <a:endParaRPr lang="en-CA" sz="1800"/>
        </a:p>
      </dgm:t>
    </dgm:pt>
    <dgm:pt modelId="{84B991F8-7CA4-43F1-86C1-D1EC356426F6}" type="sibTrans" cxnId="{6F865510-6EB9-4F85-8331-C7ACC7EC43EC}">
      <dgm:prSet/>
      <dgm:spPr/>
      <dgm:t>
        <a:bodyPr/>
        <a:lstStyle/>
        <a:p>
          <a:endParaRPr lang="en-CA" sz="1800"/>
        </a:p>
      </dgm:t>
    </dgm:pt>
    <dgm:pt modelId="{8AA95B6F-5984-4D9E-960A-8BC020A2B949}">
      <dgm:prSet phldrT="[Text]" custT="1"/>
      <dgm:spPr/>
      <dgm:t>
        <a:bodyPr/>
        <a:lstStyle/>
        <a:p>
          <a:pPr algn="ctr"/>
          <a:r>
            <a:rPr lang="en-CA" sz="1800" b="1" dirty="0"/>
            <a:t>Other</a:t>
          </a:r>
        </a:p>
      </dgm:t>
    </dgm:pt>
    <dgm:pt modelId="{6C05558B-69D6-4B81-A1A4-E744BD265723}" type="parTrans" cxnId="{3895B1FF-8759-4CBD-8263-CBAD18209EA3}">
      <dgm:prSet/>
      <dgm:spPr/>
      <dgm:t>
        <a:bodyPr/>
        <a:lstStyle/>
        <a:p>
          <a:endParaRPr lang="en-CA" sz="1800"/>
        </a:p>
      </dgm:t>
    </dgm:pt>
    <dgm:pt modelId="{608EA2FA-C6F0-469E-B678-DC6A68DF4C92}" type="sibTrans" cxnId="{3895B1FF-8759-4CBD-8263-CBAD18209EA3}">
      <dgm:prSet/>
      <dgm:spPr/>
      <dgm:t>
        <a:bodyPr/>
        <a:lstStyle/>
        <a:p>
          <a:endParaRPr lang="en-CA" sz="1800"/>
        </a:p>
      </dgm:t>
    </dgm:pt>
    <dgm:pt modelId="{D5FCA0DC-438C-4E69-8240-C8A4251645BE}">
      <dgm:prSet phldrT="[Text]" custT="1"/>
      <dgm:spPr/>
      <dgm:t>
        <a:bodyPr/>
        <a:lstStyle/>
        <a:p>
          <a:pPr marL="171450" lvl="1" indent="0" algn="l" defTabSz="800100">
            <a:spcBef>
              <a:spcPct val="0"/>
            </a:spcBef>
            <a:spcAft>
              <a:spcPct val="15000"/>
            </a:spcAft>
            <a:buNone/>
          </a:pPr>
          <a:endParaRPr lang="en-CA" sz="1800" kern="1200" dirty="0"/>
        </a:p>
      </dgm:t>
    </dgm:pt>
    <dgm:pt modelId="{A2D95440-709B-4D4E-80E6-66F1EFDD05C1}" type="parTrans" cxnId="{AEF8C404-729E-4FD4-9C3A-FC341C7E058F}">
      <dgm:prSet/>
      <dgm:spPr/>
      <dgm:t>
        <a:bodyPr/>
        <a:lstStyle/>
        <a:p>
          <a:endParaRPr lang="en-CA" sz="1800"/>
        </a:p>
      </dgm:t>
    </dgm:pt>
    <dgm:pt modelId="{1F5F7805-3EB2-4DAD-B865-22DA8ADA26F3}" type="sibTrans" cxnId="{AEF8C404-729E-4FD4-9C3A-FC341C7E058F}">
      <dgm:prSet/>
      <dgm:spPr/>
      <dgm:t>
        <a:bodyPr/>
        <a:lstStyle/>
        <a:p>
          <a:endParaRPr lang="en-CA" sz="1800"/>
        </a:p>
      </dgm:t>
    </dgm:pt>
    <dgm:pt modelId="{F0FFE202-F505-478A-9867-B2F72F9B982D}">
      <dgm:prSet phldrT="[Text]" custT="1"/>
      <dgm:spPr/>
      <dgm:t>
        <a:bodyPr/>
        <a:lstStyle/>
        <a:p>
          <a:pPr algn="ctr"/>
          <a:r>
            <a:rPr lang="en-CA" sz="1800" b="1" i="1" dirty="0"/>
            <a:t>Incentive-based</a:t>
          </a:r>
          <a:endParaRPr lang="en-CA" sz="1800" b="1" dirty="0"/>
        </a:p>
      </dgm:t>
    </dgm:pt>
    <dgm:pt modelId="{CE41D38B-CCA4-4DD5-8828-E878DE29FC60}" type="parTrans" cxnId="{A3191FD0-BE9E-42E6-B9DB-F3820827EB4F}">
      <dgm:prSet/>
      <dgm:spPr/>
      <dgm:t>
        <a:bodyPr/>
        <a:lstStyle/>
        <a:p>
          <a:endParaRPr lang="en-CA" sz="1800"/>
        </a:p>
      </dgm:t>
    </dgm:pt>
    <dgm:pt modelId="{95A4D6EE-82C9-4D98-88ED-2AF300285DDB}" type="sibTrans" cxnId="{A3191FD0-BE9E-42E6-B9DB-F3820827EB4F}">
      <dgm:prSet/>
      <dgm:spPr/>
      <dgm:t>
        <a:bodyPr/>
        <a:lstStyle/>
        <a:p>
          <a:endParaRPr lang="en-CA" sz="1800"/>
        </a:p>
      </dgm:t>
    </dgm:pt>
    <dgm:pt modelId="{B9F58767-CB3A-4202-AFBD-A85AD3D64AB0}">
      <dgm:prSet phldrT="[Text]" custT="1"/>
      <dgm:spPr/>
      <dgm:t>
        <a:bodyPr/>
        <a:lstStyle/>
        <a:p>
          <a:pPr>
            <a:tabLst/>
          </a:pPr>
          <a:endParaRPr lang="en-CA" sz="1800" dirty="0"/>
        </a:p>
      </dgm:t>
    </dgm:pt>
    <dgm:pt modelId="{2C39448F-AB70-4C13-A51E-22774DE198AB}" type="parTrans" cxnId="{3F66659C-D052-4F13-9278-B0E280E9AFF8}">
      <dgm:prSet/>
      <dgm:spPr/>
      <dgm:t>
        <a:bodyPr/>
        <a:lstStyle/>
        <a:p>
          <a:endParaRPr lang="en-CA" sz="1800"/>
        </a:p>
      </dgm:t>
    </dgm:pt>
    <dgm:pt modelId="{C11BD6F7-5A00-4680-AC52-CDADE404AAA4}" type="sibTrans" cxnId="{3F66659C-D052-4F13-9278-B0E280E9AFF8}">
      <dgm:prSet/>
      <dgm:spPr/>
      <dgm:t>
        <a:bodyPr/>
        <a:lstStyle/>
        <a:p>
          <a:endParaRPr lang="en-CA" sz="1800"/>
        </a:p>
      </dgm:t>
    </dgm:pt>
    <dgm:pt modelId="{A7B54299-92C9-45CB-80D5-9F63D86D162F}" type="pres">
      <dgm:prSet presAssocID="{3E082217-2D24-4D20-89E1-6F7A684ADCFE}" presName="cycleMatrixDiagram" presStyleCnt="0">
        <dgm:presLayoutVars>
          <dgm:chMax val="1"/>
          <dgm:dir/>
          <dgm:animLvl val="lvl"/>
          <dgm:resizeHandles val="exact"/>
        </dgm:presLayoutVars>
      </dgm:prSet>
      <dgm:spPr/>
    </dgm:pt>
    <dgm:pt modelId="{A9FCEDC4-F157-4E20-88BF-F790597EFDE2}" type="pres">
      <dgm:prSet presAssocID="{3E082217-2D24-4D20-89E1-6F7A684ADCFE}" presName="children" presStyleCnt="0"/>
      <dgm:spPr/>
    </dgm:pt>
    <dgm:pt modelId="{86EDDF86-EC82-4C81-875E-F864130CEFF0}" type="pres">
      <dgm:prSet presAssocID="{3E082217-2D24-4D20-89E1-6F7A684ADCFE}" presName="child1group" presStyleCnt="0"/>
      <dgm:spPr/>
    </dgm:pt>
    <dgm:pt modelId="{A5643A9C-6C23-4A68-A80A-43A78652400A}" type="pres">
      <dgm:prSet presAssocID="{3E082217-2D24-4D20-89E1-6F7A684ADCFE}" presName="child1" presStyleLbl="bgAcc1" presStyleIdx="0" presStyleCnt="4" custScaleX="158652" custLinFactNeighborX="-13019" custLinFactNeighborY="4230"/>
      <dgm:spPr/>
    </dgm:pt>
    <dgm:pt modelId="{BA9B11B2-B2B6-4FA9-9ECE-4308253AFF89}" type="pres">
      <dgm:prSet presAssocID="{3E082217-2D24-4D20-89E1-6F7A684ADCFE}" presName="child1Text" presStyleLbl="bgAcc1" presStyleIdx="0" presStyleCnt="4">
        <dgm:presLayoutVars>
          <dgm:bulletEnabled val="1"/>
        </dgm:presLayoutVars>
      </dgm:prSet>
      <dgm:spPr/>
    </dgm:pt>
    <dgm:pt modelId="{C882E74C-E322-4503-AF8F-600463B7850C}" type="pres">
      <dgm:prSet presAssocID="{3E082217-2D24-4D20-89E1-6F7A684ADCFE}" presName="child2group" presStyleCnt="0"/>
      <dgm:spPr/>
    </dgm:pt>
    <dgm:pt modelId="{F361D980-1BE9-4AF1-A310-EE143DE9CE02}" type="pres">
      <dgm:prSet presAssocID="{3E082217-2D24-4D20-89E1-6F7A684ADCFE}" presName="child2" presStyleLbl="bgAcc1" presStyleIdx="1" presStyleCnt="4" custScaleX="166869" custLinFactNeighborX="14663" custLinFactNeighborY="3384"/>
      <dgm:spPr/>
    </dgm:pt>
    <dgm:pt modelId="{3EF696C9-4A4D-4120-B7CB-4B8790726E5F}" type="pres">
      <dgm:prSet presAssocID="{3E082217-2D24-4D20-89E1-6F7A684ADCFE}" presName="child2Text" presStyleLbl="bgAcc1" presStyleIdx="1" presStyleCnt="4">
        <dgm:presLayoutVars>
          <dgm:bulletEnabled val="1"/>
        </dgm:presLayoutVars>
      </dgm:prSet>
      <dgm:spPr/>
    </dgm:pt>
    <dgm:pt modelId="{9D48837C-C23B-401E-BFCD-FC54B90CF712}" type="pres">
      <dgm:prSet presAssocID="{3E082217-2D24-4D20-89E1-6F7A684ADCFE}" presName="child3group" presStyleCnt="0"/>
      <dgm:spPr/>
    </dgm:pt>
    <dgm:pt modelId="{F4D27F5F-F052-4E10-BCB5-2E3A69F27DA7}" type="pres">
      <dgm:prSet presAssocID="{3E082217-2D24-4D20-89E1-6F7A684ADCFE}" presName="child3" presStyleLbl="bgAcc1" presStyleIdx="2" presStyleCnt="4" custScaleX="155489" custLinFactNeighborX="19805"/>
      <dgm:spPr/>
    </dgm:pt>
    <dgm:pt modelId="{7239ADA3-6994-43D3-BADE-C86D408371CB}" type="pres">
      <dgm:prSet presAssocID="{3E082217-2D24-4D20-89E1-6F7A684ADCFE}" presName="child3Text" presStyleLbl="bgAcc1" presStyleIdx="2" presStyleCnt="4">
        <dgm:presLayoutVars>
          <dgm:bulletEnabled val="1"/>
        </dgm:presLayoutVars>
      </dgm:prSet>
      <dgm:spPr/>
    </dgm:pt>
    <dgm:pt modelId="{29D26D17-60EC-44D9-9931-04D817461AEF}" type="pres">
      <dgm:prSet presAssocID="{3E082217-2D24-4D20-89E1-6F7A684ADCFE}" presName="child4group" presStyleCnt="0"/>
      <dgm:spPr/>
    </dgm:pt>
    <dgm:pt modelId="{AE62B68D-68D6-45C8-9239-D3A434FDA4E7}" type="pres">
      <dgm:prSet presAssocID="{3E082217-2D24-4D20-89E1-6F7A684ADCFE}" presName="child4" presStyleLbl="bgAcc1" presStyleIdx="3" presStyleCnt="4" custScaleX="152905" custLinFactNeighborX="-13882"/>
      <dgm:spPr/>
    </dgm:pt>
    <dgm:pt modelId="{C6F7DBA1-DB42-428B-B9F6-57399A74805D}" type="pres">
      <dgm:prSet presAssocID="{3E082217-2D24-4D20-89E1-6F7A684ADCFE}" presName="child4Text" presStyleLbl="bgAcc1" presStyleIdx="3" presStyleCnt="4">
        <dgm:presLayoutVars>
          <dgm:bulletEnabled val="1"/>
        </dgm:presLayoutVars>
      </dgm:prSet>
      <dgm:spPr/>
    </dgm:pt>
    <dgm:pt modelId="{6B0B6131-1253-4B94-AD94-4A026D8520AC}" type="pres">
      <dgm:prSet presAssocID="{3E082217-2D24-4D20-89E1-6F7A684ADCFE}" presName="childPlaceholder" presStyleCnt="0"/>
      <dgm:spPr/>
    </dgm:pt>
    <dgm:pt modelId="{A99A7303-3725-490F-A87F-45FEA6C517E4}" type="pres">
      <dgm:prSet presAssocID="{3E082217-2D24-4D20-89E1-6F7A684ADCFE}" presName="circle" presStyleCnt="0"/>
      <dgm:spPr/>
    </dgm:pt>
    <dgm:pt modelId="{11C9490A-B314-440B-BCE2-3160255C043D}" type="pres">
      <dgm:prSet presAssocID="{3E082217-2D24-4D20-89E1-6F7A684ADCFE}" presName="quadrant1" presStyleLbl="node1" presStyleIdx="0" presStyleCnt="4" custScaleX="108033" custLinFactNeighborX="-2500">
        <dgm:presLayoutVars>
          <dgm:chMax val="1"/>
          <dgm:bulletEnabled val="1"/>
        </dgm:presLayoutVars>
      </dgm:prSet>
      <dgm:spPr/>
    </dgm:pt>
    <dgm:pt modelId="{FE59AE15-611F-4641-ADCF-BC70F466E911}" type="pres">
      <dgm:prSet presAssocID="{3E082217-2D24-4D20-89E1-6F7A684ADCFE}" presName="quadrant2" presStyleLbl="node1" presStyleIdx="1" presStyleCnt="4" custScaleX="109285">
        <dgm:presLayoutVars>
          <dgm:chMax val="1"/>
          <dgm:bulletEnabled val="1"/>
        </dgm:presLayoutVars>
      </dgm:prSet>
      <dgm:spPr/>
    </dgm:pt>
    <dgm:pt modelId="{F7E88B96-C450-4C6E-8A1A-F1A7DCD79DF9}" type="pres">
      <dgm:prSet presAssocID="{3E082217-2D24-4D20-89E1-6F7A684ADCFE}" presName="quadrant3" presStyleLbl="node1" presStyleIdx="2" presStyleCnt="4" custScaleX="108034">
        <dgm:presLayoutVars>
          <dgm:chMax val="1"/>
          <dgm:bulletEnabled val="1"/>
        </dgm:presLayoutVars>
      </dgm:prSet>
      <dgm:spPr/>
    </dgm:pt>
    <dgm:pt modelId="{2EC94E5A-A8F1-497E-BF24-6CFD1C2443EF}" type="pres">
      <dgm:prSet presAssocID="{3E082217-2D24-4D20-89E1-6F7A684ADCFE}" presName="quadrant4" presStyleLbl="node1" presStyleIdx="3" presStyleCnt="4" custScaleX="106783" custLinFactNeighborX="-4377">
        <dgm:presLayoutVars>
          <dgm:chMax val="1"/>
          <dgm:bulletEnabled val="1"/>
        </dgm:presLayoutVars>
      </dgm:prSet>
      <dgm:spPr/>
    </dgm:pt>
    <dgm:pt modelId="{8E430396-0EBD-4BEC-875C-026C50C2C90F}" type="pres">
      <dgm:prSet presAssocID="{3E082217-2D24-4D20-89E1-6F7A684ADCFE}" presName="quadrantPlaceholder" presStyleCnt="0"/>
      <dgm:spPr/>
    </dgm:pt>
    <dgm:pt modelId="{B71F3D9B-2E5D-45C9-831E-62BB1043CF3E}" type="pres">
      <dgm:prSet presAssocID="{3E082217-2D24-4D20-89E1-6F7A684ADCFE}" presName="center1" presStyleLbl="fgShp" presStyleIdx="0" presStyleCnt="2"/>
      <dgm:spPr/>
    </dgm:pt>
    <dgm:pt modelId="{49C185CB-CA22-4164-A89A-E0498FFD7273}" type="pres">
      <dgm:prSet presAssocID="{3E082217-2D24-4D20-89E1-6F7A684ADCFE}" presName="center2" presStyleLbl="fgShp" presStyleIdx="1" presStyleCnt="2"/>
      <dgm:spPr/>
    </dgm:pt>
  </dgm:ptLst>
  <dgm:cxnLst>
    <dgm:cxn modelId="{A3896F02-2038-441B-9EAB-5C0B17DE762F}" type="presOf" srcId="{F0FFE202-F505-478A-9867-B2F72F9B982D}" destId="{2EC94E5A-A8F1-497E-BF24-6CFD1C2443EF}" srcOrd="0" destOrd="0" presId="urn:microsoft.com/office/officeart/2005/8/layout/cycle4"/>
    <dgm:cxn modelId="{AEF8C404-729E-4FD4-9C3A-FC341C7E058F}" srcId="{8AA95B6F-5984-4D9E-960A-8BC020A2B949}" destId="{D5FCA0DC-438C-4E69-8240-C8A4251645BE}" srcOrd="0" destOrd="0" parTransId="{A2D95440-709B-4D4E-80E6-66F1EFDD05C1}" sibTransId="{1F5F7805-3EB2-4DAD-B865-22DA8ADA26F3}"/>
    <dgm:cxn modelId="{6F865510-6EB9-4F85-8331-C7ACC7EC43EC}" srcId="{201E44C1-C802-4896-B364-960F78405D65}" destId="{080D8866-EA95-4C5D-87B0-E0FB4E8EA806}" srcOrd="0" destOrd="0" parTransId="{9D5EE271-0DBB-4685-8515-B435370F794A}" sibTransId="{84B991F8-7CA4-43F1-86C1-D1EC356426F6}"/>
    <dgm:cxn modelId="{3326011B-DE82-4BA8-B105-1E0027D80E72}" type="presOf" srcId="{B9F58767-CB3A-4202-AFBD-A85AD3D64AB0}" destId="{AE62B68D-68D6-45C8-9239-D3A434FDA4E7}" srcOrd="0" destOrd="0" presId="urn:microsoft.com/office/officeart/2005/8/layout/cycle4"/>
    <dgm:cxn modelId="{4C007221-1DAF-4469-9F3D-D792D02ACAF2}" type="presOf" srcId="{DD7F12DA-2DAD-427D-908D-75E1560CC9E5}" destId="{A5643A9C-6C23-4A68-A80A-43A78652400A}" srcOrd="0" destOrd="0" presId="urn:microsoft.com/office/officeart/2005/8/layout/cycle4"/>
    <dgm:cxn modelId="{3079373C-3179-4FD8-B80C-9FA8939876A6}" type="presOf" srcId="{080D8866-EA95-4C5D-87B0-E0FB4E8EA806}" destId="{F361D980-1BE9-4AF1-A310-EE143DE9CE02}" srcOrd="0" destOrd="0" presId="urn:microsoft.com/office/officeart/2005/8/layout/cycle4"/>
    <dgm:cxn modelId="{53CE813E-2AB2-4BAC-A8A0-8E8965730385}" type="presOf" srcId="{3E082217-2D24-4D20-89E1-6F7A684ADCFE}" destId="{A7B54299-92C9-45CB-80D5-9F63D86D162F}" srcOrd="0" destOrd="0" presId="urn:microsoft.com/office/officeart/2005/8/layout/cycle4"/>
    <dgm:cxn modelId="{7B747B62-CA63-4A78-A3CA-05D93396CFD8}" type="presOf" srcId="{DD7F12DA-2DAD-427D-908D-75E1560CC9E5}" destId="{BA9B11B2-B2B6-4FA9-9ECE-4308253AFF89}" srcOrd="1" destOrd="0" presId="urn:microsoft.com/office/officeart/2005/8/layout/cycle4"/>
    <dgm:cxn modelId="{2F018D4D-140D-4B0C-B84D-57089A179C55}" type="presOf" srcId="{B9F58767-CB3A-4202-AFBD-A85AD3D64AB0}" destId="{C6F7DBA1-DB42-428B-B9F6-57399A74805D}" srcOrd="1" destOrd="0" presId="urn:microsoft.com/office/officeart/2005/8/layout/cycle4"/>
    <dgm:cxn modelId="{9F2BDA53-D6E9-4A73-BA59-383FDEF35A11}" srcId="{3E082217-2D24-4D20-89E1-6F7A684ADCFE}" destId="{4082724E-2281-427D-B74D-09092C19A726}" srcOrd="0" destOrd="0" parTransId="{5D60DB73-4C61-4860-97AB-9EA1A5B9B919}" sibTransId="{6032ADF3-B92D-4127-B973-4DC261876C18}"/>
    <dgm:cxn modelId="{DF098376-8A26-4661-9FDD-885DBB0C5215}" srcId="{3E082217-2D24-4D20-89E1-6F7A684ADCFE}" destId="{201E44C1-C802-4896-B364-960F78405D65}" srcOrd="1" destOrd="0" parTransId="{808A4708-F474-4945-9DBF-3560637C3804}" sibTransId="{1FD3A3C5-0098-4B52-9C1F-17483C359326}"/>
    <dgm:cxn modelId="{21339D78-513C-486B-8CFA-4B7FA89823C1}" type="presOf" srcId="{080D8866-EA95-4C5D-87B0-E0FB4E8EA806}" destId="{3EF696C9-4A4D-4120-B7CB-4B8790726E5F}" srcOrd="1" destOrd="0" presId="urn:microsoft.com/office/officeart/2005/8/layout/cycle4"/>
    <dgm:cxn modelId="{3F66659C-D052-4F13-9278-B0E280E9AFF8}" srcId="{F0FFE202-F505-478A-9867-B2F72F9B982D}" destId="{B9F58767-CB3A-4202-AFBD-A85AD3D64AB0}" srcOrd="0" destOrd="0" parTransId="{2C39448F-AB70-4C13-A51E-22774DE198AB}" sibTransId="{C11BD6F7-5A00-4680-AC52-CDADE404AAA4}"/>
    <dgm:cxn modelId="{680603A1-FE8C-468C-92FE-13D6CFC294A0}" type="presOf" srcId="{8AA95B6F-5984-4D9E-960A-8BC020A2B949}" destId="{F7E88B96-C450-4C6E-8A1A-F1A7DCD79DF9}" srcOrd="0" destOrd="0" presId="urn:microsoft.com/office/officeart/2005/8/layout/cycle4"/>
    <dgm:cxn modelId="{346C0CA3-90BE-41F3-AB91-1B60400E9CB8}" srcId="{4082724E-2281-427D-B74D-09092C19A726}" destId="{DD7F12DA-2DAD-427D-908D-75E1560CC9E5}" srcOrd="0" destOrd="0" parTransId="{F7D45DE6-CAF5-41B1-A12A-4547F483A529}" sibTransId="{1804294E-BF8F-44F6-A75D-B4AEC6E4BF42}"/>
    <dgm:cxn modelId="{E152FBB2-4B0A-49B9-B09E-82516B87EF73}" type="presOf" srcId="{201E44C1-C802-4896-B364-960F78405D65}" destId="{FE59AE15-611F-4641-ADCF-BC70F466E911}" srcOrd="0" destOrd="0" presId="urn:microsoft.com/office/officeart/2005/8/layout/cycle4"/>
    <dgm:cxn modelId="{7CBE9BC6-5285-4DE7-86A6-92E98A720A1F}" type="presOf" srcId="{D5FCA0DC-438C-4E69-8240-C8A4251645BE}" destId="{7239ADA3-6994-43D3-BADE-C86D408371CB}" srcOrd="1" destOrd="0" presId="urn:microsoft.com/office/officeart/2005/8/layout/cycle4"/>
    <dgm:cxn modelId="{59D7C4C6-4D51-4C9C-A8EA-665FF6C48FB8}" type="presOf" srcId="{D5FCA0DC-438C-4E69-8240-C8A4251645BE}" destId="{F4D27F5F-F052-4E10-BCB5-2E3A69F27DA7}" srcOrd="0" destOrd="0" presId="urn:microsoft.com/office/officeart/2005/8/layout/cycle4"/>
    <dgm:cxn modelId="{A3191FD0-BE9E-42E6-B9DB-F3820827EB4F}" srcId="{3E082217-2D24-4D20-89E1-6F7A684ADCFE}" destId="{F0FFE202-F505-478A-9867-B2F72F9B982D}" srcOrd="3" destOrd="0" parTransId="{CE41D38B-CCA4-4DD5-8828-E878DE29FC60}" sibTransId="{95A4D6EE-82C9-4D98-88ED-2AF300285DDB}"/>
    <dgm:cxn modelId="{7E55E3E0-93CB-463C-9228-C603B108F098}" type="presOf" srcId="{4082724E-2281-427D-B74D-09092C19A726}" destId="{11C9490A-B314-440B-BCE2-3160255C043D}" srcOrd="0" destOrd="0" presId="urn:microsoft.com/office/officeart/2005/8/layout/cycle4"/>
    <dgm:cxn modelId="{3895B1FF-8759-4CBD-8263-CBAD18209EA3}" srcId="{3E082217-2D24-4D20-89E1-6F7A684ADCFE}" destId="{8AA95B6F-5984-4D9E-960A-8BC020A2B949}" srcOrd="2" destOrd="0" parTransId="{6C05558B-69D6-4B81-A1A4-E744BD265723}" sibTransId="{608EA2FA-C6F0-469E-B678-DC6A68DF4C92}"/>
    <dgm:cxn modelId="{EC985781-1F55-42DC-933F-4692EA4AB474}" type="presParOf" srcId="{A7B54299-92C9-45CB-80D5-9F63D86D162F}" destId="{A9FCEDC4-F157-4E20-88BF-F790597EFDE2}" srcOrd="0" destOrd="0" presId="urn:microsoft.com/office/officeart/2005/8/layout/cycle4"/>
    <dgm:cxn modelId="{012B0052-A10C-495D-AA19-60E47B4A9F6E}" type="presParOf" srcId="{A9FCEDC4-F157-4E20-88BF-F790597EFDE2}" destId="{86EDDF86-EC82-4C81-875E-F864130CEFF0}" srcOrd="0" destOrd="0" presId="urn:microsoft.com/office/officeart/2005/8/layout/cycle4"/>
    <dgm:cxn modelId="{4BB39FF9-EA39-447C-A194-78B7D2AF5213}" type="presParOf" srcId="{86EDDF86-EC82-4C81-875E-F864130CEFF0}" destId="{A5643A9C-6C23-4A68-A80A-43A78652400A}" srcOrd="0" destOrd="0" presId="urn:microsoft.com/office/officeart/2005/8/layout/cycle4"/>
    <dgm:cxn modelId="{9640B7E7-6A36-4525-B66D-1585FD5740CF}" type="presParOf" srcId="{86EDDF86-EC82-4C81-875E-F864130CEFF0}" destId="{BA9B11B2-B2B6-4FA9-9ECE-4308253AFF89}" srcOrd="1" destOrd="0" presId="urn:microsoft.com/office/officeart/2005/8/layout/cycle4"/>
    <dgm:cxn modelId="{6C073F91-C5A3-4D1F-B6D4-4BC84207CC79}" type="presParOf" srcId="{A9FCEDC4-F157-4E20-88BF-F790597EFDE2}" destId="{C882E74C-E322-4503-AF8F-600463B7850C}" srcOrd="1" destOrd="0" presId="urn:microsoft.com/office/officeart/2005/8/layout/cycle4"/>
    <dgm:cxn modelId="{C626B8C4-3057-4D32-B4EA-E91525AF5E85}" type="presParOf" srcId="{C882E74C-E322-4503-AF8F-600463B7850C}" destId="{F361D980-1BE9-4AF1-A310-EE143DE9CE02}" srcOrd="0" destOrd="0" presId="urn:microsoft.com/office/officeart/2005/8/layout/cycle4"/>
    <dgm:cxn modelId="{536229EF-6C8F-4188-AC54-068C9E9F95C8}" type="presParOf" srcId="{C882E74C-E322-4503-AF8F-600463B7850C}" destId="{3EF696C9-4A4D-4120-B7CB-4B8790726E5F}" srcOrd="1" destOrd="0" presId="urn:microsoft.com/office/officeart/2005/8/layout/cycle4"/>
    <dgm:cxn modelId="{5F7DB146-4FC3-427C-B1FC-07095A3DB16E}" type="presParOf" srcId="{A9FCEDC4-F157-4E20-88BF-F790597EFDE2}" destId="{9D48837C-C23B-401E-BFCD-FC54B90CF712}" srcOrd="2" destOrd="0" presId="urn:microsoft.com/office/officeart/2005/8/layout/cycle4"/>
    <dgm:cxn modelId="{3A0F64B4-D0F9-41F8-A751-AD52CC727386}" type="presParOf" srcId="{9D48837C-C23B-401E-BFCD-FC54B90CF712}" destId="{F4D27F5F-F052-4E10-BCB5-2E3A69F27DA7}" srcOrd="0" destOrd="0" presId="urn:microsoft.com/office/officeart/2005/8/layout/cycle4"/>
    <dgm:cxn modelId="{E27380FC-C031-4800-BBDA-3652E381816E}" type="presParOf" srcId="{9D48837C-C23B-401E-BFCD-FC54B90CF712}" destId="{7239ADA3-6994-43D3-BADE-C86D408371CB}" srcOrd="1" destOrd="0" presId="urn:microsoft.com/office/officeart/2005/8/layout/cycle4"/>
    <dgm:cxn modelId="{EA101C33-A314-4E00-BBAF-7051E35469B0}" type="presParOf" srcId="{A9FCEDC4-F157-4E20-88BF-F790597EFDE2}" destId="{29D26D17-60EC-44D9-9931-04D817461AEF}" srcOrd="3" destOrd="0" presId="urn:microsoft.com/office/officeart/2005/8/layout/cycle4"/>
    <dgm:cxn modelId="{B5B144BE-A5A6-4AB6-9FA8-5F46D7380E8A}" type="presParOf" srcId="{29D26D17-60EC-44D9-9931-04D817461AEF}" destId="{AE62B68D-68D6-45C8-9239-D3A434FDA4E7}" srcOrd="0" destOrd="0" presId="urn:microsoft.com/office/officeart/2005/8/layout/cycle4"/>
    <dgm:cxn modelId="{C288C8FC-68E9-4315-A77F-6DCA534B19F8}" type="presParOf" srcId="{29D26D17-60EC-44D9-9931-04D817461AEF}" destId="{C6F7DBA1-DB42-428B-B9F6-57399A74805D}" srcOrd="1" destOrd="0" presId="urn:microsoft.com/office/officeart/2005/8/layout/cycle4"/>
    <dgm:cxn modelId="{26C918E6-71E0-4868-8FDB-3F880A6CD487}" type="presParOf" srcId="{A9FCEDC4-F157-4E20-88BF-F790597EFDE2}" destId="{6B0B6131-1253-4B94-AD94-4A026D8520AC}" srcOrd="4" destOrd="0" presId="urn:microsoft.com/office/officeart/2005/8/layout/cycle4"/>
    <dgm:cxn modelId="{8215FFA4-939E-4E4C-9836-3DB5A86A89BA}" type="presParOf" srcId="{A7B54299-92C9-45CB-80D5-9F63D86D162F}" destId="{A99A7303-3725-490F-A87F-45FEA6C517E4}" srcOrd="1" destOrd="0" presId="urn:microsoft.com/office/officeart/2005/8/layout/cycle4"/>
    <dgm:cxn modelId="{1A050529-B082-4CB6-B3E1-C83B25AA841D}" type="presParOf" srcId="{A99A7303-3725-490F-A87F-45FEA6C517E4}" destId="{11C9490A-B314-440B-BCE2-3160255C043D}" srcOrd="0" destOrd="0" presId="urn:microsoft.com/office/officeart/2005/8/layout/cycle4"/>
    <dgm:cxn modelId="{2CB1C377-4BC2-4359-AB73-285C5E155155}" type="presParOf" srcId="{A99A7303-3725-490F-A87F-45FEA6C517E4}" destId="{FE59AE15-611F-4641-ADCF-BC70F466E911}" srcOrd="1" destOrd="0" presId="urn:microsoft.com/office/officeart/2005/8/layout/cycle4"/>
    <dgm:cxn modelId="{F8273787-E0F8-492D-AE59-4CFCB360D7C1}" type="presParOf" srcId="{A99A7303-3725-490F-A87F-45FEA6C517E4}" destId="{F7E88B96-C450-4C6E-8A1A-F1A7DCD79DF9}" srcOrd="2" destOrd="0" presId="urn:microsoft.com/office/officeart/2005/8/layout/cycle4"/>
    <dgm:cxn modelId="{47E4AB63-44FB-4E6B-9558-9C4A658EE37C}" type="presParOf" srcId="{A99A7303-3725-490F-A87F-45FEA6C517E4}" destId="{2EC94E5A-A8F1-497E-BF24-6CFD1C2443EF}" srcOrd="3" destOrd="0" presId="urn:microsoft.com/office/officeart/2005/8/layout/cycle4"/>
    <dgm:cxn modelId="{4216C2E0-2F16-4677-9749-F377E99520A9}" type="presParOf" srcId="{A99A7303-3725-490F-A87F-45FEA6C517E4}" destId="{8E430396-0EBD-4BEC-875C-026C50C2C90F}" srcOrd="4" destOrd="0" presId="urn:microsoft.com/office/officeart/2005/8/layout/cycle4"/>
    <dgm:cxn modelId="{7FA06618-6288-485C-8917-50D9540571C0}" type="presParOf" srcId="{A7B54299-92C9-45CB-80D5-9F63D86D162F}" destId="{B71F3D9B-2E5D-45C9-831E-62BB1043CF3E}" srcOrd="2" destOrd="0" presId="urn:microsoft.com/office/officeart/2005/8/layout/cycle4"/>
    <dgm:cxn modelId="{06FDAA20-CBDB-402A-B0B8-ED94ED649C48}" type="presParOf" srcId="{A7B54299-92C9-45CB-80D5-9F63D86D162F}" destId="{49C185CB-CA22-4164-A89A-E0498FFD7273}"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7128BF-60DB-44B9-A094-0D24DC135CC2}" type="doc">
      <dgm:prSet loTypeId="urn:microsoft.com/office/officeart/2005/8/layout/hChevron3" loCatId="process" qsTypeId="urn:microsoft.com/office/officeart/2005/8/quickstyle/simple1" qsCatId="simple" csTypeId="urn:microsoft.com/office/officeart/2005/8/colors/accent1_2" csCatId="accent1" phldr="1"/>
      <dgm:spPr/>
    </dgm:pt>
    <dgm:pt modelId="{52462A0D-6FBF-4B91-BFB3-BE69B15D1762}">
      <dgm:prSet phldrT="[Text]"/>
      <dgm:spPr>
        <a:solidFill>
          <a:schemeClr val="accent2">
            <a:lumMod val="60000"/>
            <a:lumOff val="40000"/>
          </a:schemeClr>
        </a:solidFill>
      </dgm:spPr>
      <dgm:t>
        <a:bodyPr/>
        <a:lstStyle/>
        <a:p>
          <a:r>
            <a:rPr lang="fr-BE" b="1" dirty="0">
              <a:solidFill>
                <a:schemeClr val="bg1"/>
              </a:solidFill>
            </a:rPr>
            <a:t>1. </a:t>
          </a:r>
          <a:r>
            <a:rPr lang="fr-BE" b="1" dirty="0" err="1">
              <a:solidFill>
                <a:schemeClr val="bg1"/>
              </a:solidFill>
            </a:rPr>
            <a:t>Pre</a:t>
          </a:r>
          <a:r>
            <a:rPr lang="fr-BE" b="1" dirty="0">
              <a:solidFill>
                <a:schemeClr val="bg1"/>
              </a:solidFill>
            </a:rPr>
            <a:t>-select </a:t>
          </a:r>
          <a:r>
            <a:rPr lang="fr-BE" b="1" dirty="0" err="1">
              <a:solidFill>
                <a:schemeClr val="bg1"/>
              </a:solidFill>
            </a:rPr>
            <a:t>outcomes</a:t>
          </a:r>
          <a:endParaRPr lang="en-CA" b="1" dirty="0">
            <a:solidFill>
              <a:schemeClr val="bg1"/>
            </a:solidFill>
          </a:endParaRPr>
        </a:p>
      </dgm:t>
    </dgm:pt>
    <dgm:pt modelId="{82481E3D-F596-48C6-86E7-7BD9B3C4C095}" type="parTrans" cxnId="{2F37DDA3-9CDB-4CC2-89BD-E41BF5512306}">
      <dgm:prSet/>
      <dgm:spPr/>
      <dgm:t>
        <a:bodyPr/>
        <a:lstStyle/>
        <a:p>
          <a:endParaRPr lang="en-CA"/>
        </a:p>
      </dgm:t>
    </dgm:pt>
    <dgm:pt modelId="{06408DEF-2ACE-4C0B-846C-F9D3833AF822}" type="sibTrans" cxnId="{2F37DDA3-9CDB-4CC2-89BD-E41BF5512306}">
      <dgm:prSet/>
      <dgm:spPr/>
      <dgm:t>
        <a:bodyPr/>
        <a:lstStyle/>
        <a:p>
          <a:endParaRPr lang="en-CA"/>
        </a:p>
      </dgm:t>
    </dgm:pt>
    <dgm:pt modelId="{8E670F1D-8228-4C4D-80BE-709815854723}">
      <dgm:prSet phldrT="[Text]"/>
      <dgm:spPr>
        <a:solidFill>
          <a:schemeClr val="accent2">
            <a:lumMod val="60000"/>
            <a:lumOff val="40000"/>
          </a:schemeClr>
        </a:solidFill>
      </dgm:spPr>
      <dgm:t>
        <a:bodyPr/>
        <a:lstStyle/>
        <a:p>
          <a:r>
            <a:rPr lang="fr-BE" b="1" dirty="0">
              <a:solidFill>
                <a:schemeClr val="bg1"/>
              </a:solidFill>
              <a:latin typeface="+mn-lt"/>
              <a:ea typeface="+mn-ea"/>
              <a:cs typeface="+mn-cs"/>
            </a:rPr>
            <a:t>2. Evaluation and </a:t>
          </a:r>
          <a:r>
            <a:rPr lang="fr-BE" b="1" dirty="0" err="1">
              <a:solidFill>
                <a:schemeClr val="bg1"/>
              </a:solidFill>
              <a:latin typeface="+mn-lt"/>
              <a:ea typeface="+mn-ea"/>
              <a:cs typeface="+mn-cs"/>
            </a:rPr>
            <a:t>selection</a:t>
          </a:r>
          <a:r>
            <a:rPr lang="fr-BE" b="1" dirty="0">
              <a:solidFill>
                <a:schemeClr val="bg1"/>
              </a:solidFill>
              <a:latin typeface="+mn-lt"/>
              <a:ea typeface="+mn-ea"/>
              <a:cs typeface="+mn-cs"/>
            </a:rPr>
            <a:t> of </a:t>
          </a:r>
          <a:r>
            <a:rPr lang="fr-BE" b="1" dirty="0" err="1">
              <a:solidFill>
                <a:schemeClr val="bg1"/>
              </a:solidFill>
              <a:latin typeface="+mn-lt"/>
              <a:ea typeface="+mn-ea"/>
              <a:cs typeface="+mn-cs"/>
            </a:rPr>
            <a:t>outcomes</a:t>
          </a:r>
          <a:endParaRPr lang="en-CA" b="1" dirty="0">
            <a:solidFill>
              <a:schemeClr val="bg1"/>
            </a:solidFill>
          </a:endParaRPr>
        </a:p>
      </dgm:t>
    </dgm:pt>
    <dgm:pt modelId="{2E1F03E5-3262-4150-B202-D81DA6F61D1B}" type="parTrans" cxnId="{EA0E2999-091F-4C99-B081-12F4C1B46939}">
      <dgm:prSet/>
      <dgm:spPr/>
      <dgm:t>
        <a:bodyPr/>
        <a:lstStyle/>
        <a:p>
          <a:endParaRPr lang="en-CA"/>
        </a:p>
      </dgm:t>
    </dgm:pt>
    <dgm:pt modelId="{D546C5B9-7B7E-4FA9-8F98-D570CCD3029E}" type="sibTrans" cxnId="{EA0E2999-091F-4C99-B081-12F4C1B46939}">
      <dgm:prSet/>
      <dgm:spPr/>
      <dgm:t>
        <a:bodyPr/>
        <a:lstStyle/>
        <a:p>
          <a:endParaRPr lang="en-CA"/>
        </a:p>
      </dgm:t>
    </dgm:pt>
    <dgm:pt modelId="{F6AD744D-75CC-432B-AF4A-D63F2047942E}">
      <dgm:prSet phldrT="[Text]"/>
      <dgm:spPr>
        <a:solidFill>
          <a:schemeClr val="accent1">
            <a:lumMod val="75000"/>
          </a:schemeClr>
        </a:solidFill>
      </dgm:spPr>
      <dgm:t>
        <a:bodyPr/>
        <a:lstStyle/>
        <a:p>
          <a:r>
            <a:rPr lang="fr-BE" b="1" dirty="0">
              <a:solidFill>
                <a:schemeClr val="bg1"/>
              </a:solidFill>
            </a:rPr>
            <a:t>3. </a:t>
          </a:r>
          <a:r>
            <a:rPr lang="fr-BE" b="1" dirty="0" err="1">
              <a:solidFill>
                <a:schemeClr val="bg1"/>
              </a:solidFill>
            </a:rPr>
            <a:t>Pre</a:t>
          </a:r>
          <a:r>
            <a:rPr lang="fr-BE" b="1" dirty="0">
              <a:solidFill>
                <a:schemeClr val="bg1"/>
              </a:solidFill>
            </a:rPr>
            <a:t>-select of </a:t>
          </a:r>
          <a:r>
            <a:rPr lang="fr-BE" b="1" dirty="0" err="1">
              <a:solidFill>
                <a:schemeClr val="bg1"/>
              </a:solidFill>
            </a:rPr>
            <a:t>indicators</a:t>
          </a:r>
          <a:endParaRPr lang="en-CA" b="1" dirty="0">
            <a:solidFill>
              <a:schemeClr val="bg1"/>
            </a:solidFill>
          </a:endParaRPr>
        </a:p>
      </dgm:t>
    </dgm:pt>
    <dgm:pt modelId="{95117900-8995-4534-899F-82D8A9F951F5}" type="parTrans" cxnId="{C719F9BC-0A6F-4751-AD87-816750C9EAF2}">
      <dgm:prSet/>
      <dgm:spPr/>
      <dgm:t>
        <a:bodyPr/>
        <a:lstStyle/>
        <a:p>
          <a:endParaRPr lang="en-CA"/>
        </a:p>
      </dgm:t>
    </dgm:pt>
    <dgm:pt modelId="{97A0C5D1-0AA5-4BDD-8A65-7A31B6A6DCFA}" type="sibTrans" cxnId="{C719F9BC-0A6F-4751-AD87-816750C9EAF2}">
      <dgm:prSet/>
      <dgm:spPr/>
      <dgm:t>
        <a:bodyPr/>
        <a:lstStyle/>
        <a:p>
          <a:endParaRPr lang="en-CA"/>
        </a:p>
      </dgm:t>
    </dgm:pt>
    <dgm:pt modelId="{D028444E-2823-4874-93B2-489DA60623A9}">
      <dgm:prSet phldrT="[Text]"/>
      <dgm:spPr>
        <a:solidFill>
          <a:schemeClr val="accent1">
            <a:lumMod val="75000"/>
          </a:schemeClr>
        </a:solidFill>
      </dgm:spPr>
      <dgm:t>
        <a:bodyPr/>
        <a:lstStyle/>
        <a:p>
          <a:r>
            <a:rPr lang="fr-BE" b="1" dirty="0">
              <a:solidFill>
                <a:schemeClr val="bg1"/>
              </a:solidFill>
            </a:rPr>
            <a:t>4. Target setting</a:t>
          </a:r>
          <a:endParaRPr lang="en-CA" b="1" dirty="0">
            <a:solidFill>
              <a:schemeClr val="bg1"/>
            </a:solidFill>
          </a:endParaRPr>
        </a:p>
      </dgm:t>
    </dgm:pt>
    <dgm:pt modelId="{C6EA5A44-B885-465C-98AA-690B872C1FAB}" type="parTrans" cxnId="{02FF376E-EC4C-42F1-9F22-F3CDC22F978D}">
      <dgm:prSet/>
      <dgm:spPr/>
      <dgm:t>
        <a:bodyPr/>
        <a:lstStyle/>
        <a:p>
          <a:endParaRPr lang="en-CA"/>
        </a:p>
      </dgm:t>
    </dgm:pt>
    <dgm:pt modelId="{14A39598-05AC-4642-A39E-E4B975ED585E}" type="sibTrans" cxnId="{02FF376E-EC4C-42F1-9F22-F3CDC22F978D}">
      <dgm:prSet/>
      <dgm:spPr/>
      <dgm:t>
        <a:bodyPr/>
        <a:lstStyle/>
        <a:p>
          <a:endParaRPr lang="en-CA"/>
        </a:p>
      </dgm:t>
    </dgm:pt>
    <dgm:pt modelId="{34E5F03F-1E44-47D2-A65B-DB0F16C2A4E4}" type="pres">
      <dgm:prSet presAssocID="{327128BF-60DB-44B9-A094-0D24DC135CC2}" presName="Name0" presStyleCnt="0">
        <dgm:presLayoutVars>
          <dgm:dir/>
          <dgm:resizeHandles val="exact"/>
        </dgm:presLayoutVars>
      </dgm:prSet>
      <dgm:spPr/>
    </dgm:pt>
    <dgm:pt modelId="{E26B41E2-BD58-48B5-8ECD-4A579346EEA6}" type="pres">
      <dgm:prSet presAssocID="{52462A0D-6FBF-4B91-BFB3-BE69B15D1762}" presName="parTxOnly" presStyleLbl="node1" presStyleIdx="0" presStyleCnt="4">
        <dgm:presLayoutVars>
          <dgm:bulletEnabled val="1"/>
        </dgm:presLayoutVars>
      </dgm:prSet>
      <dgm:spPr/>
    </dgm:pt>
    <dgm:pt modelId="{26C70D2E-F0E5-44C4-A23D-C7199A741F3A}" type="pres">
      <dgm:prSet presAssocID="{06408DEF-2ACE-4C0B-846C-F9D3833AF822}" presName="parSpace" presStyleCnt="0"/>
      <dgm:spPr/>
    </dgm:pt>
    <dgm:pt modelId="{8C8C7494-42E5-43B2-8CFB-29DB67F7D652}" type="pres">
      <dgm:prSet presAssocID="{8E670F1D-8228-4C4D-80BE-709815854723}" presName="parTxOnly" presStyleLbl="node1" presStyleIdx="1" presStyleCnt="4">
        <dgm:presLayoutVars>
          <dgm:bulletEnabled val="1"/>
        </dgm:presLayoutVars>
      </dgm:prSet>
      <dgm:spPr/>
    </dgm:pt>
    <dgm:pt modelId="{6F3616EF-DDD2-482C-9AE7-6EC3A362A760}" type="pres">
      <dgm:prSet presAssocID="{D546C5B9-7B7E-4FA9-8F98-D570CCD3029E}" presName="parSpace" presStyleCnt="0"/>
      <dgm:spPr/>
    </dgm:pt>
    <dgm:pt modelId="{B32119E5-B1E9-4901-8027-50E21F052918}" type="pres">
      <dgm:prSet presAssocID="{F6AD744D-75CC-432B-AF4A-D63F2047942E}" presName="parTxOnly" presStyleLbl="node1" presStyleIdx="2" presStyleCnt="4">
        <dgm:presLayoutVars>
          <dgm:bulletEnabled val="1"/>
        </dgm:presLayoutVars>
      </dgm:prSet>
      <dgm:spPr/>
    </dgm:pt>
    <dgm:pt modelId="{2954E793-3254-413A-A684-BB9DB4BA8D22}" type="pres">
      <dgm:prSet presAssocID="{97A0C5D1-0AA5-4BDD-8A65-7A31B6A6DCFA}" presName="parSpace" presStyleCnt="0"/>
      <dgm:spPr/>
    </dgm:pt>
    <dgm:pt modelId="{843A6168-0005-4109-96A8-EE426CBC7D14}" type="pres">
      <dgm:prSet presAssocID="{D028444E-2823-4874-93B2-489DA60623A9}" presName="parTxOnly" presStyleLbl="node1" presStyleIdx="3" presStyleCnt="4">
        <dgm:presLayoutVars>
          <dgm:bulletEnabled val="1"/>
        </dgm:presLayoutVars>
      </dgm:prSet>
      <dgm:spPr/>
    </dgm:pt>
  </dgm:ptLst>
  <dgm:cxnLst>
    <dgm:cxn modelId="{30075C2F-AE7E-4B3F-B194-B0E460786C4D}" type="presOf" srcId="{52462A0D-6FBF-4B91-BFB3-BE69B15D1762}" destId="{E26B41E2-BD58-48B5-8ECD-4A579346EEA6}" srcOrd="0" destOrd="0" presId="urn:microsoft.com/office/officeart/2005/8/layout/hChevron3"/>
    <dgm:cxn modelId="{11DDFE4A-C982-4D44-9B49-3C1518D5524B}" type="presOf" srcId="{D028444E-2823-4874-93B2-489DA60623A9}" destId="{843A6168-0005-4109-96A8-EE426CBC7D14}" srcOrd="0" destOrd="0" presId="urn:microsoft.com/office/officeart/2005/8/layout/hChevron3"/>
    <dgm:cxn modelId="{02FF376E-EC4C-42F1-9F22-F3CDC22F978D}" srcId="{327128BF-60DB-44B9-A094-0D24DC135CC2}" destId="{D028444E-2823-4874-93B2-489DA60623A9}" srcOrd="3" destOrd="0" parTransId="{C6EA5A44-B885-465C-98AA-690B872C1FAB}" sibTransId="{14A39598-05AC-4642-A39E-E4B975ED585E}"/>
    <dgm:cxn modelId="{EEA4A251-9352-46B8-A56F-F815D6215BFC}" type="presOf" srcId="{327128BF-60DB-44B9-A094-0D24DC135CC2}" destId="{34E5F03F-1E44-47D2-A65B-DB0F16C2A4E4}" srcOrd="0" destOrd="0" presId="urn:microsoft.com/office/officeart/2005/8/layout/hChevron3"/>
    <dgm:cxn modelId="{EA0E2999-091F-4C99-B081-12F4C1B46939}" srcId="{327128BF-60DB-44B9-A094-0D24DC135CC2}" destId="{8E670F1D-8228-4C4D-80BE-709815854723}" srcOrd="1" destOrd="0" parTransId="{2E1F03E5-3262-4150-B202-D81DA6F61D1B}" sibTransId="{D546C5B9-7B7E-4FA9-8F98-D570CCD3029E}"/>
    <dgm:cxn modelId="{A47611A2-2AE0-450E-BEF9-718716817E32}" type="presOf" srcId="{F6AD744D-75CC-432B-AF4A-D63F2047942E}" destId="{B32119E5-B1E9-4901-8027-50E21F052918}" srcOrd="0" destOrd="0" presId="urn:microsoft.com/office/officeart/2005/8/layout/hChevron3"/>
    <dgm:cxn modelId="{2F37DDA3-9CDB-4CC2-89BD-E41BF5512306}" srcId="{327128BF-60DB-44B9-A094-0D24DC135CC2}" destId="{52462A0D-6FBF-4B91-BFB3-BE69B15D1762}" srcOrd="0" destOrd="0" parTransId="{82481E3D-F596-48C6-86E7-7BD9B3C4C095}" sibTransId="{06408DEF-2ACE-4C0B-846C-F9D3833AF822}"/>
    <dgm:cxn modelId="{C719F9BC-0A6F-4751-AD87-816750C9EAF2}" srcId="{327128BF-60DB-44B9-A094-0D24DC135CC2}" destId="{F6AD744D-75CC-432B-AF4A-D63F2047942E}" srcOrd="2" destOrd="0" parTransId="{95117900-8995-4534-899F-82D8A9F951F5}" sibTransId="{97A0C5D1-0AA5-4BDD-8A65-7A31B6A6DCFA}"/>
    <dgm:cxn modelId="{F0C582E9-D169-48B6-BDA0-7EFDED6AD970}" type="presOf" srcId="{8E670F1D-8228-4C4D-80BE-709815854723}" destId="{8C8C7494-42E5-43B2-8CFB-29DB67F7D652}" srcOrd="0" destOrd="0" presId="urn:microsoft.com/office/officeart/2005/8/layout/hChevron3"/>
    <dgm:cxn modelId="{CA1C1760-5945-4EFF-B6A1-AD0CFC502E10}" type="presParOf" srcId="{34E5F03F-1E44-47D2-A65B-DB0F16C2A4E4}" destId="{E26B41E2-BD58-48B5-8ECD-4A579346EEA6}" srcOrd="0" destOrd="0" presId="urn:microsoft.com/office/officeart/2005/8/layout/hChevron3"/>
    <dgm:cxn modelId="{6A611139-53C8-4A66-B815-730FA2DD65C6}" type="presParOf" srcId="{34E5F03F-1E44-47D2-A65B-DB0F16C2A4E4}" destId="{26C70D2E-F0E5-44C4-A23D-C7199A741F3A}" srcOrd="1" destOrd="0" presId="urn:microsoft.com/office/officeart/2005/8/layout/hChevron3"/>
    <dgm:cxn modelId="{154E7B0A-525F-4AAC-BD37-9EF01B5A72A9}" type="presParOf" srcId="{34E5F03F-1E44-47D2-A65B-DB0F16C2A4E4}" destId="{8C8C7494-42E5-43B2-8CFB-29DB67F7D652}" srcOrd="2" destOrd="0" presId="urn:microsoft.com/office/officeart/2005/8/layout/hChevron3"/>
    <dgm:cxn modelId="{5B5ED091-D825-46A1-8B30-57C160EC620B}" type="presParOf" srcId="{34E5F03F-1E44-47D2-A65B-DB0F16C2A4E4}" destId="{6F3616EF-DDD2-482C-9AE7-6EC3A362A760}" srcOrd="3" destOrd="0" presId="urn:microsoft.com/office/officeart/2005/8/layout/hChevron3"/>
    <dgm:cxn modelId="{752E0207-506D-4364-97DF-96F2D4F61FB3}" type="presParOf" srcId="{34E5F03F-1E44-47D2-A65B-DB0F16C2A4E4}" destId="{B32119E5-B1E9-4901-8027-50E21F052918}" srcOrd="4" destOrd="0" presId="urn:microsoft.com/office/officeart/2005/8/layout/hChevron3"/>
    <dgm:cxn modelId="{C7C4D4FC-421D-4B4E-98C1-C5615EF2F31A}" type="presParOf" srcId="{34E5F03F-1E44-47D2-A65B-DB0F16C2A4E4}" destId="{2954E793-3254-413A-A684-BB9DB4BA8D22}" srcOrd="5" destOrd="0" presId="urn:microsoft.com/office/officeart/2005/8/layout/hChevron3"/>
    <dgm:cxn modelId="{8C03AC90-EEBF-40EA-A9C0-C89CA6A0EC00}" type="presParOf" srcId="{34E5F03F-1E44-47D2-A65B-DB0F16C2A4E4}" destId="{843A6168-0005-4109-96A8-EE426CBC7D14}" srcOrd="6"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8FCE2-5622-4504-93FE-357C01E44990}">
      <dsp:nvSpPr>
        <dsp:cNvPr id="0" name=""/>
        <dsp:cNvSpPr/>
      </dsp:nvSpPr>
      <dsp:spPr>
        <a:xfrm>
          <a:off x="594841" y="0"/>
          <a:ext cx="6741540" cy="452596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13A466-6482-405C-9279-00FE398F5B4C}">
      <dsp:nvSpPr>
        <dsp:cNvPr id="0" name=""/>
        <dsp:cNvSpPr/>
      </dsp:nvSpPr>
      <dsp:spPr>
        <a:xfrm>
          <a:off x="3969" y="1357788"/>
          <a:ext cx="1909225" cy="181038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kumimoji="1" lang="fr-CA" sz="2100" kern="1200" dirty="0"/>
            <a:t>Consult with Treasury Board Secretariat</a:t>
          </a:r>
          <a:endParaRPr lang="en-US" sz="2100" kern="1200" dirty="0"/>
        </a:p>
      </dsp:txBody>
      <dsp:txXfrm>
        <a:off x="92345" y="1446164"/>
        <a:ext cx="1732473" cy="1633633"/>
      </dsp:txXfrm>
    </dsp:sp>
    <dsp:sp modelId="{7ADE3CEB-598D-4433-A91A-7FB744B7BFDA}">
      <dsp:nvSpPr>
        <dsp:cNvPr id="0" name=""/>
        <dsp:cNvSpPr/>
      </dsp:nvSpPr>
      <dsp:spPr>
        <a:xfrm>
          <a:off x="2008656" y="1357788"/>
          <a:ext cx="1909225" cy="1810385"/>
        </a:xfrm>
        <a:prstGeom prst="roundRect">
          <a:avLst/>
        </a:prstGeom>
        <a:solidFill>
          <a:schemeClr val="accent2">
            <a:hueOff val="-4800000"/>
            <a:satOff val="-16668"/>
            <a:lumOff val="2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kumimoji="1" lang="fr-CA" sz="2100" kern="1200" dirty="0"/>
            <a:t>Append the Generic T&amp;C to the T&amp;C of an </a:t>
          </a:r>
          <a:r>
            <a:rPr kumimoji="1" lang="fr-CA" sz="2100" i="0" kern="1200" dirty="0"/>
            <a:t>existing</a:t>
          </a:r>
          <a:r>
            <a:rPr kumimoji="1" lang="fr-CA" sz="2100" kern="1200" dirty="0"/>
            <a:t> program</a:t>
          </a:r>
          <a:endParaRPr lang="en-US" sz="2100" kern="1200" dirty="0"/>
        </a:p>
      </dsp:txBody>
      <dsp:txXfrm>
        <a:off x="2097032" y="1446164"/>
        <a:ext cx="1732473" cy="1633633"/>
      </dsp:txXfrm>
    </dsp:sp>
    <dsp:sp modelId="{0F848B86-ABA4-449B-A159-619B658C36FE}">
      <dsp:nvSpPr>
        <dsp:cNvPr id="0" name=""/>
        <dsp:cNvSpPr/>
      </dsp:nvSpPr>
      <dsp:spPr>
        <a:xfrm>
          <a:off x="4013342" y="1357788"/>
          <a:ext cx="1909225" cy="1810385"/>
        </a:xfrm>
        <a:prstGeom prst="roundRect">
          <a:avLst/>
        </a:prstGeom>
        <a:solidFill>
          <a:schemeClr val="accent2">
            <a:hueOff val="-9600000"/>
            <a:satOff val="-33335"/>
            <a:lumOff val="4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kumimoji="1" lang="fr-CA" sz="2100" kern="1200" dirty="0"/>
            <a:t>Obtain Ministerial approval of a minor amendment</a:t>
          </a:r>
          <a:endParaRPr lang="en-US" sz="2100" kern="1200" dirty="0"/>
        </a:p>
      </dsp:txBody>
      <dsp:txXfrm>
        <a:off x="4101718" y="1446164"/>
        <a:ext cx="1732473" cy="1633633"/>
      </dsp:txXfrm>
    </dsp:sp>
    <dsp:sp modelId="{984CFCB8-B7AB-44B2-8FDC-6A7BC4425AAF}">
      <dsp:nvSpPr>
        <dsp:cNvPr id="0" name=""/>
        <dsp:cNvSpPr/>
      </dsp:nvSpPr>
      <dsp:spPr>
        <a:xfrm>
          <a:off x="6018029" y="1357788"/>
          <a:ext cx="1909225" cy="1810385"/>
        </a:xfrm>
        <a:prstGeom prst="roundRect">
          <a:avLst/>
        </a:prstGeom>
        <a:solidFill>
          <a:srgbClr val="EABD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kumimoji="1" lang="fr-CA" sz="2100" kern="1200" dirty="0"/>
            <a:t>Minister advises President of TB of amendment</a:t>
          </a:r>
          <a:endParaRPr lang="en-US" sz="2100" kern="1200" dirty="0"/>
        </a:p>
      </dsp:txBody>
      <dsp:txXfrm>
        <a:off x="6106405" y="1446164"/>
        <a:ext cx="1732473" cy="1633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F2C11-3399-45BF-9A06-C9B68E9EE908}">
      <dsp:nvSpPr>
        <dsp:cNvPr id="0" name=""/>
        <dsp:cNvSpPr/>
      </dsp:nvSpPr>
      <dsp:spPr>
        <a:xfrm>
          <a:off x="1138973" y="395446"/>
          <a:ext cx="3446280" cy="1196847"/>
        </a:xfrm>
        <a:prstGeom prst="ellipse">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0FFA8182-020C-4B71-83BE-84D329C0839A}">
      <dsp:nvSpPr>
        <dsp:cNvPr id="0" name=""/>
        <dsp:cNvSpPr/>
      </dsp:nvSpPr>
      <dsp:spPr>
        <a:xfrm>
          <a:off x="2533523" y="3326121"/>
          <a:ext cx="667883" cy="427445"/>
        </a:xfrm>
        <a:prstGeom prst="down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4FD4329F-5FCB-4534-B72B-5D393B9FFF11}">
      <dsp:nvSpPr>
        <dsp:cNvPr id="0" name=""/>
        <dsp:cNvSpPr/>
      </dsp:nvSpPr>
      <dsp:spPr>
        <a:xfrm>
          <a:off x="1264619" y="3668077"/>
          <a:ext cx="3205842" cy="801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CA" sz="1800" b="1" kern="1200" dirty="0">
            <a:effectLst/>
          </a:endParaRPr>
        </a:p>
      </dsp:txBody>
      <dsp:txXfrm>
        <a:off x="1264619" y="3668077"/>
        <a:ext cx="3205842" cy="801460"/>
      </dsp:txXfrm>
    </dsp:sp>
    <dsp:sp modelId="{A4D4F867-C9A6-40FD-8354-87C01A70366A}">
      <dsp:nvSpPr>
        <dsp:cNvPr id="0" name=""/>
        <dsp:cNvSpPr/>
      </dsp:nvSpPr>
      <dsp:spPr>
        <a:xfrm>
          <a:off x="2391923" y="1684729"/>
          <a:ext cx="1202190" cy="1202190"/>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dirty="0"/>
            <a:t>Other ideas</a:t>
          </a:r>
        </a:p>
      </dsp:txBody>
      <dsp:txXfrm>
        <a:off x="2567980" y="1860786"/>
        <a:ext cx="850076" cy="850076"/>
      </dsp:txXfrm>
    </dsp:sp>
    <dsp:sp modelId="{40ECFF3F-9883-4673-9BCC-F108E6410BEE}">
      <dsp:nvSpPr>
        <dsp:cNvPr id="0" name=""/>
        <dsp:cNvSpPr/>
      </dsp:nvSpPr>
      <dsp:spPr>
        <a:xfrm>
          <a:off x="1394825" y="635809"/>
          <a:ext cx="1551030" cy="1343845"/>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rPr>
            <a:t>Minor changes to </a:t>
          </a:r>
          <a:r>
            <a:rPr lang="fr-FR" sz="1200" kern="1200" dirty="0" err="1">
              <a:solidFill>
                <a:schemeClr val="tx1">
                  <a:lumMod val="75000"/>
                  <a:lumOff val="25000"/>
                </a:schemeClr>
              </a:solidFill>
            </a:rPr>
            <a:t>Ts&amp;Cs</a:t>
          </a:r>
          <a:endParaRPr lang="en-CA" sz="1200" kern="1200" dirty="0">
            <a:solidFill>
              <a:schemeClr val="tx1">
                <a:lumMod val="75000"/>
                <a:lumOff val="25000"/>
              </a:schemeClr>
            </a:solidFill>
          </a:endParaRPr>
        </a:p>
      </dsp:txBody>
      <dsp:txXfrm>
        <a:off x="1621968" y="832611"/>
        <a:ext cx="1096744" cy="950241"/>
      </dsp:txXfrm>
    </dsp:sp>
    <dsp:sp modelId="{6864FFA9-8CDF-4721-9931-1D78FA89B114}">
      <dsp:nvSpPr>
        <dsp:cNvPr id="0" name=""/>
        <dsp:cNvSpPr/>
      </dsp:nvSpPr>
      <dsp:spPr>
        <a:xfrm>
          <a:off x="2739779" y="415661"/>
          <a:ext cx="1497749" cy="1355181"/>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CA" sz="1400" kern="1200" dirty="0" err="1"/>
            <a:t>Generic</a:t>
          </a:r>
          <a:r>
            <a:rPr lang="fr-CA" sz="1400" kern="1200" dirty="0"/>
            <a:t> </a:t>
          </a:r>
          <a:r>
            <a:rPr lang="fr-CA" sz="1400" kern="1200" dirty="0" err="1"/>
            <a:t>Ts&amp;Cs</a:t>
          </a:r>
          <a:endParaRPr lang="en-CA" sz="1400" kern="1200" dirty="0"/>
        </a:p>
      </dsp:txBody>
      <dsp:txXfrm>
        <a:off x="2959119" y="614123"/>
        <a:ext cx="1059069" cy="958257"/>
      </dsp:txXfrm>
    </dsp:sp>
    <dsp:sp modelId="{FC4B78EB-EA57-4E22-A009-238A60657701}">
      <dsp:nvSpPr>
        <dsp:cNvPr id="0" name=""/>
        <dsp:cNvSpPr/>
      </dsp:nvSpPr>
      <dsp:spPr>
        <a:xfrm>
          <a:off x="959781" y="281994"/>
          <a:ext cx="3740149" cy="2992119"/>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27F5F-F052-4E10-BCB5-2E3A69F27DA7}">
      <dsp:nvSpPr>
        <dsp:cNvPr id="0" name=""/>
        <dsp:cNvSpPr/>
      </dsp:nvSpPr>
      <dsp:spPr>
        <a:xfrm>
          <a:off x="4614842" y="3188843"/>
          <a:ext cx="3602059" cy="1500632"/>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0" algn="l" defTabSz="800100">
            <a:lnSpc>
              <a:spcPct val="90000"/>
            </a:lnSpc>
            <a:spcBef>
              <a:spcPct val="0"/>
            </a:spcBef>
            <a:spcAft>
              <a:spcPct val="15000"/>
            </a:spcAft>
            <a:buNone/>
          </a:pPr>
          <a:endParaRPr lang="en-CA" sz="1800" kern="1200" dirty="0"/>
        </a:p>
      </dsp:txBody>
      <dsp:txXfrm>
        <a:off x="5728424" y="3596965"/>
        <a:ext cx="2455513" cy="1059546"/>
      </dsp:txXfrm>
    </dsp:sp>
    <dsp:sp modelId="{AE62B68D-68D6-45C8-9239-D3A434FDA4E7}">
      <dsp:nvSpPr>
        <dsp:cNvPr id="0" name=""/>
        <dsp:cNvSpPr/>
      </dsp:nvSpPr>
      <dsp:spPr>
        <a:xfrm>
          <a:off x="84663" y="3188843"/>
          <a:ext cx="3542198" cy="150063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tabLst/>
          </a:pPr>
          <a:endParaRPr lang="en-CA" sz="1800" kern="1200" dirty="0"/>
        </a:p>
      </dsp:txBody>
      <dsp:txXfrm>
        <a:off x="117627" y="3596965"/>
        <a:ext cx="2413610" cy="1059546"/>
      </dsp:txXfrm>
    </dsp:sp>
    <dsp:sp modelId="{F361D980-1BE9-4AF1-A310-EE143DE9CE02}">
      <dsp:nvSpPr>
        <dsp:cNvPr id="0" name=""/>
        <dsp:cNvSpPr/>
      </dsp:nvSpPr>
      <dsp:spPr>
        <a:xfrm>
          <a:off x="4363908" y="50781"/>
          <a:ext cx="3865688" cy="150063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endParaRPr lang="en-CA" sz="1800" kern="1200" dirty="0"/>
        </a:p>
      </dsp:txBody>
      <dsp:txXfrm>
        <a:off x="5556579" y="83745"/>
        <a:ext cx="2640053" cy="1059546"/>
      </dsp:txXfrm>
    </dsp:sp>
    <dsp:sp modelId="{A5643A9C-6C23-4A68-A80A-43A78652400A}">
      <dsp:nvSpPr>
        <dsp:cNvPr id="0" name=""/>
        <dsp:cNvSpPr/>
      </dsp:nvSpPr>
      <dsp:spPr>
        <a:xfrm>
          <a:off x="38087" y="63476"/>
          <a:ext cx="3675333" cy="150063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endParaRPr lang="en-CA" sz="1800" kern="1200" dirty="0"/>
        </a:p>
      </dsp:txBody>
      <dsp:txXfrm>
        <a:off x="71051" y="96440"/>
        <a:ext cx="2506805" cy="1059546"/>
      </dsp:txXfrm>
    </dsp:sp>
    <dsp:sp modelId="{11C9490A-B314-440B-BCE2-3160255C043D}">
      <dsp:nvSpPr>
        <dsp:cNvPr id="0" name=""/>
        <dsp:cNvSpPr/>
      </dsp:nvSpPr>
      <dsp:spPr>
        <a:xfrm>
          <a:off x="1905042" y="267300"/>
          <a:ext cx="2193656" cy="2030542"/>
        </a:xfrm>
        <a:prstGeom prst="pieWedg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CA" sz="1800" b="1" kern="1200" dirty="0"/>
            <a:t>Micro-Funding</a:t>
          </a:r>
        </a:p>
      </dsp:txBody>
      <dsp:txXfrm>
        <a:off x="2547549" y="862032"/>
        <a:ext cx="1551149" cy="1435810"/>
      </dsp:txXfrm>
    </dsp:sp>
    <dsp:sp modelId="{FE59AE15-611F-4641-ADCF-BC70F466E911}">
      <dsp:nvSpPr>
        <dsp:cNvPr id="0" name=""/>
        <dsp:cNvSpPr/>
      </dsp:nvSpPr>
      <dsp:spPr>
        <a:xfrm rot="5400000">
          <a:off x="4161694" y="173032"/>
          <a:ext cx="2030542" cy="2219078"/>
        </a:xfrm>
        <a:prstGeom prst="pieWedg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CA" sz="1800" b="1" kern="1200" dirty="0"/>
            <a:t>Prizes and Challenges</a:t>
          </a:r>
        </a:p>
      </dsp:txBody>
      <dsp:txXfrm rot="-5400000">
        <a:off x="4067427" y="862032"/>
        <a:ext cx="1569125" cy="1435810"/>
      </dsp:txXfrm>
    </dsp:sp>
    <dsp:sp modelId="{F7E88B96-C450-4C6E-8A1A-F1A7DCD79DF9}">
      <dsp:nvSpPr>
        <dsp:cNvPr id="0" name=""/>
        <dsp:cNvSpPr/>
      </dsp:nvSpPr>
      <dsp:spPr>
        <a:xfrm rot="10800000">
          <a:off x="4080127" y="2391632"/>
          <a:ext cx="2193676" cy="2030542"/>
        </a:xfrm>
        <a:prstGeom prst="pieWedg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CA" sz="1800" b="1" kern="1200" dirty="0"/>
            <a:t>Other</a:t>
          </a:r>
        </a:p>
      </dsp:txBody>
      <dsp:txXfrm rot="10800000">
        <a:off x="4080127" y="2391632"/>
        <a:ext cx="1551163" cy="1435810"/>
      </dsp:txXfrm>
    </dsp:sp>
    <dsp:sp modelId="{2EC94E5A-A8F1-497E-BF24-6CFD1C2443EF}">
      <dsp:nvSpPr>
        <dsp:cNvPr id="0" name=""/>
        <dsp:cNvSpPr/>
      </dsp:nvSpPr>
      <dsp:spPr>
        <a:xfrm rot="16200000">
          <a:off x="1948485" y="2322766"/>
          <a:ext cx="2030542" cy="2168274"/>
        </a:xfrm>
        <a:prstGeom prst="pieWedg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CA" sz="1800" b="1" i="1" kern="1200" dirty="0"/>
            <a:t>Incentive-based</a:t>
          </a:r>
          <a:endParaRPr lang="en-CA" sz="1800" b="1" kern="1200" dirty="0"/>
        </a:p>
      </dsp:txBody>
      <dsp:txXfrm rot="5400000">
        <a:off x="2514693" y="2391632"/>
        <a:ext cx="1533201" cy="1435810"/>
      </dsp:txXfrm>
    </dsp:sp>
    <dsp:sp modelId="{B71F3D9B-2E5D-45C9-831E-62BB1043CF3E}">
      <dsp:nvSpPr>
        <dsp:cNvPr id="0" name=""/>
        <dsp:cNvSpPr/>
      </dsp:nvSpPr>
      <dsp:spPr>
        <a:xfrm>
          <a:off x="3764261" y="1922684"/>
          <a:ext cx="701076" cy="609631"/>
        </a:xfrm>
        <a:prstGeom prst="circularArrow">
          <a:avLst/>
        </a:prstGeom>
        <a:solidFill>
          <a:schemeClr val="accent2">
            <a:tint val="4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9C185CB-CA22-4164-A89A-E0498FFD7273}">
      <dsp:nvSpPr>
        <dsp:cNvPr id="0" name=""/>
        <dsp:cNvSpPr/>
      </dsp:nvSpPr>
      <dsp:spPr>
        <a:xfrm rot="10800000">
          <a:off x="3764261" y="2157158"/>
          <a:ext cx="701076" cy="609631"/>
        </a:xfrm>
        <a:prstGeom prst="circularArrow">
          <a:avLst/>
        </a:prstGeom>
        <a:solidFill>
          <a:schemeClr val="accent2">
            <a:tint val="4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B41E2-BD58-48B5-8ECD-4A579346EEA6}">
      <dsp:nvSpPr>
        <dsp:cNvPr id="0" name=""/>
        <dsp:cNvSpPr/>
      </dsp:nvSpPr>
      <dsp:spPr>
        <a:xfrm>
          <a:off x="2130" y="40490"/>
          <a:ext cx="2137807" cy="855123"/>
        </a:xfrm>
        <a:prstGeom prst="homePlat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fr-BE" sz="1400" b="1" kern="1200" dirty="0">
              <a:solidFill>
                <a:schemeClr val="bg1"/>
              </a:solidFill>
            </a:rPr>
            <a:t>1. </a:t>
          </a:r>
          <a:r>
            <a:rPr lang="fr-BE" sz="1400" b="1" kern="1200" dirty="0" err="1">
              <a:solidFill>
                <a:schemeClr val="bg1"/>
              </a:solidFill>
            </a:rPr>
            <a:t>Pre</a:t>
          </a:r>
          <a:r>
            <a:rPr lang="fr-BE" sz="1400" b="1" kern="1200" dirty="0">
              <a:solidFill>
                <a:schemeClr val="bg1"/>
              </a:solidFill>
            </a:rPr>
            <a:t>-select </a:t>
          </a:r>
          <a:r>
            <a:rPr lang="fr-BE" sz="1400" b="1" kern="1200" dirty="0" err="1">
              <a:solidFill>
                <a:schemeClr val="bg1"/>
              </a:solidFill>
            </a:rPr>
            <a:t>outcomes</a:t>
          </a:r>
          <a:endParaRPr lang="en-CA" sz="1400" b="1" kern="1200" dirty="0">
            <a:solidFill>
              <a:schemeClr val="bg1"/>
            </a:solidFill>
          </a:endParaRPr>
        </a:p>
      </dsp:txBody>
      <dsp:txXfrm>
        <a:off x="2130" y="40490"/>
        <a:ext cx="1924026" cy="855123"/>
      </dsp:txXfrm>
    </dsp:sp>
    <dsp:sp modelId="{8C8C7494-42E5-43B2-8CFB-29DB67F7D652}">
      <dsp:nvSpPr>
        <dsp:cNvPr id="0" name=""/>
        <dsp:cNvSpPr/>
      </dsp:nvSpPr>
      <dsp:spPr>
        <a:xfrm>
          <a:off x="1712376" y="40490"/>
          <a:ext cx="2137807" cy="855123"/>
        </a:xfrm>
        <a:prstGeom prst="chevron">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BE" sz="1400" b="1" kern="1200" dirty="0">
              <a:solidFill>
                <a:schemeClr val="bg1"/>
              </a:solidFill>
              <a:latin typeface="+mn-lt"/>
              <a:ea typeface="+mn-ea"/>
              <a:cs typeface="+mn-cs"/>
            </a:rPr>
            <a:t>2. Evaluation and </a:t>
          </a:r>
          <a:r>
            <a:rPr lang="fr-BE" sz="1400" b="1" kern="1200" dirty="0" err="1">
              <a:solidFill>
                <a:schemeClr val="bg1"/>
              </a:solidFill>
              <a:latin typeface="+mn-lt"/>
              <a:ea typeface="+mn-ea"/>
              <a:cs typeface="+mn-cs"/>
            </a:rPr>
            <a:t>selection</a:t>
          </a:r>
          <a:r>
            <a:rPr lang="fr-BE" sz="1400" b="1" kern="1200" dirty="0">
              <a:solidFill>
                <a:schemeClr val="bg1"/>
              </a:solidFill>
              <a:latin typeface="+mn-lt"/>
              <a:ea typeface="+mn-ea"/>
              <a:cs typeface="+mn-cs"/>
            </a:rPr>
            <a:t> of </a:t>
          </a:r>
          <a:r>
            <a:rPr lang="fr-BE" sz="1400" b="1" kern="1200" dirty="0" err="1">
              <a:solidFill>
                <a:schemeClr val="bg1"/>
              </a:solidFill>
              <a:latin typeface="+mn-lt"/>
              <a:ea typeface="+mn-ea"/>
              <a:cs typeface="+mn-cs"/>
            </a:rPr>
            <a:t>outcomes</a:t>
          </a:r>
          <a:endParaRPr lang="en-CA" sz="1400" b="1" kern="1200" dirty="0">
            <a:solidFill>
              <a:schemeClr val="bg1"/>
            </a:solidFill>
          </a:endParaRPr>
        </a:p>
      </dsp:txBody>
      <dsp:txXfrm>
        <a:off x="2139938" y="40490"/>
        <a:ext cx="1282684" cy="855123"/>
      </dsp:txXfrm>
    </dsp:sp>
    <dsp:sp modelId="{B32119E5-B1E9-4901-8027-50E21F052918}">
      <dsp:nvSpPr>
        <dsp:cNvPr id="0" name=""/>
        <dsp:cNvSpPr/>
      </dsp:nvSpPr>
      <dsp:spPr>
        <a:xfrm>
          <a:off x="3422623" y="40490"/>
          <a:ext cx="2137807" cy="855123"/>
        </a:xfrm>
        <a:prstGeom prst="chevr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BE" sz="1400" b="1" kern="1200" dirty="0">
              <a:solidFill>
                <a:schemeClr val="bg1"/>
              </a:solidFill>
            </a:rPr>
            <a:t>3. </a:t>
          </a:r>
          <a:r>
            <a:rPr lang="fr-BE" sz="1400" b="1" kern="1200" dirty="0" err="1">
              <a:solidFill>
                <a:schemeClr val="bg1"/>
              </a:solidFill>
            </a:rPr>
            <a:t>Pre</a:t>
          </a:r>
          <a:r>
            <a:rPr lang="fr-BE" sz="1400" b="1" kern="1200" dirty="0">
              <a:solidFill>
                <a:schemeClr val="bg1"/>
              </a:solidFill>
            </a:rPr>
            <a:t>-select of </a:t>
          </a:r>
          <a:r>
            <a:rPr lang="fr-BE" sz="1400" b="1" kern="1200" dirty="0" err="1">
              <a:solidFill>
                <a:schemeClr val="bg1"/>
              </a:solidFill>
            </a:rPr>
            <a:t>indicators</a:t>
          </a:r>
          <a:endParaRPr lang="en-CA" sz="1400" b="1" kern="1200" dirty="0">
            <a:solidFill>
              <a:schemeClr val="bg1"/>
            </a:solidFill>
          </a:endParaRPr>
        </a:p>
      </dsp:txBody>
      <dsp:txXfrm>
        <a:off x="3850185" y="40490"/>
        <a:ext cx="1282684" cy="855123"/>
      </dsp:txXfrm>
    </dsp:sp>
    <dsp:sp modelId="{843A6168-0005-4109-96A8-EE426CBC7D14}">
      <dsp:nvSpPr>
        <dsp:cNvPr id="0" name=""/>
        <dsp:cNvSpPr/>
      </dsp:nvSpPr>
      <dsp:spPr>
        <a:xfrm>
          <a:off x="5132869" y="40490"/>
          <a:ext cx="2137807" cy="855123"/>
        </a:xfrm>
        <a:prstGeom prst="chevr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BE" sz="1400" b="1" kern="1200" dirty="0">
              <a:solidFill>
                <a:schemeClr val="bg1"/>
              </a:solidFill>
            </a:rPr>
            <a:t>4. Target setting</a:t>
          </a:r>
          <a:endParaRPr lang="en-CA" sz="1400" b="1" kern="1200" dirty="0">
            <a:solidFill>
              <a:schemeClr val="bg1"/>
            </a:solidFill>
          </a:endParaRPr>
        </a:p>
      </dsp:txBody>
      <dsp:txXfrm>
        <a:off x="5560431" y="40490"/>
        <a:ext cx="1282684" cy="85512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04D6973-754B-47CD-95F4-E4177A42261F}" type="datetimeFigureOut">
              <a:rPr lang="en-US" altLang="en-US"/>
              <a:pPr/>
              <a:t>2/18/2018</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E8D216E-3286-4007-A09A-41655211AEC2}" type="slidenum">
              <a:rPr lang="en-US" altLang="en-US"/>
              <a:pPr/>
              <a:t>‹#›</a:t>
            </a:fld>
            <a:endParaRPr lang="en-US" altLang="en-US"/>
          </a:p>
        </p:txBody>
      </p:sp>
    </p:spTree>
    <p:extLst>
      <p:ext uri="{BB962C8B-B14F-4D97-AF65-F5344CB8AC3E}">
        <p14:creationId xmlns:p14="http://schemas.microsoft.com/office/powerpoint/2010/main" val="40591046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2979507-E6EB-4E09-9330-8A6222761008}" type="datetimeFigureOut">
              <a:rPr lang="en-US" altLang="en-US"/>
              <a:pPr/>
              <a:t>2/18/2018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8B6414A-BA14-4DDA-AFF4-139240F35821}" type="slidenum">
              <a:rPr lang="en-US" altLang="en-US"/>
              <a:pPr/>
              <a:t>‹#›</a:t>
            </a:fld>
            <a:endParaRPr lang="en-US" altLang="en-US"/>
          </a:p>
        </p:txBody>
      </p:sp>
    </p:spTree>
    <p:extLst>
      <p:ext uri="{BB962C8B-B14F-4D97-AF65-F5344CB8AC3E}">
        <p14:creationId xmlns:p14="http://schemas.microsoft.com/office/powerpoint/2010/main" val="225283980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126" charset="-128"/>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pitchFamily="12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12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12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1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8B6414A-BA14-4DDA-AFF4-139240F35821}" type="slidenum">
              <a:rPr lang="en-US" altLang="en-US" smtClean="0"/>
              <a:pPr/>
              <a:t>1</a:t>
            </a:fld>
            <a:endParaRPr lang="en-US" altLang="en-US"/>
          </a:p>
        </p:txBody>
      </p:sp>
    </p:spTree>
    <p:extLst>
      <p:ext uri="{BB962C8B-B14F-4D97-AF65-F5344CB8AC3E}">
        <p14:creationId xmlns:p14="http://schemas.microsoft.com/office/powerpoint/2010/main" val="905871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B3A5D88-BC26-4EFA-A680-927F6A4ACCF4}" type="slidenum">
              <a:rPr lang="en-CA" smtClean="0"/>
              <a:pPr/>
              <a:t>14</a:t>
            </a:fld>
            <a:endParaRPr lang="en-CA" dirty="0"/>
          </a:p>
        </p:txBody>
      </p:sp>
    </p:spTree>
    <p:extLst>
      <p:ext uri="{BB962C8B-B14F-4D97-AF65-F5344CB8AC3E}">
        <p14:creationId xmlns:p14="http://schemas.microsoft.com/office/powerpoint/2010/main" val="228300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B3A5D88-BC26-4EFA-A680-927F6A4ACCF4}" type="slidenum">
              <a:rPr lang="en-CA" smtClean="0"/>
              <a:pPr/>
              <a:t>15</a:t>
            </a:fld>
            <a:endParaRPr lang="en-CA" dirty="0"/>
          </a:p>
        </p:txBody>
      </p:sp>
    </p:spTree>
    <p:extLst>
      <p:ext uri="{BB962C8B-B14F-4D97-AF65-F5344CB8AC3E}">
        <p14:creationId xmlns:p14="http://schemas.microsoft.com/office/powerpoint/2010/main" val="3945189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B3A5D88-BC26-4EFA-A680-927F6A4ACCF4}" type="slidenum">
              <a:rPr lang="en-CA" smtClean="0"/>
              <a:pPr/>
              <a:t>18</a:t>
            </a:fld>
            <a:endParaRPr lang="en-CA" dirty="0"/>
          </a:p>
        </p:txBody>
      </p:sp>
    </p:spTree>
    <p:extLst>
      <p:ext uri="{BB962C8B-B14F-4D97-AF65-F5344CB8AC3E}">
        <p14:creationId xmlns:p14="http://schemas.microsoft.com/office/powerpoint/2010/main" val="1414776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B3A5D88-BC26-4EFA-A680-927F6A4ACCF4}" type="slidenum">
              <a:rPr lang="en-CA" smtClean="0"/>
              <a:pPr/>
              <a:t>19</a:t>
            </a:fld>
            <a:endParaRPr lang="en-CA" dirty="0"/>
          </a:p>
        </p:txBody>
      </p:sp>
    </p:spTree>
    <p:extLst>
      <p:ext uri="{BB962C8B-B14F-4D97-AF65-F5344CB8AC3E}">
        <p14:creationId xmlns:p14="http://schemas.microsoft.com/office/powerpoint/2010/main" val="654388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A5D88-BC26-4EFA-A680-927F6A4ACCF4}"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594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A5D88-BC26-4EFA-A680-927F6A4ACCF4}"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855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A5D88-BC26-4EFA-A680-927F6A4ACCF4}"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77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A5D88-BC26-4EFA-A680-927F6A4ACCF4}"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7653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A5D88-BC26-4EFA-A680-927F6A4ACCF4}"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8490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A5D88-BC26-4EFA-A680-927F6A4ACCF4}"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53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8B6414A-BA14-4DDA-AFF4-139240F35821}" type="slidenum">
              <a:rPr lang="en-US" altLang="en-US" smtClean="0"/>
              <a:pPr/>
              <a:t>2</a:t>
            </a:fld>
            <a:endParaRPr lang="en-US" altLang="en-US"/>
          </a:p>
        </p:txBody>
      </p:sp>
    </p:spTree>
    <p:extLst>
      <p:ext uri="{BB962C8B-B14F-4D97-AF65-F5344CB8AC3E}">
        <p14:creationId xmlns:p14="http://schemas.microsoft.com/office/powerpoint/2010/main" val="220718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A5D88-BC26-4EFA-A680-927F6A4ACCF4}"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1356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A5D88-BC26-4EFA-A680-927F6A4ACCF4}"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1336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A5D88-BC26-4EFA-A680-927F6A4ACCF4}"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1656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A5D88-BC26-4EFA-A680-927F6A4ACCF4}"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74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A5D88-BC26-4EFA-A680-927F6A4ACCF4}"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7747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A5D88-BC26-4EFA-A680-927F6A4ACCF4}"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8479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A5D88-BC26-4EFA-A680-927F6A4ACCF4}"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46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58B6414A-BA14-4DDA-AFF4-139240F35821}" type="slidenum">
              <a:rPr lang="en-US" altLang="en-US" smtClean="0"/>
              <a:pPr/>
              <a:t>50</a:t>
            </a:fld>
            <a:endParaRPr lang="en-US" altLang="en-US"/>
          </a:p>
        </p:txBody>
      </p:sp>
    </p:spTree>
    <p:extLst>
      <p:ext uri="{BB962C8B-B14F-4D97-AF65-F5344CB8AC3E}">
        <p14:creationId xmlns:p14="http://schemas.microsoft.com/office/powerpoint/2010/main" val="3035420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B6414A-BA14-4DDA-AFF4-139240F35821}" type="slidenum">
              <a:rPr lang="en-US" altLang="en-US" smtClean="0"/>
              <a:pPr/>
              <a:t>51</a:t>
            </a:fld>
            <a:endParaRPr lang="en-US" altLang="en-US"/>
          </a:p>
        </p:txBody>
      </p:sp>
    </p:spTree>
    <p:extLst>
      <p:ext uri="{BB962C8B-B14F-4D97-AF65-F5344CB8AC3E}">
        <p14:creationId xmlns:p14="http://schemas.microsoft.com/office/powerpoint/2010/main" val="2940246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B6414A-BA14-4DDA-AFF4-139240F35821}" type="slidenum">
              <a:rPr lang="en-US" altLang="en-US" smtClean="0"/>
              <a:pPr/>
              <a:t>52</a:t>
            </a:fld>
            <a:endParaRPr lang="en-US" altLang="en-US"/>
          </a:p>
        </p:txBody>
      </p:sp>
    </p:spTree>
    <p:extLst>
      <p:ext uri="{BB962C8B-B14F-4D97-AF65-F5344CB8AC3E}">
        <p14:creationId xmlns:p14="http://schemas.microsoft.com/office/powerpoint/2010/main" val="2710434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B3A5D88-BC26-4EFA-A680-927F6A4ACCF4}" type="slidenum">
              <a:rPr lang="en-CA" smtClean="0"/>
              <a:pPr/>
              <a:t>5</a:t>
            </a:fld>
            <a:endParaRPr lang="en-CA" dirty="0"/>
          </a:p>
        </p:txBody>
      </p:sp>
    </p:spTree>
    <p:extLst>
      <p:ext uri="{BB962C8B-B14F-4D97-AF65-F5344CB8AC3E}">
        <p14:creationId xmlns:p14="http://schemas.microsoft.com/office/powerpoint/2010/main" val="4166791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8B6414A-BA14-4DDA-AFF4-139240F35821}" type="slidenum">
              <a:rPr lang="en-US" altLang="en-US" smtClean="0"/>
              <a:pPr/>
              <a:t>53</a:t>
            </a:fld>
            <a:endParaRPr lang="en-US" altLang="en-US"/>
          </a:p>
        </p:txBody>
      </p:sp>
    </p:spTree>
    <p:extLst>
      <p:ext uri="{BB962C8B-B14F-4D97-AF65-F5344CB8AC3E}">
        <p14:creationId xmlns:p14="http://schemas.microsoft.com/office/powerpoint/2010/main" val="4055333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8B6414A-BA14-4DDA-AFF4-139240F35821}" type="slidenum">
              <a:rPr lang="en-US" altLang="en-US" smtClean="0"/>
              <a:pPr/>
              <a:t>55</a:t>
            </a:fld>
            <a:endParaRPr lang="en-US" altLang="en-US"/>
          </a:p>
        </p:txBody>
      </p:sp>
    </p:spTree>
    <p:extLst>
      <p:ext uri="{BB962C8B-B14F-4D97-AF65-F5344CB8AC3E}">
        <p14:creationId xmlns:p14="http://schemas.microsoft.com/office/powerpoint/2010/main" val="2603537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8B6414A-BA14-4DDA-AFF4-139240F35821}" type="slidenum">
              <a:rPr lang="en-US" altLang="en-US" smtClean="0"/>
              <a:pPr/>
              <a:t>57</a:t>
            </a:fld>
            <a:endParaRPr lang="en-US" altLang="en-US"/>
          </a:p>
        </p:txBody>
      </p:sp>
    </p:spTree>
    <p:extLst>
      <p:ext uri="{BB962C8B-B14F-4D97-AF65-F5344CB8AC3E}">
        <p14:creationId xmlns:p14="http://schemas.microsoft.com/office/powerpoint/2010/main" val="4292482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B910E-17F4-498B-B1FD-ED98A3A720B9}"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1262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B910E-17F4-498B-B1FD-ED98A3A720B9}"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859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B910E-17F4-498B-B1FD-ED98A3A720B9}"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4042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B910E-17F4-498B-B1FD-ED98A3A720B9}"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8809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endParaRPr lang="en-CA" dirty="0"/>
          </a:p>
          <a:p>
            <a:endParaRPr lang="en-CA" dirty="0"/>
          </a:p>
          <a:p>
            <a:endParaRPr lang="en-CA"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C358C-4937-4B2E-91D3-B4192D9664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503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B910E-17F4-498B-B1FD-ED98A3A720B9}"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830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CA" sz="1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B910E-17F4-498B-B1FD-ED98A3A720B9}"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386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chemeClr val="tx1">
                    <a:lumMod val="65000"/>
                    <a:lumOff val="35000"/>
                  </a:schemeClr>
                </a:solidFill>
                <a:cs typeface="Arial" pitchFamily="34" charset="0"/>
              </a:rPr>
              <a:t>Policy is a one-size-fits-all approach - </a:t>
            </a:r>
            <a:r>
              <a:rPr lang="en-US" sz="1200" b="0" dirty="0">
                <a:solidFill>
                  <a:schemeClr val="tx1">
                    <a:lumMod val="65000"/>
                    <a:lumOff val="35000"/>
                  </a:schemeClr>
                </a:solidFill>
                <a:cs typeface="Arial" pitchFamily="34" charset="0"/>
              </a:rPr>
              <a:t> Too much flexibility and too much control</a:t>
            </a:r>
          </a:p>
          <a:p>
            <a:pPr algn="l"/>
            <a:r>
              <a:rPr lang="en-US" sz="1200" b="1" dirty="0">
                <a:solidFill>
                  <a:schemeClr val="tx1">
                    <a:lumMod val="65000"/>
                    <a:lumOff val="35000"/>
                  </a:schemeClr>
                </a:solidFill>
                <a:cs typeface="Arial" pitchFamily="34" charset="0"/>
              </a:rPr>
              <a:t>Constrained Ts&amp;Cs stifle</a:t>
            </a:r>
            <a:r>
              <a:rPr lang="en-US" sz="1200" b="1" baseline="0" dirty="0">
                <a:solidFill>
                  <a:schemeClr val="tx1">
                    <a:lumMod val="65000"/>
                    <a:lumOff val="35000"/>
                  </a:schemeClr>
                </a:solidFill>
                <a:cs typeface="Arial" pitchFamily="34" charset="0"/>
              </a:rPr>
              <a:t> program evolution </a:t>
            </a:r>
            <a:r>
              <a:rPr lang="en-US" sz="1200" b="0" baseline="0" dirty="0">
                <a:solidFill>
                  <a:schemeClr val="tx1">
                    <a:lumMod val="65000"/>
                    <a:lumOff val="35000"/>
                  </a:schemeClr>
                </a:solidFill>
                <a:cs typeface="Arial" pitchFamily="34" charset="0"/>
              </a:rPr>
              <a:t>– Amendment process is too burdensome</a:t>
            </a:r>
          </a:p>
          <a:p>
            <a:pPr algn="l"/>
            <a:r>
              <a:rPr lang="en-US" sz="1200" b="1" baseline="0" dirty="0">
                <a:solidFill>
                  <a:schemeClr val="tx1">
                    <a:lumMod val="65000"/>
                    <a:lumOff val="35000"/>
                  </a:schemeClr>
                </a:solidFill>
                <a:cs typeface="Arial" pitchFamily="34" charset="0"/>
              </a:rPr>
              <a:t>Risk Aversion </a:t>
            </a:r>
            <a:r>
              <a:rPr lang="en-US" sz="1200" b="0" baseline="0" dirty="0">
                <a:solidFill>
                  <a:schemeClr val="tx1">
                    <a:lumMod val="65000"/>
                    <a:lumOff val="35000"/>
                  </a:schemeClr>
                </a:solidFill>
                <a:cs typeface="Arial" pitchFamily="34" charset="0"/>
              </a:rPr>
              <a:t>– Detriment to program outcomes and recipient needs</a:t>
            </a:r>
          </a:p>
          <a:p>
            <a:pPr algn="l"/>
            <a:r>
              <a:rPr lang="en-US" sz="1200" b="1" baseline="0" dirty="0">
                <a:solidFill>
                  <a:schemeClr val="tx1">
                    <a:lumMod val="65000"/>
                    <a:lumOff val="35000"/>
                  </a:schemeClr>
                </a:solidFill>
                <a:cs typeface="Arial" pitchFamily="34" charset="0"/>
              </a:rPr>
              <a:t>Inconsistent user experiences </a:t>
            </a:r>
            <a:r>
              <a:rPr lang="en-US" sz="1200" b="0" baseline="0" dirty="0">
                <a:solidFill>
                  <a:schemeClr val="tx1">
                    <a:lumMod val="65000"/>
                    <a:lumOff val="35000"/>
                  </a:schemeClr>
                </a:solidFill>
                <a:cs typeface="Arial" pitchFamily="34" charset="0"/>
              </a:rPr>
              <a:t>– Between and within departments</a:t>
            </a:r>
          </a:p>
          <a:p>
            <a:pPr algn="l"/>
            <a:r>
              <a:rPr lang="en-US" sz="1200" b="1" baseline="0" dirty="0">
                <a:solidFill>
                  <a:schemeClr val="tx1">
                    <a:lumMod val="65000"/>
                    <a:lumOff val="35000"/>
                  </a:schemeClr>
                </a:solidFill>
                <a:cs typeface="Arial" pitchFamily="34" charset="0"/>
              </a:rPr>
              <a:t>Accessibility</a:t>
            </a:r>
            <a:r>
              <a:rPr lang="en-US" sz="1200" b="0" baseline="0" dirty="0">
                <a:solidFill>
                  <a:schemeClr val="tx1">
                    <a:lumMod val="65000"/>
                    <a:lumOff val="35000"/>
                  </a:schemeClr>
                </a:solidFill>
                <a:cs typeface="Arial" pitchFamily="34" charset="0"/>
              </a:rPr>
              <a:t> – Publicly available information and results difficult to find, use, and understand</a:t>
            </a:r>
            <a:endParaRPr lang="en-US" sz="1200" b="1" dirty="0">
              <a:solidFill>
                <a:schemeClr val="tx1">
                  <a:lumMod val="65000"/>
                  <a:lumOff val="35000"/>
                </a:schemeClr>
              </a:solidFill>
              <a:cs typeface="Arial" pitchFamily="34" charset="0"/>
            </a:endParaRPr>
          </a:p>
          <a:p>
            <a:endParaRPr lang="en-CA" dirty="0"/>
          </a:p>
        </p:txBody>
      </p:sp>
      <p:sp>
        <p:nvSpPr>
          <p:cNvPr id="4" name="Slide Number Placeholder 3"/>
          <p:cNvSpPr>
            <a:spLocks noGrp="1"/>
          </p:cNvSpPr>
          <p:nvPr>
            <p:ph type="sldNum" sz="quarter" idx="10"/>
          </p:nvPr>
        </p:nvSpPr>
        <p:spPr/>
        <p:txBody>
          <a:bodyPr/>
          <a:lstStyle/>
          <a:p>
            <a:fld id="{EB3A5D88-BC26-4EFA-A680-927F6A4ACCF4}" type="slidenum">
              <a:rPr lang="en-CA" smtClean="0"/>
              <a:pPr/>
              <a:t>7</a:t>
            </a:fld>
            <a:endParaRPr lang="en-CA" dirty="0"/>
          </a:p>
        </p:txBody>
      </p:sp>
    </p:spTree>
    <p:extLst>
      <p:ext uri="{BB962C8B-B14F-4D97-AF65-F5344CB8AC3E}">
        <p14:creationId xmlns:p14="http://schemas.microsoft.com/office/powerpoint/2010/main" val="19249932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B910E-17F4-498B-B1FD-ED98A3A720B9}"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7738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B910E-17F4-498B-B1FD-ED98A3A720B9}"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4189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defTabSz="933237">
              <a:defRPr/>
            </a:pPr>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B910E-17F4-498B-B1FD-ED98A3A720B9}"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965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B910E-17F4-498B-B1FD-ED98A3A720B9}"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2782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 dirty="0"/>
          </a:p>
          <a:p>
            <a:endParaRPr lang="en-CA"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B910E-17F4-498B-B1FD-ED98A3A720B9}"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3415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B910E-17F4-498B-B1FD-ED98A3A720B9}"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3622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B910E-17F4-498B-B1FD-ED98A3A720B9}"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6335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8B6414A-BA14-4DDA-AFF4-139240F3582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127"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127" charset="-128"/>
              <a:cs typeface="+mn-cs"/>
            </a:endParaRPr>
          </a:p>
        </p:txBody>
      </p:sp>
    </p:spTree>
    <p:extLst>
      <p:ext uri="{BB962C8B-B14F-4D97-AF65-F5344CB8AC3E}">
        <p14:creationId xmlns:p14="http://schemas.microsoft.com/office/powerpoint/2010/main" val="32609351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EA185-8FF5-4B0A-997E-B272B772D506}"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66474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EA185-8FF5-4B0A-997E-B272B772D506}"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4528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B3A5D88-BC26-4EFA-A680-927F6A4ACCF4}" type="slidenum">
              <a:rPr lang="en-CA" smtClean="0"/>
              <a:pPr/>
              <a:t>8</a:t>
            </a:fld>
            <a:endParaRPr lang="en-CA" dirty="0"/>
          </a:p>
        </p:txBody>
      </p:sp>
    </p:spTree>
    <p:extLst>
      <p:ext uri="{BB962C8B-B14F-4D97-AF65-F5344CB8AC3E}">
        <p14:creationId xmlns:p14="http://schemas.microsoft.com/office/powerpoint/2010/main" val="5970615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EA185-8FF5-4B0A-997E-B272B772D506}"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37523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EA185-8FF5-4B0A-997E-B272B772D506}"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143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EA185-8FF5-4B0A-997E-B272B772D506}"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65740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CA" sz="2000" dirty="0">
                <a:solidFill>
                  <a:schemeClr val="tx2"/>
                </a:solidFill>
              </a:rPr>
              <a:t>				Direct</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CA" sz="2000" dirty="0">
              <a:solidFill>
                <a:schemeClr val="tx2"/>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CA" sz="2000" dirty="0">
                <a:solidFill>
                  <a:schemeClr val="tx2"/>
                </a:solidFill>
              </a:rPr>
              <a:t>Donateur pour le résultat		Fournisseur de service social		Investisseurs</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r>
              <a:rPr lang="fr-CA" dirty="0"/>
              <a:t>				Intermédiaire</a:t>
            </a:r>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1" indent="0" algn="l" defTabSz="914400" rtl="0" eaLnBrk="1" fontAlgn="auto" latinLnBrk="0" hangingPunct="1">
              <a:lnSpc>
                <a:spcPct val="100000"/>
              </a:lnSpc>
              <a:spcBef>
                <a:spcPts val="0"/>
              </a:spcBef>
              <a:spcAft>
                <a:spcPts val="0"/>
              </a:spcAft>
              <a:buClrTx/>
              <a:buSzTx/>
              <a:buFontTx/>
              <a:buNone/>
              <a:tabLst/>
              <a:defRPr/>
            </a:pPr>
            <a:r>
              <a:rPr lang="fr-CA" sz="2000" dirty="0">
                <a:solidFill>
                  <a:schemeClr val="tx2"/>
                </a:solidFill>
              </a:rPr>
              <a:t>Donateur pour le résultat			Investisseurs			Fournisseur de service social</a:t>
            </a:r>
          </a:p>
          <a:p>
            <a:pPr marL="0" marR="0" lvl="1" indent="0" algn="l" defTabSz="914400" rtl="0" eaLnBrk="1" fontAlgn="auto" latinLnBrk="0" hangingPunct="1">
              <a:lnSpc>
                <a:spcPct val="100000"/>
              </a:lnSpc>
              <a:spcBef>
                <a:spcPts val="0"/>
              </a:spcBef>
              <a:spcAft>
                <a:spcPts val="0"/>
              </a:spcAft>
              <a:buClrTx/>
              <a:buSzTx/>
              <a:buFontTx/>
              <a:buNone/>
              <a:tabLst/>
              <a:defRPr/>
            </a:pPr>
            <a:r>
              <a:rPr lang="fr-CA" sz="2000" dirty="0">
                <a:solidFill>
                  <a:schemeClr val="tx2"/>
                </a:solidFill>
              </a:rPr>
              <a:t>							Intermédiaire</a:t>
            </a:r>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r>
              <a:rPr lang="fr-CA" dirty="0"/>
              <a:t>Sébastien</a:t>
            </a:r>
          </a:p>
          <a:p>
            <a:endParaRPr lang="fr-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EA185-8FF5-4B0A-997E-B272B772D506}"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903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EA185-8FF5-4B0A-997E-B272B772D506}"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44611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EA185-8FF5-4B0A-997E-B272B772D506}"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8715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EA185-8FF5-4B0A-997E-B272B772D506}"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0446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fr-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EA185-8FF5-4B0A-997E-B272B772D506}"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09076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EA185-8FF5-4B0A-997E-B272B772D506}"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8333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8B6414A-BA14-4DDA-AFF4-139240F3582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127"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127" charset="-128"/>
              <a:cs typeface="+mn-cs"/>
            </a:endParaRPr>
          </a:p>
        </p:txBody>
      </p:sp>
    </p:spTree>
    <p:extLst>
      <p:ext uri="{BB962C8B-B14F-4D97-AF65-F5344CB8AC3E}">
        <p14:creationId xmlns:p14="http://schemas.microsoft.com/office/powerpoint/2010/main" val="4041812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B3A5D88-BC26-4EFA-A680-927F6A4ACCF4}" type="slidenum">
              <a:rPr lang="en-CA" smtClean="0"/>
              <a:pPr/>
              <a:t>9</a:t>
            </a:fld>
            <a:endParaRPr lang="en-CA" dirty="0"/>
          </a:p>
        </p:txBody>
      </p:sp>
    </p:spTree>
    <p:extLst>
      <p:ext uri="{BB962C8B-B14F-4D97-AF65-F5344CB8AC3E}">
        <p14:creationId xmlns:p14="http://schemas.microsoft.com/office/powerpoint/2010/main" val="19141598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CA" sz="2400" dirty="0"/>
              <a:t>Federal lead in energy technology research, development and demonstration to reduce environmental impacts and stimulate jobs.</a:t>
            </a:r>
          </a:p>
          <a:p>
            <a:pPr marL="342900" indent="-342900">
              <a:spcAft>
                <a:spcPts val="1200"/>
              </a:spcAft>
              <a:buFont typeface="Wingdings" panose="05000000000000000000" pitchFamily="2" charset="2"/>
              <a:buChar char="Ø"/>
            </a:pPr>
            <a:r>
              <a:rPr lang="en-CA" sz="2000" dirty="0"/>
              <a:t>Stakeholders include OGDs, industry, P/</a:t>
            </a:r>
            <a:r>
              <a:rPr lang="en-CA" sz="2000" dirty="0" err="1"/>
              <a:t>Ts</a:t>
            </a:r>
            <a:r>
              <a:rPr lang="en-CA" sz="2000" dirty="0"/>
              <a:t>, international entities, and academia.</a:t>
            </a:r>
          </a:p>
          <a:p>
            <a:pPr marL="342900" indent="-342900">
              <a:spcAft>
                <a:spcPts val="1200"/>
              </a:spcAft>
              <a:buFont typeface="Wingdings" panose="05000000000000000000" pitchFamily="2" charset="2"/>
              <a:buChar char="Ø"/>
            </a:pPr>
            <a:r>
              <a:rPr lang="en-CA" sz="2000" dirty="0"/>
              <a:t>10 Year Review: $1.6B toward 1663 projects,  7.7 Mt CO</a:t>
            </a:r>
            <a:r>
              <a:rPr lang="en-CA" sz="2000" baseline="-25000" dirty="0"/>
              <a:t>2</a:t>
            </a:r>
            <a:r>
              <a:rPr lang="en-CA" sz="2000" dirty="0"/>
              <a:t>e,  4800 jobs/year.</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A0BB73-4B6F-4F90-B7E2-2E10D3DB7A4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3331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Existing program</a:t>
            </a:r>
            <a:r>
              <a:rPr lang="en-CA" sz="1200" baseline="0" dirty="0"/>
              <a:t> models did not respond to challenges faced by </a:t>
            </a:r>
            <a:r>
              <a:rPr lang="en-CA" sz="1200" baseline="0" dirty="0" err="1"/>
              <a:t>cleantech</a:t>
            </a:r>
            <a:r>
              <a:rPr lang="en-CA" sz="1200" baseline="0" dirty="0"/>
              <a:t> firms.</a:t>
            </a:r>
          </a:p>
          <a:p>
            <a:endParaRPr lang="en-CA" sz="1200" dirty="0"/>
          </a:p>
          <a:p>
            <a:r>
              <a:rPr lang="en-CA" sz="1200" dirty="0"/>
              <a:t>Examples:</a:t>
            </a:r>
          </a:p>
          <a:p>
            <a:pPr marL="228600" indent="-228600">
              <a:buAutoNum type="alphaLcPeriod"/>
            </a:pPr>
            <a:r>
              <a:rPr lang="en-CA" sz="1200" dirty="0"/>
              <a:t>At NRCan, transfer payment recipients could not simultaneously collaborate with federal laboratories under a research agreement, but could engage in cost-recover (Vote Net) projects. </a:t>
            </a:r>
          </a:p>
          <a:p>
            <a:pPr marL="0" indent="0">
              <a:buNone/>
            </a:pPr>
            <a:r>
              <a:rPr lang="en-CA" sz="1200" dirty="0"/>
              <a:t> </a:t>
            </a:r>
          </a:p>
          <a:p>
            <a:r>
              <a:rPr lang="en-CA" sz="1200" dirty="0"/>
              <a:t>b. At AAFC, transfer payment recipients could engage research centres under a research agreement, however the project under the CA and the project under the CRDA were separate projects with distinct tasks and outputs… no collaboration or sharing of information permitted. </a:t>
            </a:r>
          </a:p>
          <a:p>
            <a:endParaRPr lang="en-CA" sz="1200" dirty="0"/>
          </a:p>
          <a:p>
            <a:r>
              <a:rPr lang="en-CA" sz="1200" dirty="0"/>
              <a:t>99.7% of Canadian businesses</a:t>
            </a:r>
          </a:p>
          <a:p>
            <a:r>
              <a:rPr lang="en-CA" sz="1200" dirty="0"/>
              <a:t>90% of clean tech firms</a:t>
            </a:r>
          </a:p>
          <a:p>
            <a:endParaRPr lang="en-CA" dirty="0"/>
          </a:p>
          <a:p>
            <a:r>
              <a:rPr lang="en-CA" dirty="0"/>
              <a:t>774 clean tech firms</a:t>
            </a:r>
            <a:r>
              <a:rPr lang="en-CA" baseline="0" dirty="0"/>
              <a:t> in Canada (2016).  700 clean tech SMEs.</a:t>
            </a: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A0BB73-4B6F-4F90-B7E2-2E10D3DB7A4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2829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Facilitate funding of projects by multiple departments through a single contribution agreement </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The Policy on Transfer Payments (section 6.5.13) states that transfer payments may not be made to another federal department, which prevents pooling of G&amp;C resources across departments to simplify the client experience, and increase efficiency in delivery.  In cases where a portion of the program would be better delivered by another federal department, or when departments propose to co-launch a program, it would be simpler to transfer the funding directly to one department to manage the administration. This would ease the burden on recipients, who would otherwise be required to sign contribution agreements with each department.  </a:t>
            </a:r>
            <a:r>
              <a:rPr lang="en-CA" sz="1200" kern="1200">
                <a:solidFill>
                  <a:schemeClr val="tx1"/>
                </a:solidFill>
                <a:effectLst/>
                <a:latin typeface="+mn-lt"/>
                <a:ea typeface="+mn-ea"/>
                <a:cs typeface="+mn-cs"/>
              </a:rPr>
              <a:t>When funding must be spent and reported individually in each department, the overhead for all players is significantly increased, with the most significant administrative burden borne by the recipient. </a:t>
            </a:r>
          </a:p>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A0BB73-4B6F-4F90-B7E2-2E10D3DB7A4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1460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Budget 2017 announced $200M to encourage clean technology in the Natural Resource Sectors. Of this amount, $155.0M will be delivered under the Clean Growth in Natural Resource Sectors Program (CGP) to support clean technology </a:t>
            </a:r>
            <a:r>
              <a:rPr lang="en-CA" b="1" dirty="0"/>
              <a:t>research</a:t>
            </a:r>
            <a:r>
              <a:rPr lang="en-CA" dirty="0"/>
              <a:t> and </a:t>
            </a:r>
            <a:r>
              <a:rPr lang="en-CA" b="1" dirty="0"/>
              <a:t>development</a:t>
            </a:r>
            <a:r>
              <a:rPr lang="en-CA" dirty="0"/>
              <a:t> (R&amp;D), and </a:t>
            </a:r>
            <a:r>
              <a:rPr lang="en-CA" b="1" dirty="0"/>
              <a:t>demonstration</a:t>
            </a:r>
            <a:r>
              <a:rPr lang="en-CA" dirty="0"/>
              <a:t> including up to </a:t>
            </a:r>
            <a:r>
              <a:rPr lang="en-CA" b="1" dirty="0"/>
              <a:t>first commercial installations</a:t>
            </a:r>
            <a:r>
              <a:rPr lang="en-CA" dirty="0"/>
              <a:t> in Canada’s natural resource sectors.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 applies specifically to the </a:t>
            </a:r>
            <a:r>
              <a:rPr lang="en-CA" b="1" dirty="0"/>
              <a:t>energy, mining and forestry</a:t>
            </a:r>
            <a:r>
              <a:rPr lang="en-CA" dirty="0"/>
              <a:t> sectors,</a:t>
            </a:r>
            <a:r>
              <a:rPr lang="en-CA" baseline="0" dirty="0"/>
              <a:t> with </a:t>
            </a:r>
            <a:r>
              <a:rPr lang="en-CA" dirty="0"/>
              <a:t>funding split</a:t>
            </a:r>
            <a:r>
              <a:rPr lang="en-CA" baseline="0" dirty="0"/>
              <a:t> equally between sectors.</a:t>
            </a:r>
            <a:endParaRPr lang="en-CA" dirty="0"/>
          </a:p>
          <a:p>
            <a:endParaRPr lang="en-CA" dirty="0">
              <a:solidFill>
                <a:schemeClr val="accent6"/>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F7943-CA45-4736-8A80-F6027BE0F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1399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5" indent="-174695" defTabSz="931709">
              <a:buFont typeface="Arial" panose="020B0604020202020204" pitchFamily="34" charset="0"/>
              <a:buChar char="•"/>
              <a:defRPr/>
            </a:pPr>
            <a:r>
              <a:rPr lang="en-CA" baseline="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This brings me to the final feature of the program, the opening of access to Federal researchers and laboratories.</a:t>
            </a:r>
          </a:p>
          <a:p>
            <a:pPr defTabSz="931709">
              <a:defRPr/>
            </a:pPr>
            <a:endParaRPr lang="en-CA" baseline="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174695" indent="-174695" defTabSz="931709">
              <a:buFont typeface="Arial" panose="020B0604020202020204" pitchFamily="34" charset="0"/>
              <a:buChar char="•"/>
              <a:defRPr/>
            </a:pPr>
            <a:r>
              <a:rPr lang="en-CA"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Where previous program delivery at NRCan made clear distinctions between support to projects led by external organizations and those projects delivered by federal research centres, we are excited to</a:t>
            </a:r>
            <a:r>
              <a:rPr lang="en-CA" baseline="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allow </a:t>
            </a:r>
            <a:r>
              <a:rPr lang="en-CA"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for program funding to projects that include both. </a:t>
            </a:r>
            <a:r>
              <a:rPr lang="en-CA"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These projects are</a:t>
            </a:r>
            <a:r>
              <a:rPr lang="en-CA" b="1" u="sng" baseline="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described as STAC projects, Science and Technology Assistance for </a:t>
            </a:r>
            <a:r>
              <a:rPr lang="en-CA" b="1" u="sng" baseline="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Cleantech</a:t>
            </a:r>
            <a:r>
              <a:rPr lang="en-CA" b="1" u="sng" baseline="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(STAC) Projects.</a:t>
            </a:r>
            <a:endParaRPr lang="en-CA"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defTabSz="931709">
              <a:defRPr/>
            </a:pPr>
            <a:endParaRPr lang="en-CA"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u="sng" dirty="0"/>
              <a:t>In order</a:t>
            </a:r>
            <a:r>
              <a:rPr lang="en-CA" b="1" u="sng" baseline="0" dirty="0"/>
              <a:t> to initiate a STAC project, </a:t>
            </a:r>
            <a:r>
              <a:rPr lang="en-CA" baseline="0" dirty="0"/>
              <a:t>the applicants </a:t>
            </a:r>
            <a:r>
              <a:rPr lang="en-CA" dirty="0"/>
              <a:t>are encouraged to engage with federal research centres to determine possible sources of support.</a:t>
            </a:r>
            <a:r>
              <a:rPr lang="en-CA" baseline="0" dirty="0"/>
              <a:t>    Once support is identified and project plan outlines, including roles, costs and deliverables, applicants can then request support for the project, including the amount being requested for Federal lab assistance, in their LOI submission.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indent="0">
              <a:buFont typeface="+mj-lt"/>
              <a:buNone/>
            </a:pPr>
            <a:r>
              <a:rPr lang="en-CA" dirty="0"/>
              <a:t>If the project proposal is successful, project proponent and federal lab</a:t>
            </a:r>
            <a:r>
              <a:rPr lang="en-CA" baseline="0" dirty="0"/>
              <a:t> </a:t>
            </a:r>
            <a:r>
              <a:rPr lang="en-CA" dirty="0"/>
              <a:t>will be asked to negotiate an R&amp;D Agreement, per project proposal,</a:t>
            </a:r>
            <a:r>
              <a:rPr lang="en-CA" baseline="0" dirty="0"/>
              <a:t> in addition to a separate funding agreement with NRCan that references this R&amp;D agreement.</a:t>
            </a:r>
          </a:p>
          <a:p>
            <a:pPr marL="0" indent="0">
              <a:buFont typeface="+mj-lt"/>
              <a:buNone/>
            </a:pPr>
            <a:endParaRPr lang="en-CA" baseline="0" dirty="0"/>
          </a:p>
          <a:p>
            <a:pPr marL="0" indent="0">
              <a:buFont typeface="+mj-lt"/>
              <a:buNone/>
            </a:pPr>
            <a:r>
              <a:rPr lang="en-CA" dirty="0"/>
              <a:t>Funding</a:t>
            </a:r>
            <a:r>
              <a:rPr lang="en-CA" baseline="0" dirty="0"/>
              <a:t> for these projects will then be </a:t>
            </a:r>
            <a:r>
              <a:rPr lang="en-CA" dirty="0"/>
              <a:t>transferred from NRCan</a:t>
            </a:r>
            <a:r>
              <a:rPr lang="en-CA" baseline="0" dirty="0"/>
              <a:t> directly to </a:t>
            </a:r>
            <a:r>
              <a:rPr lang="en-CA" dirty="0"/>
              <a:t>the project proponent, and to federal lab,</a:t>
            </a:r>
            <a:r>
              <a:rPr lang="en-CA" baseline="0" dirty="0"/>
              <a:t> resulting in the </a:t>
            </a:r>
            <a:r>
              <a:rPr lang="en-CA" dirty="0"/>
              <a:t>Federal lab delivering</a:t>
            </a:r>
            <a:r>
              <a:rPr lang="en-CA" baseline="0" dirty="0"/>
              <a:t> an</a:t>
            </a:r>
            <a:r>
              <a:rPr lang="en-CA" dirty="0"/>
              <a:t> in-kind contribution to the project.</a:t>
            </a:r>
          </a:p>
          <a:p>
            <a:pPr lvl="0"/>
            <a:endParaRPr lang="en-CA" dirty="0"/>
          </a:p>
          <a:p>
            <a:pPr lvl="0"/>
            <a:endParaRPr lang="en-CA" dirty="0"/>
          </a:p>
          <a:p>
            <a:pPr lvl="0"/>
            <a:endParaRPr lang="en-CA" dirty="0"/>
          </a:p>
          <a:p>
            <a:pPr lvl="0"/>
            <a:endParaRPr lang="en-CA" dirty="0"/>
          </a:p>
          <a:p>
            <a:pPr lvl="0"/>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F7943-CA45-4736-8A80-F6027BE0F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6885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Establishment of a</a:t>
            </a:r>
            <a:r>
              <a:rPr lang="en-CA" baseline="0" dirty="0"/>
              <a:t> new STAC MOU, research agreement, access agreement and loan agreement.</a:t>
            </a: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A0BB73-4B6F-4F90-B7E2-2E10D3DB7A4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220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A0BB73-4B6F-4F90-B7E2-2E10D3DB7A4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818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B3A5D88-BC26-4EFA-A680-927F6A4ACCF4}" type="slidenum">
              <a:rPr lang="en-CA" smtClean="0"/>
              <a:pPr/>
              <a:t>10</a:t>
            </a:fld>
            <a:endParaRPr lang="en-CA" dirty="0"/>
          </a:p>
        </p:txBody>
      </p:sp>
    </p:spTree>
    <p:extLst>
      <p:ext uri="{BB962C8B-B14F-4D97-AF65-F5344CB8AC3E}">
        <p14:creationId xmlns:p14="http://schemas.microsoft.com/office/powerpoint/2010/main" val="88146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Drive consistency in program delivery </a:t>
            </a:r>
            <a:r>
              <a:rPr lang="en-CA" dirty="0"/>
              <a:t>thru</a:t>
            </a:r>
            <a:r>
              <a:rPr lang="en-CA" baseline="0" dirty="0"/>
              <a:t> Policy standards; TBS standardizes options for program delivery for different types of relationships with recipients</a:t>
            </a:r>
          </a:p>
          <a:p>
            <a:pPr marL="171450" indent="-171450">
              <a:buFont typeface="Arial" panose="020B0604020202020204" pitchFamily="34" charset="0"/>
              <a:buChar char="•"/>
            </a:pPr>
            <a:r>
              <a:rPr lang="en-CA" baseline="0" dirty="0"/>
              <a:t>e.g., one-time, ongoing</a:t>
            </a:r>
          </a:p>
          <a:p>
            <a:pPr marL="171450" indent="-171450">
              <a:buFont typeface="Arial" panose="020B0604020202020204" pitchFamily="34" charset="0"/>
              <a:buChar char="•"/>
            </a:pPr>
            <a:r>
              <a:rPr lang="en-CA" baseline="0" dirty="0"/>
              <a:t>encourage longer-term funding relationships to sustain an organization</a:t>
            </a:r>
          </a:p>
          <a:p>
            <a:endParaRPr lang="en-CA" baseline="0" dirty="0"/>
          </a:p>
          <a:p>
            <a:r>
              <a:rPr lang="en-CA" b="1" baseline="0" dirty="0"/>
              <a:t>Use plain language </a:t>
            </a:r>
            <a:r>
              <a:rPr lang="en-CA" baseline="0" dirty="0"/>
              <a:t>– Delivery Guide is consistent with the Canada.ca Content Style Guide</a:t>
            </a:r>
          </a:p>
          <a:p>
            <a:pPr marL="171450" indent="-171450">
              <a:buFont typeface="Arial" panose="020B0604020202020204" pitchFamily="34" charset="0"/>
              <a:buChar char="•"/>
            </a:pPr>
            <a:r>
              <a:rPr lang="en-CA" baseline="0" dirty="0"/>
              <a:t>use of plain language, common words, active voice, positive form</a:t>
            </a:r>
          </a:p>
          <a:p>
            <a:pPr marL="171450" indent="-171450">
              <a:buFont typeface="Arial" panose="020B0604020202020204" pitchFamily="34" charset="0"/>
              <a:buChar char="•"/>
            </a:pPr>
            <a:endParaRPr lang="en-CA" baseline="0" dirty="0"/>
          </a:p>
          <a:p>
            <a:pPr marL="0" indent="0">
              <a:buFont typeface="Arial" panose="020B0604020202020204" pitchFamily="34" charset="0"/>
              <a:buNone/>
            </a:pPr>
            <a:r>
              <a:rPr lang="en-CA" b="1" baseline="0" dirty="0"/>
              <a:t>Ministers accountable for delivery decisions</a:t>
            </a:r>
            <a:r>
              <a:rPr lang="en-CA" b="0" baseline="0" dirty="0"/>
              <a:t> </a:t>
            </a:r>
          </a:p>
          <a:p>
            <a:pPr marL="171450" indent="-171450">
              <a:buFont typeface="Arial" panose="020B0604020202020204" pitchFamily="34" charset="0"/>
              <a:buChar char="•"/>
            </a:pPr>
            <a:r>
              <a:rPr lang="en-CA" b="0" baseline="0" dirty="0"/>
              <a:t>Departments are empowered to delivery programs </a:t>
            </a:r>
          </a:p>
          <a:p>
            <a:pPr marL="171450" indent="-171450">
              <a:buFont typeface="Arial" panose="020B0604020202020204" pitchFamily="34" charset="0"/>
              <a:buChar char="•"/>
            </a:pPr>
            <a:endParaRPr lang="en-CA" b="0" baseline="0" dirty="0"/>
          </a:p>
          <a:p>
            <a:pPr marL="0" indent="0">
              <a:buFont typeface="Arial" panose="020B0604020202020204" pitchFamily="34" charset="0"/>
              <a:buNone/>
            </a:pPr>
            <a:r>
              <a:rPr lang="en-CA" b="1" baseline="0" dirty="0"/>
              <a:t>Support continuous improvement and horizontal coordination</a:t>
            </a:r>
          </a:p>
          <a:p>
            <a:pPr marL="171450" lvl="0" indent="-285750">
              <a:spcBef>
                <a:spcPct val="20000"/>
              </a:spcBef>
              <a:buFont typeface="Arial" panose="020B0604020202020204" pitchFamily="34" charset="0"/>
              <a:buChar char="•"/>
            </a:pPr>
            <a:r>
              <a:rPr lang="en-CA" sz="1300" dirty="0">
                <a:solidFill>
                  <a:schemeClr val="bg1">
                    <a:lumMod val="50000"/>
                  </a:schemeClr>
                </a:solidFill>
              </a:rPr>
              <a:t>TBS implements a recurring, real-time recipient feedback mechanism</a:t>
            </a:r>
          </a:p>
          <a:p>
            <a:pPr marL="171450" lvl="0" indent="-285750">
              <a:spcBef>
                <a:spcPct val="20000"/>
              </a:spcBef>
              <a:buFont typeface="Arial" panose="020B0604020202020204" pitchFamily="34" charset="0"/>
              <a:buChar char="•"/>
            </a:pPr>
            <a:r>
              <a:rPr lang="en-CA" sz="1300" dirty="0">
                <a:solidFill>
                  <a:schemeClr val="bg1">
                    <a:lumMod val="50000"/>
                  </a:schemeClr>
                </a:solidFill>
              </a:rPr>
              <a:t>TBS publishes feedback to encourage departments to consider the impact of their processes</a:t>
            </a:r>
          </a:p>
          <a:p>
            <a:pPr marL="0" indent="0">
              <a:buFont typeface="Arial" panose="020B0604020202020204" pitchFamily="34" charset="0"/>
              <a:buNone/>
            </a:pPr>
            <a:endParaRPr lang="en-CA" b="1" dirty="0"/>
          </a:p>
        </p:txBody>
      </p:sp>
      <p:sp>
        <p:nvSpPr>
          <p:cNvPr id="4" name="Slide Number Placeholder 3"/>
          <p:cNvSpPr>
            <a:spLocks noGrp="1"/>
          </p:cNvSpPr>
          <p:nvPr>
            <p:ph type="sldNum" sz="quarter" idx="10"/>
          </p:nvPr>
        </p:nvSpPr>
        <p:spPr/>
        <p:txBody>
          <a:bodyPr/>
          <a:lstStyle/>
          <a:p>
            <a:fld id="{EB3A5D88-BC26-4EFA-A680-927F6A4ACCF4}" type="slidenum">
              <a:rPr lang="en-CA" smtClean="0"/>
              <a:pPr/>
              <a:t>12</a:t>
            </a:fld>
            <a:endParaRPr lang="en-CA" dirty="0"/>
          </a:p>
        </p:txBody>
      </p:sp>
    </p:spTree>
    <p:extLst>
      <p:ext uri="{BB962C8B-B14F-4D97-AF65-F5344CB8AC3E}">
        <p14:creationId xmlns:p14="http://schemas.microsoft.com/office/powerpoint/2010/main" val="247672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B3A5D88-BC26-4EFA-A680-927F6A4ACCF4}" type="slidenum">
              <a:rPr lang="en-CA" smtClean="0"/>
              <a:pPr/>
              <a:t>13</a:t>
            </a:fld>
            <a:endParaRPr lang="en-CA" dirty="0"/>
          </a:p>
        </p:txBody>
      </p:sp>
    </p:spTree>
    <p:extLst>
      <p:ext uri="{BB962C8B-B14F-4D97-AF65-F5344CB8AC3E}">
        <p14:creationId xmlns:p14="http://schemas.microsoft.com/office/powerpoint/2010/main" val="200784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half imag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Content Placeholder 2"/>
          <p:cNvSpPr>
            <a:spLocks noGrp="1"/>
          </p:cNvSpPr>
          <p:nvPr>
            <p:ph idx="11"/>
          </p:nvPr>
        </p:nvSpPr>
        <p:spPr>
          <a:xfrm>
            <a:off x="4694296" y="753534"/>
            <a:ext cx="3992504" cy="5436540"/>
          </a:xfrm>
        </p:spPr>
        <p:txBody>
          <a:bodyPr/>
          <a:lstStyle>
            <a:lvl1pPr marL="0" indent="0">
              <a:buNone/>
              <a:defRPr>
                <a:latin typeface="Century Gothic" pitchFamily="34" charset="0"/>
              </a:defRPr>
            </a:lvl1pPr>
          </a:lstStyle>
          <a:p>
            <a:pPr lvl="0"/>
            <a:endParaRPr lang="en-US" dirty="0"/>
          </a:p>
        </p:txBody>
      </p:sp>
      <p:sp>
        <p:nvSpPr>
          <p:cNvPr id="2" name="Title 1"/>
          <p:cNvSpPr>
            <a:spLocks noGrp="1"/>
          </p:cNvSpPr>
          <p:nvPr>
            <p:ph type="ctrTitle"/>
          </p:nvPr>
        </p:nvSpPr>
        <p:spPr>
          <a:xfrm>
            <a:off x="487969" y="753535"/>
            <a:ext cx="3792400" cy="2376252"/>
          </a:xfrm>
        </p:spPr>
        <p:txBody>
          <a:bodyPr>
            <a:normAutofit/>
          </a:bodyPr>
          <a:lstStyle>
            <a:lvl1pPr algn="l">
              <a:defRPr sz="4000" b="0" i="0">
                <a:solidFill>
                  <a:srgbClr val="0082C9"/>
                </a:solidFill>
                <a:latin typeface="Century Gothic" pitchFamily="34" charset="0"/>
                <a:cs typeface="Century Gothic" pitchFamily="34" charset="0"/>
              </a:defRPr>
            </a:lvl1pPr>
          </a:lstStyle>
          <a:p>
            <a:r>
              <a:rPr lang="en-US" dirty="0"/>
              <a:t>Click to edit Master title style</a:t>
            </a:r>
          </a:p>
        </p:txBody>
      </p:sp>
      <p:sp>
        <p:nvSpPr>
          <p:cNvPr id="3" name="Subtitle 2"/>
          <p:cNvSpPr>
            <a:spLocks noGrp="1"/>
          </p:cNvSpPr>
          <p:nvPr>
            <p:ph type="subTitle" idx="1"/>
          </p:nvPr>
        </p:nvSpPr>
        <p:spPr>
          <a:xfrm>
            <a:off x="487968" y="3336749"/>
            <a:ext cx="3792401" cy="1752600"/>
          </a:xfrm>
        </p:spPr>
        <p:txBody>
          <a:bodyPr>
            <a:normAutofit/>
          </a:bodyPr>
          <a:lstStyle>
            <a:lvl1pPr marL="0" indent="0" algn="l">
              <a:buNone/>
              <a:defRPr sz="2400" b="0" i="0" baseline="0">
                <a:solidFill>
                  <a:srgbClr val="595959"/>
                </a:solidFill>
                <a:latin typeface="Century Gothic" pitchFamily="34" charset="0"/>
                <a:cs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
        <p:nvSpPr>
          <p:cNvPr id="12" name="Slide Number Placeholder 5"/>
          <p:cNvSpPr>
            <a:spLocks noGrp="1"/>
          </p:cNvSpPr>
          <p:nvPr>
            <p:ph type="sldNum" sz="quarter" idx="12"/>
          </p:nvPr>
        </p:nvSpPr>
        <p:spPr/>
        <p:txBody>
          <a:bodyPr/>
          <a:lstStyle>
            <a:lvl1pPr>
              <a:defRPr/>
            </a:lvl1pPr>
          </a:lstStyle>
          <a:p>
            <a:fld id="{A3C1C3F4-7627-499B-A387-D46B6B71D0BD}" type="slidenum">
              <a:rPr lang="en-US" altLang="en-US"/>
              <a:pPr/>
              <a:t>‹#›</a:t>
            </a:fld>
            <a:endParaRPr lang="en-US" altLang="en-US"/>
          </a:p>
        </p:txBody>
      </p:sp>
      <p:pic>
        <p:nvPicPr>
          <p:cNvPr id="14" name="Picture 7"/>
          <p:cNvPicPr>
            <a:picLocks/>
          </p:cNvPicPr>
          <p:nvPr userDrawn="1"/>
        </p:nvPicPr>
        <p:blipFill>
          <a:blip r:embed="rId2">
            <a:extLst>
              <a:ext uri="{28A0092B-C50C-407E-A947-70E740481C1C}">
                <a14:useLocalDpi xmlns:a14="http://schemas.microsoft.com/office/drawing/2010/main" val="0"/>
              </a:ext>
            </a:extLst>
          </a:blip>
          <a:stretch>
            <a:fillRect/>
          </a:stretch>
        </p:blipFill>
        <p:spPr bwMode="auto">
          <a:xfrm>
            <a:off x="499363" y="3231387"/>
            <a:ext cx="382755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userDrawn="1"/>
        </p:nvCxnSpPr>
        <p:spPr>
          <a:xfrm>
            <a:off x="436449" y="6276975"/>
            <a:ext cx="8250351"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pic>
        <p:nvPicPr>
          <p:cNvPr id="16" name="Picture 7"/>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bwMode="auto">
          <a:xfrm>
            <a:off x="436449" y="544182"/>
            <a:ext cx="8254800" cy="4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prod.prv\shared\NCR\CMO\CMB_NEW\0400-Comms Svcs\480 - Publishing and Production\!Flag Signatures\Government of Canada FIPs\45\Two Colours\goc_fip_e_2c_45.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6449" y="247503"/>
            <a:ext cx="1874099" cy="1800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prod.prv\shared\NCR\CMO\CMB_NEW\0400-Comms Svcs\480 - Publishing and Production\!Flag Signatures\Canada Wordmark\Colour\Canada_Colour.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75249" y="6356350"/>
            <a:ext cx="1116000" cy="27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58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3"/>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487363"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l">
              <a:defRPr>
                <a:solidFill>
                  <a:srgbClr val="0082C9"/>
                </a:solidFill>
              </a:defRPr>
            </a:lvl1pPr>
          </a:lstStyle>
          <a:p>
            <a:r>
              <a:rPr lang="en-CA" dirty="0"/>
              <a:t>Click to edit Master title style</a:t>
            </a:r>
            <a:endParaRPr lang="en-US" dirty="0"/>
          </a:p>
        </p:txBody>
      </p:sp>
      <p:sp>
        <p:nvSpPr>
          <p:cNvPr id="6" name="Slide Number Placeholder 5"/>
          <p:cNvSpPr>
            <a:spLocks noGrp="1"/>
          </p:cNvSpPr>
          <p:nvPr>
            <p:ph type="sldNum" sz="quarter" idx="10"/>
          </p:nvPr>
        </p:nvSpPr>
        <p:spPr/>
        <p:txBody>
          <a:bodyPr/>
          <a:lstStyle>
            <a:lvl1pPr>
              <a:defRPr/>
            </a:lvl1pPr>
          </a:lstStyle>
          <a:p>
            <a:fld id="{7D325CEB-1D58-4033-B3AA-47E6E8AA1651}" type="slidenum">
              <a:rPr lang="en-US" altLang="en-US"/>
              <a:pPr/>
              <a:t>‹#›</a:t>
            </a:fld>
            <a:endParaRPr lang="en-US" altLang="en-US"/>
          </a:p>
        </p:txBody>
      </p:sp>
    </p:spTree>
    <p:extLst>
      <p:ext uri="{BB962C8B-B14F-4D97-AF65-F5344CB8AC3E}">
        <p14:creationId xmlns:p14="http://schemas.microsoft.com/office/powerpoint/2010/main" val="4186423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3"/>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487363"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10"/>
          </p:nvPr>
        </p:nvSpPr>
        <p:spPr/>
        <p:txBody>
          <a:bodyPr/>
          <a:lstStyle>
            <a:lvl1pPr>
              <a:defRPr/>
            </a:lvl1pPr>
          </a:lstStyle>
          <a:p>
            <a:fld id="{816CE915-54DE-42DF-81C9-6A96210B07F3}" type="slidenum">
              <a:rPr lang="en-US" altLang="en-US"/>
              <a:pPr/>
              <a:t>‹#›</a:t>
            </a:fld>
            <a:endParaRPr lang="en-US" altLang="en-US"/>
          </a:p>
        </p:txBody>
      </p:sp>
    </p:spTree>
    <p:extLst>
      <p:ext uri="{BB962C8B-B14F-4D97-AF65-F5344CB8AC3E}">
        <p14:creationId xmlns:p14="http://schemas.microsoft.com/office/powerpoint/2010/main" val="3783599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3"/>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487363"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3050"/>
            <a:ext cx="3008313" cy="1162050"/>
          </a:xfrm>
        </p:spPr>
        <p:txBody>
          <a:bodyPr/>
          <a:lstStyle>
            <a:lvl1pPr algn="l">
              <a:defRPr sz="2000" b="0">
                <a:solidFill>
                  <a:srgbClr val="0082C9"/>
                </a:solidFill>
              </a:defRPr>
            </a:lvl1pPr>
          </a:lstStyle>
          <a:p>
            <a:r>
              <a:rPr lang="en-CA" dirty="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buClr>
                <a:srgbClr val="0082C9"/>
              </a:buClr>
              <a:defRPr sz="2600"/>
            </a:lvl1pPr>
            <a:lvl2pPr>
              <a:buClr>
                <a:srgbClr val="0082C9"/>
              </a:buClr>
              <a:defRPr sz="2400"/>
            </a:lvl2pPr>
            <a:lvl3pPr>
              <a:buClr>
                <a:srgbClr val="0082C9"/>
              </a:buClr>
              <a:defRPr sz="2200"/>
            </a:lvl3pPr>
            <a:lvl4pPr>
              <a:buClr>
                <a:srgbClr val="0082C9"/>
              </a:buClr>
              <a:defRPr sz="2000"/>
            </a:lvl4pPr>
            <a:lvl5pPr>
              <a:buClr>
                <a:srgbClr val="0082C9"/>
              </a:buClr>
              <a:defRPr sz="1800"/>
            </a:lvl5pPr>
            <a:lvl6pPr>
              <a:defRPr sz="2000"/>
            </a:lvl6pPr>
            <a:lvl7pPr>
              <a:defRPr sz="2000"/>
            </a:lvl7pPr>
            <a:lvl8pPr>
              <a:defRPr sz="2000"/>
            </a:lvl8pPr>
            <a:lvl9pPr>
              <a:defRPr sz="20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a:t>Click to edit Master text styles</a:t>
            </a:r>
          </a:p>
        </p:txBody>
      </p:sp>
      <p:sp>
        <p:nvSpPr>
          <p:cNvPr id="8" name="Slide Number Placeholder 5"/>
          <p:cNvSpPr>
            <a:spLocks noGrp="1"/>
          </p:cNvSpPr>
          <p:nvPr>
            <p:ph type="sldNum" sz="quarter" idx="10"/>
          </p:nvPr>
        </p:nvSpPr>
        <p:spPr/>
        <p:txBody>
          <a:bodyPr/>
          <a:lstStyle>
            <a:lvl1pPr>
              <a:defRPr/>
            </a:lvl1pPr>
          </a:lstStyle>
          <a:p>
            <a:fld id="{07B34F6D-27DC-4F94-8982-5FFA21468BA5}" type="slidenum">
              <a:rPr lang="en-US" altLang="en-US"/>
              <a:pPr/>
              <a:t>‹#›</a:t>
            </a:fld>
            <a:endParaRPr lang="en-US" altLang="en-US"/>
          </a:p>
        </p:txBody>
      </p:sp>
    </p:spTree>
    <p:extLst>
      <p:ext uri="{BB962C8B-B14F-4D97-AF65-F5344CB8AC3E}">
        <p14:creationId xmlns:p14="http://schemas.microsoft.com/office/powerpoint/2010/main" val="3762684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a:xfrm>
            <a:off x="487363"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792288" y="4800600"/>
            <a:ext cx="5486400" cy="566738"/>
          </a:xfrm>
        </p:spPr>
        <p:txBody>
          <a:bodyPr/>
          <a:lstStyle>
            <a:lvl1pPr algn="l">
              <a:defRPr sz="2000" b="0">
                <a:solidFill>
                  <a:srgbClr val="595959"/>
                </a:solidFill>
              </a:defRPr>
            </a:lvl1pPr>
          </a:lstStyle>
          <a:p>
            <a:r>
              <a:rPr lang="en-CA" dirty="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solidFill>
                  <a:srgbClr val="5959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a:t>Click to edit Master text styles</a:t>
            </a:r>
          </a:p>
        </p:txBody>
      </p:sp>
      <p:sp>
        <p:nvSpPr>
          <p:cNvPr id="6" name="Slide Number Placeholder 5"/>
          <p:cNvSpPr>
            <a:spLocks noGrp="1"/>
          </p:cNvSpPr>
          <p:nvPr>
            <p:ph type="sldNum" sz="quarter" idx="10"/>
          </p:nvPr>
        </p:nvSpPr>
        <p:spPr/>
        <p:txBody>
          <a:bodyPr/>
          <a:lstStyle>
            <a:lvl1pPr>
              <a:defRPr/>
            </a:lvl1pPr>
          </a:lstStyle>
          <a:p>
            <a:fld id="{098A5B3A-4079-4B46-A0FF-A550B3FE2682}" type="slidenum">
              <a:rPr lang="en-US" altLang="en-US"/>
              <a:pPr/>
              <a:t>‹#›</a:t>
            </a:fld>
            <a:endParaRPr lang="en-US" altLang="en-US"/>
          </a:p>
        </p:txBody>
      </p:sp>
    </p:spTree>
    <p:extLst>
      <p:ext uri="{BB962C8B-B14F-4D97-AF65-F5344CB8AC3E}">
        <p14:creationId xmlns:p14="http://schemas.microsoft.com/office/powerpoint/2010/main" val="3329405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487363"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0082C9"/>
                </a:solidFill>
              </a:defRPr>
            </a:lvl1pPr>
          </a:lstStyle>
          <a:p>
            <a:r>
              <a:rPr lang="en-CA" dirty="0"/>
              <a:t>Click to edit Master title style</a:t>
            </a:r>
            <a:endParaRPr lang="en-US" dirty="0"/>
          </a:p>
        </p:txBody>
      </p:sp>
      <p:sp>
        <p:nvSpPr>
          <p:cNvPr id="3" name="Vertical Text Placeholder 2"/>
          <p:cNvSpPr>
            <a:spLocks noGrp="1"/>
          </p:cNvSpPr>
          <p:nvPr>
            <p:ph type="body" orient="vert" idx="1"/>
          </p:nvPr>
        </p:nvSpPr>
        <p:spPr/>
        <p:txBody>
          <a:bodyPr vert="eaVert"/>
          <a:lstStyle>
            <a:lvl1pPr>
              <a:buClr>
                <a:srgbClr val="0082C9"/>
              </a:buClr>
              <a:defRPr/>
            </a:lvl1pPr>
            <a:lvl2pPr>
              <a:buClr>
                <a:srgbClr val="0082C9"/>
              </a:buClr>
              <a:defRPr/>
            </a:lvl2pPr>
            <a:lvl3pPr>
              <a:buClr>
                <a:srgbClr val="0082C9"/>
              </a:buClr>
              <a:defRPr/>
            </a:lvl3pPr>
            <a:lvl4pPr>
              <a:buClr>
                <a:srgbClr val="0082C9"/>
              </a:buClr>
              <a:defRPr/>
            </a:lvl4pPr>
            <a:lvl5pPr>
              <a:buClr>
                <a:srgbClr val="0082C9"/>
              </a:buClr>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Slide Number Placeholder 5"/>
          <p:cNvSpPr>
            <a:spLocks noGrp="1"/>
          </p:cNvSpPr>
          <p:nvPr>
            <p:ph type="sldNum" sz="quarter" idx="10"/>
          </p:nvPr>
        </p:nvSpPr>
        <p:spPr/>
        <p:txBody>
          <a:bodyPr/>
          <a:lstStyle>
            <a:lvl1pPr>
              <a:defRPr/>
            </a:lvl1pPr>
          </a:lstStyle>
          <a:p>
            <a:fld id="{949DFE12-9688-42E0-BA90-99DAB2AC9520}" type="slidenum">
              <a:rPr lang="en-US" altLang="en-US"/>
              <a:pPr/>
              <a:t>‹#›</a:t>
            </a:fld>
            <a:endParaRPr lang="en-US" altLang="en-US"/>
          </a:p>
        </p:txBody>
      </p:sp>
    </p:spTree>
    <p:extLst>
      <p:ext uri="{BB962C8B-B14F-4D97-AF65-F5344CB8AC3E}">
        <p14:creationId xmlns:p14="http://schemas.microsoft.com/office/powerpoint/2010/main" val="3351996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82C9"/>
                </a:solidFill>
              </a:defRPr>
            </a:lvl1pPr>
          </a:lstStyle>
          <a:p>
            <a:r>
              <a:rPr lang="en-US" dirty="0"/>
              <a:t>Click to edit Master title style</a:t>
            </a:r>
            <a:endParaRPr lang="en-CA" dirty="0"/>
          </a:p>
        </p:txBody>
      </p:sp>
      <p:sp>
        <p:nvSpPr>
          <p:cNvPr id="3" name="Slide Number Placeholder 2"/>
          <p:cNvSpPr>
            <a:spLocks noGrp="1"/>
          </p:cNvSpPr>
          <p:nvPr>
            <p:ph type="sldNum" sz="quarter" idx="10"/>
          </p:nvPr>
        </p:nvSpPr>
        <p:spPr/>
        <p:txBody>
          <a:bodyPr/>
          <a:lstStyle/>
          <a:p>
            <a:fld id="{4AF31215-D414-49A1-B0BE-FA6A849F09BB}" type="slidenum">
              <a:rPr lang="en-US" altLang="en-US" smtClean="0"/>
              <a:pPr/>
              <a:t>‹#›</a:t>
            </a:fld>
            <a:endParaRPr lang="en-US" altLang="en-US"/>
          </a:p>
        </p:txBody>
      </p:sp>
      <p:cxnSp>
        <p:nvCxnSpPr>
          <p:cNvPr id="4" name="Straight Connector 3"/>
          <p:cNvCxnSpPr/>
          <p:nvPr userDrawn="1"/>
        </p:nvCxnSpPr>
        <p:spPr>
          <a:xfrm>
            <a:off x="487363"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7431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3"/>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87363"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l">
              <a:defRPr>
                <a:solidFill>
                  <a:srgbClr val="0082C9"/>
                </a:solidFill>
              </a:defRPr>
            </a:lvl1pPr>
          </a:lstStyle>
          <a:p>
            <a:r>
              <a:rPr lang="en-CA" dirty="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rgbClr val="0082C9"/>
              </a:buClr>
              <a:defRPr sz="2400"/>
            </a:lvl1pPr>
            <a:lvl2pPr>
              <a:buClr>
                <a:srgbClr val="0082C9"/>
              </a:buClr>
              <a:defRPr sz="2000"/>
            </a:lvl2pPr>
            <a:lvl3pPr>
              <a:buClr>
                <a:srgbClr val="0082C9"/>
              </a:buClr>
              <a:defRPr sz="1800"/>
            </a:lvl3pPr>
            <a:lvl4pPr>
              <a:buClr>
                <a:srgbClr val="0082C9"/>
              </a:buClr>
              <a:defRPr sz="1600"/>
            </a:lvl4pPr>
            <a:lvl5pPr>
              <a:buClr>
                <a:srgbClr val="0082C9"/>
              </a:buCl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buClr>
                <a:srgbClr val="0082C9"/>
              </a:buClr>
              <a:defRPr sz="2400"/>
            </a:lvl1pPr>
            <a:lvl2pPr>
              <a:buClr>
                <a:srgbClr val="0082C9"/>
              </a:buClr>
              <a:defRPr sz="2000"/>
            </a:lvl2pPr>
            <a:lvl3pPr>
              <a:buClr>
                <a:srgbClr val="0082C9"/>
              </a:buClr>
              <a:defRPr sz="1800"/>
            </a:lvl3pPr>
            <a:lvl4pPr>
              <a:buClr>
                <a:srgbClr val="0082C9"/>
              </a:buClr>
              <a:defRPr sz="1600"/>
            </a:lvl4pPr>
            <a:lvl5pPr>
              <a:buClr>
                <a:srgbClr val="0082C9"/>
              </a:buCl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Slide Number Placeholder 5"/>
          <p:cNvSpPr>
            <a:spLocks noGrp="1"/>
          </p:cNvSpPr>
          <p:nvPr>
            <p:ph type="sldNum" sz="quarter" idx="10"/>
          </p:nvPr>
        </p:nvSpPr>
        <p:spPr/>
        <p:txBody>
          <a:bodyPr/>
          <a:lstStyle>
            <a:lvl1pPr>
              <a:defRPr/>
            </a:lvl1pPr>
          </a:lstStyle>
          <a:p>
            <a:fld id="{398FBFBE-36BC-482D-A777-8BE920DF890D}" type="slidenum">
              <a:rPr lang="en-US" altLang="en-US"/>
              <a:pPr/>
              <a:t>‹#›</a:t>
            </a:fld>
            <a:endParaRPr lang="en-US" altLang="en-US" dirty="0"/>
          </a:p>
        </p:txBody>
      </p:sp>
    </p:spTree>
    <p:extLst>
      <p:ext uri="{BB962C8B-B14F-4D97-AF65-F5344CB8AC3E}">
        <p14:creationId xmlns:p14="http://schemas.microsoft.com/office/powerpoint/2010/main" val="2598433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11"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3"/>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09414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A89684-D539-402E-844E-50C4E0BC41F8}" type="datetime1">
              <a:rPr kumimoji="0" lang="fr-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2018-02-18</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8" name="Straight Connector 7"/>
          <p:cNvCxnSpPr/>
          <p:nvPr userDrawn="1"/>
        </p:nvCxnSpPr>
        <p:spPr>
          <a:xfrm>
            <a:off x="179512" y="1484784"/>
            <a:ext cx="8712968" cy="0"/>
          </a:xfrm>
          <a:prstGeom prst="line">
            <a:avLst/>
          </a:prstGeom>
          <a:ln w="57150">
            <a:gradFill flip="none" rotWithShape="1">
              <a:gsLst>
                <a:gs pos="0">
                  <a:schemeClr val="tx2"/>
                </a:gs>
                <a:gs pos="78000">
                  <a:schemeClr val="accent1">
                    <a:tint val="44500"/>
                    <a:satMod val="160000"/>
                  </a:schemeClr>
                </a:gs>
                <a:gs pos="100000">
                  <a:schemeClr val="accent1">
                    <a:tint val="23500"/>
                    <a:satMod val="160000"/>
                  </a:schemeClr>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8E34596-0626-43E5-8AC8-F2E36DFB10AF}"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252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English">
    <p:spTree>
      <p:nvGrpSpPr>
        <p:cNvPr id="1" name=""/>
        <p:cNvGrpSpPr/>
        <p:nvPr/>
      </p:nvGrpSpPr>
      <p:grpSpPr>
        <a:xfrm>
          <a:off x="0" y="0"/>
          <a:ext cx="0" cy="0"/>
          <a:chOff x="0" y="0"/>
          <a:chExt cx="0" cy="0"/>
        </a:xfrm>
      </p:grpSpPr>
      <p:sp>
        <p:nvSpPr>
          <p:cNvPr id="14" name="Freeform 15"/>
          <p:cNvSpPr>
            <a:spLocks/>
          </p:cNvSpPr>
          <p:nvPr userDrawn="1"/>
        </p:nvSpPr>
        <p:spPr bwMode="auto">
          <a:xfrm>
            <a:off x="6962268" y="563604"/>
            <a:ext cx="2181225" cy="150813"/>
          </a:xfrm>
          <a:custGeom>
            <a:avLst/>
            <a:gdLst>
              <a:gd name="T0" fmla="*/ 96 w 1374"/>
              <a:gd name="T1" fmla="*/ 0 h 95"/>
              <a:gd name="T2" fmla="*/ 90 w 1374"/>
              <a:gd name="T3" fmla="*/ 0 h 95"/>
              <a:gd name="T4" fmla="*/ 0 w 1374"/>
              <a:gd name="T5" fmla="*/ 95 h 95"/>
              <a:gd name="T6" fmla="*/ 6 w 1374"/>
              <a:gd name="T7" fmla="*/ 95 h 95"/>
              <a:gd name="T8" fmla="*/ 1374 w 1374"/>
              <a:gd name="T9" fmla="*/ 95 h 95"/>
              <a:gd name="T10" fmla="*/ 1374 w 1374"/>
              <a:gd name="T11" fmla="*/ 0 h 95"/>
              <a:gd name="T12" fmla="*/ 96 w 1374"/>
              <a:gd name="T13" fmla="*/ 0 h 95"/>
            </a:gdLst>
            <a:ahLst/>
            <a:cxnLst>
              <a:cxn ang="0">
                <a:pos x="T0" y="T1"/>
              </a:cxn>
              <a:cxn ang="0">
                <a:pos x="T2" y="T3"/>
              </a:cxn>
              <a:cxn ang="0">
                <a:pos x="T4" y="T5"/>
              </a:cxn>
              <a:cxn ang="0">
                <a:pos x="T6" y="T7"/>
              </a:cxn>
              <a:cxn ang="0">
                <a:pos x="T8" y="T9"/>
              </a:cxn>
              <a:cxn ang="0">
                <a:pos x="T10" y="T11"/>
              </a:cxn>
              <a:cxn ang="0">
                <a:pos x="T12" y="T13"/>
              </a:cxn>
            </a:cxnLst>
            <a:rect l="0" t="0" r="r" b="b"/>
            <a:pathLst>
              <a:path w="1374" h="95">
                <a:moveTo>
                  <a:pt x="96" y="0"/>
                </a:moveTo>
                <a:lnTo>
                  <a:pt x="90" y="0"/>
                </a:lnTo>
                <a:lnTo>
                  <a:pt x="0" y="95"/>
                </a:lnTo>
                <a:lnTo>
                  <a:pt x="6" y="95"/>
                </a:lnTo>
                <a:lnTo>
                  <a:pt x="1374" y="95"/>
                </a:lnTo>
                <a:lnTo>
                  <a:pt x="1374" y="0"/>
                </a:lnTo>
                <a:lnTo>
                  <a:pt x="96" y="0"/>
                </a:lnTo>
                <a:close/>
              </a:path>
            </a:pathLst>
          </a:custGeom>
          <a:solidFill>
            <a:srgbClr val="333E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5" name="Freeform 14"/>
          <p:cNvSpPr>
            <a:spLocks/>
          </p:cNvSpPr>
          <p:nvPr userDrawn="1"/>
        </p:nvSpPr>
        <p:spPr bwMode="auto">
          <a:xfrm>
            <a:off x="6828918" y="563604"/>
            <a:ext cx="276225" cy="150813"/>
          </a:xfrm>
          <a:custGeom>
            <a:avLst/>
            <a:gdLst>
              <a:gd name="T0" fmla="*/ 96 w 174"/>
              <a:gd name="T1" fmla="*/ 0 h 95"/>
              <a:gd name="T2" fmla="*/ 96 w 174"/>
              <a:gd name="T3" fmla="*/ 0 h 95"/>
              <a:gd name="T4" fmla="*/ 0 w 174"/>
              <a:gd name="T5" fmla="*/ 95 h 95"/>
              <a:gd name="T6" fmla="*/ 6 w 174"/>
              <a:gd name="T7" fmla="*/ 95 h 95"/>
              <a:gd name="T8" fmla="*/ 84 w 174"/>
              <a:gd name="T9" fmla="*/ 95 h 95"/>
              <a:gd name="T10" fmla="*/ 174 w 174"/>
              <a:gd name="T11" fmla="*/ 0 h 95"/>
              <a:gd name="T12" fmla="*/ 96 w 174"/>
              <a:gd name="T13" fmla="*/ 0 h 95"/>
            </a:gdLst>
            <a:ahLst/>
            <a:cxnLst>
              <a:cxn ang="0">
                <a:pos x="T0" y="T1"/>
              </a:cxn>
              <a:cxn ang="0">
                <a:pos x="T2" y="T3"/>
              </a:cxn>
              <a:cxn ang="0">
                <a:pos x="T4" y="T5"/>
              </a:cxn>
              <a:cxn ang="0">
                <a:pos x="T6" y="T7"/>
              </a:cxn>
              <a:cxn ang="0">
                <a:pos x="T8" y="T9"/>
              </a:cxn>
              <a:cxn ang="0">
                <a:pos x="T10" y="T11"/>
              </a:cxn>
              <a:cxn ang="0">
                <a:pos x="T12" y="T13"/>
              </a:cxn>
            </a:cxnLst>
            <a:rect l="0" t="0" r="r" b="b"/>
            <a:pathLst>
              <a:path w="174" h="95">
                <a:moveTo>
                  <a:pt x="96" y="0"/>
                </a:moveTo>
                <a:lnTo>
                  <a:pt x="96" y="0"/>
                </a:lnTo>
                <a:lnTo>
                  <a:pt x="0" y="95"/>
                </a:lnTo>
                <a:lnTo>
                  <a:pt x="6" y="95"/>
                </a:lnTo>
                <a:lnTo>
                  <a:pt x="84" y="95"/>
                </a:lnTo>
                <a:lnTo>
                  <a:pt x="174" y="0"/>
                </a:lnTo>
                <a:lnTo>
                  <a:pt x="96" y="0"/>
                </a:lnTo>
                <a:close/>
              </a:path>
            </a:pathLst>
          </a:custGeom>
          <a:solidFill>
            <a:srgbClr val="CFD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6" name="Freeform 13"/>
          <p:cNvSpPr>
            <a:spLocks/>
          </p:cNvSpPr>
          <p:nvPr userDrawn="1"/>
        </p:nvSpPr>
        <p:spPr bwMode="auto">
          <a:xfrm>
            <a:off x="-508" y="563604"/>
            <a:ext cx="6981826" cy="150813"/>
          </a:xfrm>
          <a:custGeom>
            <a:avLst/>
            <a:gdLst>
              <a:gd name="T0" fmla="*/ 4398 w 4398"/>
              <a:gd name="T1" fmla="*/ 0 h 95"/>
              <a:gd name="T2" fmla="*/ 0 w 4398"/>
              <a:gd name="T3" fmla="*/ 0 h 95"/>
              <a:gd name="T4" fmla="*/ 0 w 4398"/>
              <a:gd name="T5" fmla="*/ 95 h 95"/>
              <a:gd name="T6" fmla="*/ 4302 w 4398"/>
              <a:gd name="T7" fmla="*/ 95 h 95"/>
              <a:gd name="T8" fmla="*/ 4398 w 4398"/>
              <a:gd name="T9" fmla="*/ 0 h 95"/>
            </a:gdLst>
            <a:ahLst/>
            <a:cxnLst>
              <a:cxn ang="0">
                <a:pos x="T0" y="T1"/>
              </a:cxn>
              <a:cxn ang="0">
                <a:pos x="T2" y="T3"/>
              </a:cxn>
              <a:cxn ang="0">
                <a:pos x="T4" y="T5"/>
              </a:cxn>
              <a:cxn ang="0">
                <a:pos x="T6" y="T7"/>
              </a:cxn>
              <a:cxn ang="0">
                <a:pos x="T8" y="T9"/>
              </a:cxn>
            </a:cxnLst>
            <a:rect l="0" t="0" r="r" b="b"/>
            <a:pathLst>
              <a:path w="4398" h="95">
                <a:moveTo>
                  <a:pt x="4398" y="0"/>
                </a:moveTo>
                <a:lnTo>
                  <a:pt x="0" y="0"/>
                </a:lnTo>
                <a:lnTo>
                  <a:pt x="0" y="95"/>
                </a:lnTo>
                <a:lnTo>
                  <a:pt x="4302" y="95"/>
                </a:lnTo>
                <a:lnTo>
                  <a:pt x="4398" y="0"/>
                </a:lnTo>
                <a:close/>
              </a:path>
            </a:pathLst>
          </a:custGeom>
          <a:solidFill>
            <a:srgbClr val="004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4025" y="911005"/>
            <a:ext cx="4265733" cy="393759"/>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7370" y="806228"/>
            <a:ext cx="1570676" cy="484291"/>
          </a:xfrm>
          <a:prstGeom prst="rect">
            <a:avLst/>
          </a:prstGeom>
        </p:spPr>
      </p:pic>
      <p:sp>
        <p:nvSpPr>
          <p:cNvPr id="21" name="Slide Number Placeholder 5"/>
          <p:cNvSpPr>
            <a:spLocks noGrp="1"/>
          </p:cNvSpPr>
          <p:nvPr>
            <p:ph type="sldNum" sz="quarter" idx="12"/>
          </p:nvPr>
        </p:nvSpPr>
        <p:spPr>
          <a:xfrm>
            <a:off x="6553200" y="6356350"/>
            <a:ext cx="2133600" cy="365125"/>
          </a:xfrm>
        </p:spPr>
        <p:txBody>
          <a:bodyPr/>
          <a:lstStyle/>
          <a:p>
            <a:fld id="{32D4B517-E49B-41B6-9DBC-23634E0F1CDC}" type="slidenum">
              <a:rPr lang="en-CA" smtClean="0"/>
              <a:pPr/>
              <a:t>‹#›</a:t>
            </a:fld>
            <a:endParaRPr lang="en-CA" dirty="0"/>
          </a:p>
        </p:txBody>
      </p:sp>
      <p:sp>
        <p:nvSpPr>
          <p:cNvPr id="10" name="Title 1"/>
          <p:cNvSpPr txBox="1">
            <a:spLocks/>
          </p:cNvSpPr>
          <p:nvPr userDrawn="1"/>
        </p:nvSpPr>
        <p:spPr>
          <a:xfrm rot="18900000">
            <a:off x="495789" y="3277176"/>
            <a:ext cx="7702550" cy="613891"/>
          </a:xfrm>
          <a:prstGeom prst="rect">
            <a:avLst/>
          </a:prstGeom>
        </p:spPr>
        <p:txBody>
          <a:bodyPr vert="horz" lIns="91440" tIns="45720" rIns="91440" bIns="45720" rtlCol="0" anchor="ctr">
            <a:noAutofit/>
          </a:bodyPr>
          <a:lstStyle>
            <a:lvl1pPr algn="l" defTabSz="914400" rtl="0" eaLnBrk="1" latinLnBrk="0" hangingPunct="1">
              <a:spcBef>
                <a:spcPct val="0"/>
              </a:spcBef>
              <a:buNone/>
              <a:defRPr sz="15000" kern="1200" baseline="0">
                <a:solidFill>
                  <a:schemeClr val="bg1">
                    <a:lumMod val="95000"/>
                  </a:schemeClr>
                </a:solidFill>
                <a:latin typeface="Arial Black" panose="020B0A04020102020204" pitchFamily="34" charset="0"/>
                <a:ea typeface="+mj-ea"/>
                <a:cs typeface="+mj-cs"/>
              </a:defRPr>
            </a:lvl1pPr>
          </a:lstStyle>
          <a:p>
            <a:endParaRPr lang="en-CA" dirty="0"/>
          </a:p>
        </p:txBody>
      </p:sp>
    </p:spTree>
    <p:extLst>
      <p:ext uri="{BB962C8B-B14F-4D97-AF65-F5344CB8AC3E}">
        <p14:creationId xmlns:p14="http://schemas.microsoft.com/office/powerpoint/2010/main" val="200353536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3"/>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487363"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lvl1pPr algn="l">
              <a:defRPr sz="3600" b="0" i="0">
                <a:solidFill>
                  <a:srgbClr val="0082C9"/>
                </a:solidFill>
                <a:latin typeface="Century Gothic" pitchFamily="34" charset="0"/>
                <a:cs typeface="Century Gothic" pitchFamily="34" charset="0"/>
              </a:defRPr>
            </a:lvl1pPr>
          </a:lstStyle>
          <a:p>
            <a:r>
              <a:rPr lang="en-CA" dirty="0"/>
              <a:t>Click to edit Master title style</a:t>
            </a:r>
            <a:endParaRPr lang="en-US" dirty="0"/>
          </a:p>
        </p:txBody>
      </p:sp>
      <p:sp>
        <p:nvSpPr>
          <p:cNvPr id="3" name="Content Placeholder 2"/>
          <p:cNvSpPr>
            <a:spLocks noGrp="1"/>
          </p:cNvSpPr>
          <p:nvPr>
            <p:ph idx="1"/>
          </p:nvPr>
        </p:nvSpPr>
        <p:spPr/>
        <p:txBody>
          <a:bodyPr/>
          <a:lstStyle>
            <a:lvl1pPr marL="342900" indent="-342900">
              <a:buClr>
                <a:srgbClr val="0082C9"/>
              </a:buClr>
              <a:buFont typeface="Arial"/>
              <a:buChar char="•"/>
              <a:defRPr sz="2600" b="0" i="0">
                <a:solidFill>
                  <a:srgbClr val="595959"/>
                </a:solidFill>
                <a:latin typeface="Century Gothic" pitchFamily="34" charset="0"/>
                <a:cs typeface="Century Gothic" pitchFamily="34" charset="0"/>
              </a:defRPr>
            </a:lvl1pPr>
            <a:lvl2pPr marL="742950" indent="-285750">
              <a:buClr>
                <a:srgbClr val="0082C9"/>
              </a:buClr>
              <a:buFont typeface="Arial"/>
              <a:buChar char="•"/>
              <a:defRPr sz="2400" b="0" i="0">
                <a:solidFill>
                  <a:srgbClr val="595959"/>
                </a:solidFill>
                <a:latin typeface="Century Gothic" pitchFamily="34" charset="0"/>
                <a:cs typeface="Century Gothic" pitchFamily="34" charset="0"/>
              </a:defRPr>
            </a:lvl2pPr>
            <a:lvl3pPr marL="1143000" indent="-228600">
              <a:buClr>
                <a:srgbClr val="0082C9"/>
              </a:buClr>
              <a:buFont typeface="Arial"/>
              <a:buChar char="•"/>
              <a:defRPr sz="2200" b="0" i="0">
                <a:solidFill>
                  <a:srgbClr val="595959"/>
                </a:solidFill>
                <a:latin typeface="Century Gothic" pitchFamily="34" charset="0"/>
                <a:cs typeface="Century Gothic" pitchFamily="34" charset="0"/>
              </a:defRPr>
            </a:lvl3pPr>
            <a:lvl4pPr marL="1600200" indent="-228600">
              <a:buClr>
                <a:srgbClr val="0082C9"/>
              </a:buClr>
              <a:buFont typeface="Arial"/>
              <a:buChar char="•"/>
              <a:defRPr sz="2000" b="0" i="0">
                <a:solidFill>
                  <a:srgbClr val="595959"/>
                </a:solidFill>
                <a:latin typeface="Century Gothic" pitchFamily="34" charset="0"/>
                <a:cs typeface="Century Gothic" pitchFamily="34" charset="0"/>
              </a:defRPr>
            </a:lvl4pPr>
            <a:lvl5pPr marL="2057400" indent="-228600">
              <a:buClr>
                <a:srgbClr val="0082C9"/>
              </a:buClr>
              <a:buFont typeface="Arial"/>
              <a:buChar char="•"/>
              <a:defRPr sz="1800" b="0" i="0">
                <a:solidFill>
                  <a:srgbClr val="595959"/>
                </a:solidFill>
                <a:latin typeface="Century Gothic" pitchFamily="34" charset="0"/>
                <a:cs typeface="Century Gothic" pitchFamily="34" charset="0"/>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Slide Number Placeholder 5"/>
          <p:cNvSpPr>
            <a:spLocks noGrp="1"/>
          </p:cNvSpPr>
          <p:nvPr>
            <p:ph type="sldNum" sz="quarter" idx="10"/>
          </p:nvPr>
        </p:nvSpPr>
        <p:spPr/>
        <p:txBody>
          <a:bodyPr/>
          <a:lstStyle>
            <a:lvl1pPr>
              <a:defRPr/>
            </a:lvl1pPr>
          </a:lstStyle>
          <a:p>
            <a:fld id="{78075564-AF6E-40FC-905A-F6C5E8D29614}" type="slidenum">
              <a:rPr lang="en-US" altLang="en-US"/>
              <a:pPr/>
              <a:t>‹#›</a:t>
            </a:fld>
            <a:endParaRPr lang="en-US" altLang="en-US"/>
          </a:p>
        </p:txBody>
      </p:sp>
    </p:spTree>
    <p:extLst>
      <p:ext uri="{BB962C8B-B14F-4D97-AF65-F5344CB8AC3E}">
        <p14:creationId xmlns:p14="http://schemas.microsoft.com/office/powerpoint/2010/main" val="2303478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asic Page With header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userDrawn="1"/>
        </p:nvSpPr>
        <p:spPr>
          <a:xfrm rot="18900000">
            <a:off x="495789" y="3277176"/>
            <a:ext cx="7702550" cy="613891"/>
          </a:xfrm>
          <a:prstGeom prst="rect">
            <a:avLst/>
          </a:prstGeom>
        </p:spPr>
        <p:txBody>
          <a:bodyPr vert="horz" lIns="91440" tIns="45720" rIns="91440" bIns="45720" rtlCol="0" anchor="ctr">
            <a:noAutofit/>
          </a:bodyPr>
          <a:lstStyle>
            <a:lvl1pPr algn="l" defTabSz="914400" rtl="0" eaLnBrk="1" latinLnBrk="0" hangingPunct="1">
              <a:spcBef>
                <a:spcPct val="0"/>
              </a:spcBef>
              <a:buNone/>
              <a:defRPr sz="15000" kern="1200" baseline="0">
                <a:solidFill>
                  <a:schemeClr val="bg1">
                    <a:lumMod val="95000"/>
                  </a:schemeClr>
                </a:solidFill>
                <a:latin typeface="Arial Black" panose="020B0A04020102020204" pitchFamily="34" charset="0"/>
                <a:ea typeface="+mj-ea"/>
                <a:cs typeface="+mj-cs"/>
              </a:defRPr>
            </a:lvl1pPr>
          </a:lstStyle>
          <a:p>
            <a:endParaRPr lang="en-CA" dirty="0"/>
          </a:p>
        </p:txBody>
      </p:sp>
      <p:sp>
        <p:nvSpPr>
          <p:cNvPr id="6" name="Slide Number Placeholder 5"/>
          <p:cNvSpPr>
            <a:spLocks noGrp="1"/>
          </p:cNvSpPr>
          <p:nvPr>
            <p:ph type="sldNum" sz="quarter" idx="12"/>
          </p:nvPr>
        </p:nvSpPr>
        <p:spPr/>
        <p:txBody>
          <a:bodyPr/>
          <a:lstStyle/>
          <a:p>
            <a:fld id="{32D4B517-E49B-41B6-9DBC-23634E0F1CDC}" type="slidenum">
              <a:rPr lang="en-CA" smtClean="0"/>
              <a:pPr/>
              <a:t>‹#›</a:t>
            </a:fld>
            <a:endParaRPr lang="en-CA" dirty="0"/>
          </a:p>
        </p:txBody>
      </p:sp>
      <p:sp>
        <p:nvSpPr>
          <p:cNvPr id="11" name="Content Placeholder 2"/>
          <p:cNvSpPr>
            <a:spLocks noGrp="1"/>
          </p:cNvSpPr>
          <p:nvPr>
            <p:ph idx="10" hasCustomPrompt="1"/>
          </p:nvPr>
        </p:nvSpPr>
        <p:spPr>
          <a:xfrm>
            <a:off x="755576" y="1124744"/>
            <a:ext cx="7571580" cy="5293146"/>
          </a:xfrm>
          <a:prstGeom prst="rect">
            <a:avLst/>
          </a:prstGeom>
        </p:spPr>
        <p:txBody>
          <a:bodyPr lIns="0" tIns="0" rIns="0" bIns="0"/>
          <a:lstStyle>
            <a:lvl1pPr marL="0" indent="0">
              <a:buNone/>
              <a:defRPr sz="2200">
                <a:solidFill>
                  <a:srgbClr val="004D71"/>
                </a:solidFill>
                <a:latin typeface="Calibri" panose="020F0502020204030204" pitchFamily="34" charset="0"/>
              </a:defRPr>
            </a:lvl1pPr>
            <a:lvl2pPr>
              <a:defRPr sz="2000">
                <a:solidFill>
                  <a:srgbClr val="004D71"/>
                </a:solidFill>
                <a:latin typeface="Calibri" panose="020F0502020204030204" pitchFamily="34" charset="0"/>
              </a:defRPr>
            </a:lvl2pPr>
            <a:lvl3pPr>
              <a:defRPr sz="1800">
                <a:solidFill>
                  <a:srgbClr val="004D71"/>
                </a:solidFill>
                <a:latin typeface="Calibri" panose="020F0502020204030204" pitchFamily="34" charset="0"/>
              </a:defRPr>
            </a:lvl3pPr>
            <a:lvl4pPr>
              <a:defRPr sz="1600">
                <a:solidFill>
                  <a:srgbClr val="004D71"/>
                </a:solidFill>
                <a:latin typeface="Calibri" panose="020F0502020204030204" pitchFamily="34" charset="0"/>
              </a:defRPr>
            </a:lvl4pPr>
            <a:lvl5pPr marL="0" indent="1255713">
              <a:defRPr sz="1400">
                <a:solidFill>
                  <a:srgbClr val="004D71"/>
                </a:solidFill>
                <a:latin typeface="Calibri" panose="020F0502020204030204" pitchFamily="34" charset="0"/>
              </a:defRPr>
            </a:lvl5pPr>
          </a:lstStyle>
          <a:p>
            <a:pPr lvl="0"/>
            <a:r>
              <a:rPr lang="en-CA" altLang="ko-KR" dirty="0"/>
              <a:t>Click to add text</a:t>
            </a:r>
          </a:p>
        </p:txBody>
      </p:sp>
      <p:sp>
        <p:nvSpPr>
          <p:cNvPr id="2" name="Title 1"/>
          <p:cNvSpPr>
            <a:spLocks noGrp="1"/>
          </p:cNvSpPr>
          <p:nvPr>
            <p:ph type="title"/>
          </p:nvPr>
        </p:nvSpPr>
        <p:spPr>
          <a:xfrm>
            <a:off x="759199" y="138062"/>
            <a:ext cx="5432982" cy="878670"/>
          </a:xfrm>
          <a:prstGeom prst="rect">
            <a:avLst/>
          </a:prstGeom>
        </p:spPr>
        <p:txBody>
          <a:bodyPr wrap="none" lIns="0" tIns="0" rIns="0" bIns="0" anchor="ctr" anchorCtr="0"/>
          <a:lstStyle>
            <a:lvl1pPr marL="457200" indent="-457200" algn="l">
              <a:buFont typeface="Arial" panose="020B0604020202020204" pitchFamily="34" charset="0"/>
              <a:buNone/>
              <a:defRPr lang="en-CA" sz="2800" baseline="0">
                <a:solidFill>
                  <a:schemeClr val="accent1"/>
                </a:solidFill>
                <a:latin typeface="Calibri" panose="020F0502020204030204" pitchFamily="34" charset="0"/>
                <a:ea typeface="+mn-ea"/>
                <a:cs typeface="+mn-cs"/>
              </a:defRPr>
            </a:lvl1pPr>
          </a:lstStyle>
          <a:p>
            <a:pPr marL="0" marR="0" lvl="0" indent="0" algn="l" fontAlgn="auto">
              <a:lnSpc>
                <a:spcPct val="100000"/>
              </a:lnSpc>
              <a:spcBef>
                <a:spcPct val="20000"/>
              </a:spcBef>
              <a:spcAft>
                <a:spcPts val="0"/>
              </a:spcAft>
              <a:buClrTx/>
              <a:buSzTx/>
              <a:buFont typeface="Arial" panose="020B0604020202020204" pitchFamily="34" charset="0"/>
              <a:tabLst/>
            </a:pPr>
            <a:endParaRPr lang="en-CA" dirty="0"/>
          </a:p>
        </p:txBody>
      </p:sp>
    </p:spTree>
    <p:extLst>
      <p:ext uri="{BB962C8B-B14F-4D97-AF65-F5344CB8AC3E}">
        <p14:creationId xmlns:p14="http://schemas.microsoft.com/office/powerpoint/2010/main" val="307940627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asic Page With header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ext Placeholder 7"/>
          <p:cNvSpPr>
            <a:spLocks noGrp="1"/>
          </p:cNvSpPr>
          <p:nvPr>
            <p:ph type="body" sz="quarter" idx="11" hasCustomPrompt="1"/>
          </p:nvPr>
        </p:nvSpPr>
        <p:spPr>
          <a:xfrm>
            <a:off x="759199" y="138062"/>
            <a:ext cx="5432982" cy="878670"/>
          </a:xfrm>
          <a:prstGeom prst="rect">
            <a:avLst/>
          </a:prstGeom>
        </p:spPr>
        <p:txBody>
          <a:bodyPr lIns="0" tIns="0" rIns="0" bIns="0"/>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800" baseline="0">
                <a:solidFill>
                  <a:schemeClr val="accent1"/>
                </a:solidFill>
                <a:latin typeface="Calibri" panose="020F0502020204030204" pitchFamily="34" charset="0"/>
              </a:defRPr>
            </a:lvl1pPr>
            <a:lvl2pPr marL="457200" indent="0">
              <a:buNone/>
              <a:defRPr/>
            </a:lvl2pPr>
          </a:lstStyle>
          <a:p>
            <a:pPr lvl="0"/>
            <a:r>
              <a:rPr lang="en-US" dirty="0"/>
              <a:t>Header text</a:t>
            </a:r>
          </a:p>
        </p:txBody>
      </p:sp>
      <p:sp>
        <p:nvSpPr>
          <p:cNvPr id="11" name="Content Placeholder 2"/>
          <p:cNvSpPr>
            <a:spLocks noGrp="1"/>
          </p:cNvSpPr>
          <p:nvPr>
            <p:ph idx="10" hasCustomPrompt="1"/>
          </p:nvPr>
        </p:nvSpPr>
        <p:spPr>
          <a:xfrm>
            <a:off x="786210" y="1124744"/>
            <a:ext cx="7571580" cy="5293146"/>
          </a:xfrm>
          <a:prstGeom prst="rect">
            <a:avLst/>
          </a:prstGeom>
        </p:spPr>
        <p:txBody>
          <a:bodyPr lIns="0" tIns="0" rIns="0" bIns="0"/>
          <a:lstStyle>
            <a:lvl1pPr marL="0" indent="0">
              <a:buNone/>
              <a:defRPr sz="2200">
                <a:solidFill>
                  <a:srgbClr val="004D71"/>
                </a:solidFill>
                <a:latin typeface="Calibri" panose="020F0502020204030204" pitchFamily="34" charset="0"/>
              </a:defRPr>
            </a:lvl1pPr>
            <a:lvl2pPr>
              <a:defRPr sz="2000">
                <a:solidFill>
                  <a:srgbClr val="004D71"/>
                </a:solidFill>
                <a:latin typeface="Calibri" panose="020F0502020204030204" pitchFamily="34" charset="0"/>
              </a:defRPr>
            </a:lvl2pPr>
            <a:lvl3pPr>
              <a:defRPr sz="1800">
                <a:solidFill>
                  <a:srgbClr val="004D71"/>
                </a:solidFill>
                <a:latin typeface="Calibri" panose="020F0502020204030204" pitchFamily="34" charset="0"/>
              </a:defRPr>
            </a:lvl3pPr>
            <a:lvl4pPr>
              <a:defRPr sz="1600">
                <a:solidFill>
                  <a:srgbClr val="004D71"/>
                </a:solidFill>
                <a:latin typeface="Calibri" panose="020F0502020204030204" pitchFamily="34" charset="0"/>
              </a:defRPr>
            </a:lvl4pPr>
            <a:lvl5pPr marL="0" indent="1255713">
              <a:defRPr sz="1400">
                <a:solidFill>
                  <a:srgbClr val="004D71"/>
                </a:solidFill>
                <a:latin typeface="Calibri" panose="020F0502020204030204" pitchFamily="34" charset="0"/>
              </a:defRPr>
            </a:lvl5pPr>
          </a:lstStyle>
          <a:p>
            <a:pPr lvl="0"/>
            <a:r>
              <a:rPr lang="en-CA" altLang="ko-KR" dirty="0"/>
              <a:t>Click to add text</a:t>
            </a:r>
          </a:p>
        </p:txBody>
      </p:sp>
    </p:spTree>
    <p:extLst>
      <p:ext uri="{BB962C8B-B14F-4D97-AF65-F5344CB8AC3E}">
        <p14:creationId xmlns:p14="http://schemas.microsoft.com/office/powerpoint/2010/main" val="403801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English">
    <p:spTree>
      <p:nvGrpSpPr>
        <p:cNvPr id="1" name=""/>
        <p:cNvGrpSpPr/>
        <p:nvPr/>
      </p:nvGrpSpPr>
      <p:grpSpPr>
        <a:xfrm>
          <a:off x="0" y="0"/>
          <a:ext cx="0" cy="0"/>
          <a:chOff x="0" y="0"/>
          <a:chExt cx="0" cy="0"/>
        </a:xfrm>
      </p:grpSpPr>
      <p:sp>
        <p:nvSpPr>
          <p:cNvPr id="14" name="Freeform 15"/>
          <p:cNvSpPr>
            <a:spLocks/>
          </p:cNvSpPr>
          <p:nvPr userDrawn="1"/>
        </p:nvSpPr>
        <p:spPr bwMode="auto">
          <a:xfrm>
            <a:off x="6962268" y="563604"/>
            <a:ext cx="2181225" cy="150813"/>
          </a:xfrm>
          <a:custGeom>
            <a:avLst/>
            <a:gdLst>
              <a:gd name="T0" fmla="*/ 96 w 1374"/>
              <a:gd name="T1" fmla="*/ 0 h 95"/>
              <a:gd name="T2" fmla="*/ 90 w 1374"/>
              <a:gd name="T3" fmla="*/ 0 h 95"/>
              <a:gd name="T4" fmla="*/ 0 w 1374"/>
              <a:gd name="T5" fmla="*/ 95 h 95"/>
              <a:gd name="T6" fmla="*/ 6 w 1374"/>
              <a:gd name="T7" fmla="*/ 95 h 95"/>
              <a:gd name="T8" fmla="*/ 1374 w 1374"/>
              <a:gd name="T9" fmla="*/ 95 h 95"/>
              <a:gd name="T10" fmla="*/ 1374 w 1374"/>
              <a:gd name="T11" fmla="*/ 0 h 95"/>
              <a:gd name="T12" fmla="*/ 96 w 1374"/>
              <a:gd name="T13" fmla="*/ 0 h 95"/>
            </a:gdLst>
            <a:ahLst/>
            <a:cxnLst>
              <a:cxn ang="0">
                <a:pos x="T0" y="T1"/>
              </a:cxn>
              <a:cxn ang="0">
                <a:pos x="T2" y="T3"/>
              </a:cxn>
              <a:cxn ang="0">
                <a:pos x="T4" y="T5"/>
              </a:cxn>
              <a:cxn ang="0">
                <a:pos x="T6" y="T7"/>
              </a:cxn>
              <a:cxn ang="0">
                <a:pos x="T8" y="T9"/>
              </a:cxn>
              <a:cxn ang="0">
                <a:pos x="T10" y="T11"/>
              </a:cxn>
              <a:cxn ang="0">
                <a:pos x="T12" y="T13"/>
              </a:cxn>
            </a:cxnLst>
            <a:rect l="0" t="0" r="r" b="b"/>
            <a:pathLst>
              <a:path w="1374" h="95">
                <a:moveTo>
                  <a:pt x="96" y="0"/>
                </a:moveTo>
                <a:lnTo>
                  <a:pt x="90" y="0"/>
                </a:lnTo>
                <a:lnTo>
                  <a:pt x="0" y="95"/>
                </a:lnTo>
                <a:lnTo>
                  <a:pt x="6" y="95"/>
                </a:lnTo>
                <a:lnTo>
                  <a:pt x="1374" y="95"/>
                </a:lnTo>
                <a:lnTo>
                  <a:pt x="1374" y="0"/>
                </a:lnTo>
                <a:lnTo>
                  <a:pt x="96" y="0"/>
                </a:lnTo>
                <a:close/>
              </a:path>
            </a:pathLst>
          </a:custGeom>
          <a:solidFill>
            <a:srgbClr val="333E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4"/>
          <p:cNvSpPr>
            <a:spLocks/>
          </p:cNvSpPr>
          <p:nvPr userDrawn="1"/>
        </p:nvSpPr>
        <p:spPr bwMode="auto">
          <a:xfrm>
            <a:off x="6828918" y="563604"/>
            <a:ext cx="276225" cy="150813"/>
          </a:xfrm>
          <a:custGeom>
            <a:avLst/>
            <a:gdLst>
              <a:gd name="T0" fmla="*/ 96 w 174"/>
              <a:gd name="T1" fmla="*/ 0 h 95"/>
              <a:gd name="T2" fmla="*/ 96 w 174"/>
              <a:gd name="T3" fmla="*/ 0 h 95"/>
              <a:gd name="T4" fmla="*/ 0 w 174"/>
              <a:gd name="T5" fmla="*/ 95 h 95"/>
              <a:gd name="T6" fmla="*/ 6 w 174"/>
              <a:gd name="T7" fmla="*/ 95 h 95"/>
              <a:gd name="T8" fmla="*/ 84 w 174"/>
              <a:gd name="T9" fmla="*/ 95 h 95"/>
              <a:gd name="T10" fmla="*/ 174 w 174"/>
              <a:gd name="T11" fmla="*/ 0 h 95"/>
              <a:gd name="T12" fmla="*/ 96 w 174"/>
              <a:gd name="T13" fmla="*/ 0 h 95"/>
            </a:gdLst>
            <a:ahLst/>
            <a:cxnLst>
              <a:cxn ang="0">
                <a:pos x="T0" y="T1"/>
              </a:cxn>
              <a:cxn ang="0">
                <a:pos x="T2" y="T3"/>
              </a:cxn>
              <a:cxn ang="0">
                <a:pos x="T4" y="T5"/>
              </a:cxn>
              <a:cxn ang="0">
                <a:pos x="T6" y="T7"/>
              </a:cxn>
              <a:cxn ang="0">
                <a:pos x="T8" y="T9"/>
              </a:cxn>
              <a:cxn ang="0">
                <a:pos x="T10" y="T11"/>
              </a:cxn>
              <a:cxn ang="0">
                <a:pos x="T12" y="T13"/>
              </a:cxn>
            </a:cxnLst>
            <a:rect l="0" t="0" r="r" b="b"/>
            <a:pathLst>
              <a:path w="174" h="95">
                <a:moveTo>
                  <a:pt x="96" y="0"/>
                </a:moveTo>
                <a:lnTo>
                  <a:pt x="96" y="0"/>
                </a:lnTo>
                <a:lnTo>
                  <a:pt x="0" y="95"/>
                </a:lnTo>
                <a:lnTo>
                  <a:pt x="6" y="95"/>
                </a:lnTo>
                <a:lnTo>
                  <a:pt x="84" y="95"/>
                </a:lnTo>
                <a:lnTo>
                  <a:pt x="174" y="0"/>
                </a:lnTo>
                <a:lnTo>
                  <a:pt x="96" y="0"/>
                </a:lnTo>
                <a:close/>
              </a:path>
            </a:pathLst>
          </a:custGeom>
          <a:solidFill>
            <a:srgbClr val="CFD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3"/>
          <p:cNvSpPr>
            <a:spLocks/>
          </p:cNvSpPr>
          <p:nvPr userDrawn="1"/>
        </p:nvSpPr>
        <p:spPr bwMode="auto">
          <a:xfrm>
            <a:off x="-508" y="563604"/>
            <a:ext cx="6981826" cy="150813"/>
          </a:xfrm>
          <a:custGeom>
            <a:avLst/>
            <a:gdLst>
              <a:gd name="T0" fmla="*/ 4398 w 4398"/>
              <a:gd name="T1" fmla="*/ 0 h 95"/>
              <a:gd name="T2" fmla="*/ 0 w 4398"/>
              <a:gd name="T3" fmla="*/ 0 h 95"/>
              <a:gd name="T4" fmla="*/ 0 w 4398"/>
              <a:gd name="T5" fmla="*/ 95 h 95"/>
              <a:gd name="T6" fmla="*/ 4302 w 4398"/>
              <a:gd name="T7" fmla="*/ 95 h 95"/>
              <a:gd name="T8" fmla="*/ 4398 w 4398"/>
              <a:gd name="T9" fmla="*/ 0 h 95"/>
            </a:gdLst>
            <a:ahLst/>
            <a:cxnLst>
              <a:cxn ang="0">
                <a:pos x="T0" y="T1"/>
              </a:cxn>
              <a:cxn ang="0">
                <a:pos x="T2" y="T3"/>
              </a:cxn>
              <a:cxn ang="0">
                <a:pos x="T4" y="T5"/>
              </a:cxn>
              <a:cxn ang="0">
                <a:pos x="T6" y="T7"/>
              </a:cxn>
              <a:cxn ang="0">
                <a:pos x="T8" y="T9"/>
              </a:cxn>
            </a:cxnLst>
            <a:rect l="0" t="0" r="r" b="b"/>
            <a:pathLst>
              <a:path w="4398" h="95">
                <a:moveTo>
                  <a:pt x="4398" y="0"/>
                </a:moveTo>
                <a:lnTo>
                  <a:pt x="0" y="0"/>
                </a:lnTo>
                <a:lnTo>
                  <a:pt x="0" y="95"/>
                </a:lnTo>
                <a:lnTo>
                  <a:pt x="4302" y="95"/>
                </a:lnTo>
                <a:lnTo>
                  <a:pt x="4398" y="0"/>
                </a:lnTo>
                <a:close/>
              </a:path>
            </a:pathLst>
          </a:custGeom>
          <a:solidFill>
            <a:srgbClr val="004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itle 1"/>
          <p:cNvSpPr>
            <a:spLocks noGrp="1"/>
          </p:cNvSpPr>
          <p:nvPr>
            <p:ph type="ctrTitle" hasCustomPrompt="1"/>
          </p:nvPr>
        </p:nvSpPr>
        <p:spPr>
          <a:xfrm>
            <a:off x="827584" y="2060848"/>
            <a:ext cx="7702550" cy="613891"/>
          </a:xfrm>
          <a:prstGeom prst="rect">
            <a:avLst/>
          </a:prstGeom>
        </p:spPr>
        <p:txBody>
          <a:bodyPr/>
          <a:lstStyle>
            <a:lvl1pPr algn="l">
              <a:defRPr sz="3600">
                <a:solidFill>
                  <a:schemeClr val="tx2"/>
                </a:solidFill>
              </a:defRPr>
            </a:lvl1pPr>
          </a:lstStyle>
          <a:p>
            <a:r>
              <a:rPr lang="en-US" dirty="0"/>
              <a:t>Title</a:t>
            </a:r>
            <a:endParaRPr lang="en-CA" dirty="0"/>
          </a:p>
        </p:txBody>
      </p:sp>
      <p:sp>
        <p:nvSpPr>
          <p:cNvPr id="18" name="Text Placeholder 14"/>
          <p:cNvSpPr>
            <a:spLocks noGrp="1"/>
          </p:cNvSpPr>
          <p:nvPr>
            <p:ph type="body" sz="quarter" idx="13" hasCustomPrompt="1"/>
          </p:nvPr>
        </p:nvSpPr>
        <p:spPr>
          <a:xfrm>
            <a:off x="827584" y="2708920"/>
            <a:ext cx="7704856" cy="720080"/>
          </a:xfrm>
          <a:prstGeom prst="rect">
            <a:avLst/>
          </a:prstGeom>
        </p:spPr>
        <p:txBody>
          <a:bodyPr/>
          <a:lstStyle>
            <a:lvl1pPr marL="0" indent="0">
              <a:buNone/>
              <a:defRPr sz="2400">
                <a:solidFill>
                  <a:schemeClr val="accent3"/>
                </a:solidFill>
              </a:defRPr>
            </a:lvl1pPr>
          </a:lstStyle>
          <a:p>
            <a:pPr lvl="0"/>
            <a:r>
              <a:rPr lang="en-US" dirty="0"/>
              <a:t>Sub-title</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4025" y="911005"/>
            <a:ext cx="4265733" cy="393759"/>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7370" y="806228"/>
            <a:ext cx="1570676" cy="484291"/>
          </a:xfrm>
          <a:prstGeom prst="rect">
            <a:avLst/>
          </a:prstGeom>
        </p:spPr>
      </p:pic>
      <p:sp>
        <p:nvSpPr>
          <p:cNvPr id="21" name="Slide Number Placeholder 5"/>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888535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4" descr="COM1016_corp_banner__03"/>
          <p:cNvPicPr>
            <a:picLocks noChangeAspect="1" noChangeArrowheads="1"/>
          </p:cNvPicPr>
          <p:nvPr userDrawn="1"/>
        </p:nvPicPr>
        <p:blipFill>
          <a:blip r:embed="rId3">
            <a:extLst>
              <a:ext uri="{28A0092B-C50C-407E-A947-70E740481C1C}">
                <a14:useLocalDpi xmlns:a14="http://schemas.microsoft.com/office/drawing/2010/main" val="0"/>
              </a:ext>
            </a:extLst>
          </a:blip>
          <a:srcRect b="11967"/>
          <a:stretch>
            <a:fillRect/>
          </a:stretch>
        </p:blipFill>
        <p:spPr bwMode="auto">
          <a:xfrm>
            <a:off x="0" y="836613"/>
            <a:ext cx="91440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427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18998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03177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68492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9480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776116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75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full image">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668867" y="1941161"/>
            <a:ext cx="7112000" cy="2376252"/>
          </a:xfrm>
        </p:spPr>
        <p:txBody>
          <a:bodyPr>
            <a:normAutofit/>
          </a:bodyPr>
          <a:lstStyle>
            <a:lvl1pPr algn="l">
              <a:defRPr sz="4000" b="0" i="0">
                <a:solidFill>
                  <a:srgbClr val="0082C9"/>
                </a:solidFill>
                <a:latin typeface="Century Gothic" pitchFamily="34" charset="0"/>
                <a:cs typeface="Century Gothic" pitchFamily="34" charset="0"/>
              </a:defRPr>
            </a:lvl1pPr>
          </a:lstStyle>
          <a:p>
            <a:r>
              <a:rPr lang="en-US" dirty="0"/>
              <a:t>Click to edit Master title style</a:t>
            </a:r>
          </a:p>
        </p:txBody>
      </p:sp>
      <p:sp>
        <p:nvSpPr>
          <p:cNvPr id="3" name="Subtitle 2"/>
          <p:cNvSpPr>
            <a:spLocks noGrp="1"/>
          </p:cNvSpPr>
          <p:nvPr>
            <p:ph type="subTitle" idx="1"/>
          </p:nvPr>
        </p:nvSpPr>
        <p:spPr>
          <a:xfrm>
            <a:off x="668866" y="4524375"/>
            <a:ext cx="7112001" cy="1752600"/>
          </a:xfrm>
        </p:spPr>
        <p:txBody>
          <a:bodyPr>
            <a:normAutofit/>
          </a:bodyPr>
          <a:lstStyle>
            <a:lvl1pPr marL="0" indent="0" algn="l">
              <a:buNone/>
              <a:defRPr sz="2400" b="0" i="0">
                <a:solidFill>
                  <a:srgbClr val="595959"/>
                </a:solidFill>
                <a:latin typeface="Century Gothic" pitchFamily="34" charset="0"/>
                <a:cs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
        <p:nvSpPr>
          <p:cNvPr id="11" name="Slide Number Placeholder 5"/>
          <p:cNvSpPr>
            <a:spLocks noGrp="1"/>
          </p:cNvSpPr>
          <p:nvPr>
            <p:ph type="sldNum" sz="quarter" idx="12"/>
          </p:nvPr>
        </p:nvSpPr>
        <p:spPr/>
        <p:txBody>
          <a:bodyPr/>
          <a:lstStyle>
            <a:lvl1pPr>
              <a:defRPr/>
            </a:lvl1pPr>
          </a:lstStyle>
          <a:p>
            <a:fld id="{2B042CE3-6392-4968-B209-93A52C299364}" type="slidenum">
              <a:rPr lang="en-US" altLang="en-US"/>
              <a:pPr/>
              <a:t>‹#›</a:t>
            </a:fld>
            <a:endParaRPr lang="en-US" altLang="en-US"/>
          </a:p>
        </p:txBody>
      </p:sp>
      <p:pic>
        <p:nvPicPr>
          <p:cNvPr id="14" name="Picture 7"/>
          <p:cNvPicPr>
            <a:picLocks/>
          </p:cNvPicPr>
          <p:nvPr userDrawn="1"/>
        </p:nvPicPr>
        <p:blipFill>
          <a:blip r:embed="rId2">
            <a:extLst>
              <a:ext uri="{28A0092B-C50C-407E-A947-70E740481C1C}">
                <a14:useLocalDpi xmlns:a14="http://schemas.microsoft.com/office/drawing/2010/main" val="0"/>
              </a:ext>
            </a:extLst>
          </a:blip>
          <a:stretch>
            <a:fillRect/>
          </a:stretch>
        </p:blipFill>
        <p:spPr bwMode="auto">
          <a:xfrm>
            <a:off x="566600" y="4424288"/>
            <a:ext cx="7307153"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bwMode="auto">
          <a:xfrm>
            <a:off x="436449" y="544182"/>
            <a:ext cx="8254800" cy="4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prod.prv\shared\NCR\CMO\CMB_NEW\0400-Comms Svcs\480 - Publishing and Production\!Flag Signatures\Government of Canada FIPs\45\Two Colours\goc_fip_e_2c_45.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6449" y="247503"/>
            <a:ext cx="1874099" cy="1800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prod.prv\shared\NCR\CMO\CMB_NEW\0400-Comms Svcs\480 - Publishing and Production\!Flag Signatures\Canada Wordmark\Colour\Canada_Colour.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75249" y="6356350"/>
            <a:ext cx="1116000" cy="27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028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1534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1381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03401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7842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p:cNvSpPr/>
          <p:nvPr userDrawn="1"/>
        </p:nvSpPr>
        <p:spPr bwMode="grayWhite">
          <a:xfrm>
            <a:off x="0" y="173183"/>
            <a:ext cx="9144000" cy="598415"/>
          </a:xfrm>
          <a:prstGeom prst="rect">
            <a:avLst/>
          </a:prstGeom>
          <a:solidFill>
            <a:srgbClr val="7A82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0" y="0"/>
            <a:ext cx="9144000" cy="173182"/>
          </a:xfrm>
          <a:prstGeom prst="rect">
            <a:avLst/>
          </a:prstGeom>
          <a:solidFill>
            <a:srgbClr val="73B6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3B632"/>
              </a:solidFill>
            </a:endParaRPr>
          </a:p>
        </p:txBody>
      </p:sp>
      <p:sp>
        <p:nvSpPr>
          <p:cNvPr id="2" name="Title 1"/>
          <p:cNvSpPr>
            <a:spLocks noGrp="1"/>
          </p:cNvSpPr>
          <p:nvPr>
            <p:ph type="ctrTitle"/>
          </p:nvPr>
        </p:nvSpPr>
        <p:spPr>
          <a:xfrm>
            <a:off x="4756728" y="2482273"/>
            <a:ext cx="4069326" cy="1893454"/>
          </a:xfrm>
        </p:spPr>
        <p:txBody>
          <a:bodyPr>
            <a:normAutofit/>
          </a:bodyPr>
          <a:lstStyle>
            <a:lvl1pPr algn="r">
              <a:defRPr sz="3600" b="1" i="0">
                <a:solidFill>
                  <a:srgbClr val="7A82AA"/>
                </a:solidFill>
                <a:latin typeface="Arial"/>
              </a:defRPr>
            </a:lvl1pPr>
          </a:lstStyle>
          <a:p>
            <a:r>
              <a:rPr lang="en-US"/>
              <a:t>Click to edit Master title style</a:t>
            </a:r>
            <a:endParaRPr lang="en-US" dirty="0"/>
          </a:p>
        </p:txBody>
      </p:sp>
      <p:sp>
        <p:nvSpPr>
          <p:cNvPr id="3" name="Subtitle 2"/>
          <p:cNvSpPr>
            <a:spLocks noGrp="1"/>
          </p:cNvSpPr>
          <p:nvPr>
            <p:ph type="subTitle" idx="1"/>
          </p:nvPr>
        </p:nvSpPr>
        <p:spPr>
          <a:xfrm>
            <a:off x="3729182" y="4375728"/>
            <a:ext cx="5096872" cy="622085"/>
          </a:xfrm>
        </p:spPr>
        <p:txBody>
          <a:bodyPr>
            <a:normAutofit/>
          </a:bodyPr>
          <a:lstStyle>
            <a:lvl1pPr marL="0" indent="0" algn="r">
              <a:buNone/>
              <a:defRPr sz="2400">
                <a:solidFill>
                  <a:schemeClr val="tx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bwMode="black">
          <a:xfrm>
            <a:off x="168528" y="335311"/>
            <a:ext cx="2133600" cy="365125"/>
          </a:xfrm>
          <a:prstGeom prst="rect">
            <a:avLst/>
          </a:prstGeom>
        </p:spPr>
        <p:txBody>
          <a:bodyPr/>
          <a:lstStyle>
            <a:lvl1pPr>
              <a:defRPr>
                <a:solidFill>
                  <a:schemeClr val="bg1"/>
                </a:solidFill>
                <a:latin typeface="Arial"/>
              </a:defRPr>
            </a:lvl1pPr>
          </a:lstStyle>
          <a:p>
            <a:pPr algn="l"/>
            <a:fld id="{3A4242CF-B5B5-1C46-9D8F-6755BC64D01F}" type="slidenum">
              <a:rPr lang="en-US" smtClean="0"/>
              <a:pPr algn="l"/>
              <a:t>‹#›</a:t>
            </a:fld>
            <a:endParaRPr lang="en-US" dirty="0"/>
          </a:p>
        </p:txBody>
      </p:sp>
      <p:sp>
        <p:nvSpPr>
          <p:cNvPr id="17" name="TextBox 16"/>
          <p:cNvSpPr txBox="1"/>
          <p:nvPr userDrawn="1"/>
        </p:nvSpPr>
        <p:spPr bwMode="black">
          <a:xfrm>
            <a:off x="4204520" y="416942"/>
            <a:ext cx="4621535" cy="307777"/>
          </a:xfrm>
          <a:prstGeom prst="rect">
            <a:avLst/>
          </a:prstGeom>
          <a:noFill/>
        </p:spPr>
        <p:txBody>
          <a:bodyPr wrap="square" rtlCol="0">
            <a:spAutoFit/>
          </a:bodyPr>
          <a:lstStyle/>
          <a:p>
            <a:pPr algn="r"/>
            <a:r>
              <a:rPr lang="en-US" sz="1400" dirty="0">
                <a:solidFill>
                  <a:schemeClr val="bg1"/>
                </a:solidFill>
                <a:latin typeface="Arial Narrow"/>
                <a:cs typeface="Arial Narrow"/>
              </a:rPr>
              <a:t>NOW AND TOMORROW </a:t>
            </a:r>
            <a:r>
              <a:rPr lang="en-US" sz="1400" b="1" i="0" dirty="0">
                <a:solidFill>
                  <a:schemeClr val="bg1"/>
                </a:solidFill>
                <a:latin typeface="Arial Narrow"/>
                <a:cs typeface="Arial Narrow"/>
              </a:rPr>
              <a:t>EXCELLENCE IN EVERYTHING WE DO </a:t>
            </a:r>
          </a:p>
        </p:txBody>
      </p:sp>
      <p:sp>
        <p:nvSpPr>
          <p:cNvPr id="23" name="Rectangle 22"/>
          <p:cNvSpPr/>
          <p:nvPr userDrawn="1"/>
        </p:nvSpPr>
        <p:spPr>
          <a:xfrm>
            <a:off x="1" y="5935090"/>
            <a:ext cx="9144000" cy="170436"/>
          </a:xfrm>
          <a:prstGeom prst="rect">
            <a:avLst/>
          </a:prstGeom>
          <a:solidFill>
            <a:srgbClr val="7A82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descr="Employment and Social Development Canada - Emploi et Développement social Canada - Canada" title="Federal Identity Program Department signature and Canada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41918"/>
            <a:ext cx="9137904" cy="420624"/>
          </a:xfrm>
          <a:prstGeom prst="rect">
            <a:avLst/>
          </a:prstGeom>
        </p:spPr>
      </p:pic>
      <p:pic>
        <p:nvPicPr>
          <p:cNvPr id="5" name="Picture 4" descr="Maple leaf decited with departement's fifferent theme." title="Illustration of a maple lea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35" y="896305"/>
            <a:ext cx="4245864" cy="4965192"/>
          </a:xfrm>
          <a:prstGeom prst="rect">
            <a:avLst/>
          </a:prstGeom>
        </p:spPr>
      </p:pic>
      <p:pic>
        <p:nvPicPr>
          <p:cNvPr id="8" name="Picture 7" descr="Line made of the silhouettes of different professions and different age categories." title="Silhouettes of peopl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00767" y="4885728"/>
            <a:ext cx="6328050" cy="1001866"/>
          </a:xfrm>
          <a:prstGeom prst="rect">
            <a:avLst/>
          </a:prstGeom>
        </p:spPr>
      </p:pic>
      <p:sp>
        <p:nvSpPr>
          <p:cNvPr id="24" name="Rectangle 23"/>
          <p:cNvSpPr/>
          <p:nvPr userDrawn="1"/>
        </p:nvSpPr>
        <p:spPr>
          <a:xfrm>
            <a:off x="0" y="5854273"/>
            <a:ext cx="9144001" cy="80815"/>
          </a:xfrm>
          <a:prstGeom prst="rect">
            <a:avLst/>
          </a:prstGeom>
          <a:solidFill>
            <a:srgbClr val="73B6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3B632"/>
              </a:solidFill>
            </a:endParaRPr>
          </a:p>
        </p:txBody>
      </p:sp>
    </p:spTree>
    <p:extLst>
      <p:ext uri="{BB962C8B-B14F-4D97-AF65-F5344CB8AC3E}">
        <p14:creationId xmlns:p14="http://schemas.microsoft.com/office/powerpoint/2010/main" val="3178821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501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0349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3598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131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7823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3"/>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0" cap="all">
                <a:solidFill>
                  <a:srgbClr val="0082C9"/>
                </a:solidFill>
                <a:latin typeface="Century Gothic" pitchFamily="34" charset="0"/>
              </a:defRPr>
            </a:lvl1pPr>
          </a:lstStyle>
          <a:p>
            <a:r>
              <a:rPr lang="en-CA"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595959"/>
                </a:solidFill>
                <a:latin typeface="Century Gothic"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 Master text styles</a:t>
            </a:r>
          </a:p>
        </p:txBody>
      </p:sp>
      <p:sp>
        <p:nvSpPr>
          <p:cNvPr id="6" name="Slide Number Placeholder 5"/>
          <p:cNvSpPr>
            <a:spLocks noGrp="1"/>
          </p:cNvSpPr>
          <p:nvPr>
            <p:ph type="sldNum" sz="quarter" idx="10"/>
          </p:nvPr>
        </p:nvSpPr>
        <p:spPr/>
        <p:txBody>
          <a:bodyPr/>
          <a:lstStyle>
            <a:lvl1pPr>
              <a:defRPr/>
            </a:lvl1pPr>
          </a:lstStyle>
          <a:p>
            <a:fld id="{00CFA99A-0B6A-4F6F-BA8D-AFBE694F623A}" type="slidenum">
              <a:rPr lang="en-US" altLang="en-US"/>
              <a:pPr/>
              <a:t>‹#›</a:t>
            </a:fld>
            <a:endParaRPr lang="en-US" altLang="en-US"/>
          </a:p>
        </p:txBody>
      </p:sp>
      <p:cxnSp>
        <p:nvCxnSpPr>
          <p:cNvPr id="8" name="Straight Connector 7"/>
          <p:cNvCxnSpPr/>
          <p:nvPr userDrawn="1"/>
        </p:nvCxnSpPr>
        <p:spPr>
          <a:xfrm>
            <a:off x="487363"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340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69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63220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39891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365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7643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pres_template_NRCAN_A_cover_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35879" cy="6858000"/>
          </a:xfrm>
          <a:prstGeom prst="rect">
            <a:avLst/>
          </a:prstGeom>
        </p:spPr>
      </p:pic>
      <p:sp>
        <p:nvSpPr>
          <p:cNvPr id="2" name="Title 1"/>
          <p:cNvSpPr>
            <a:spLocks noGrp="1"/>
          </p:cNvSpPr>
          <p:nvPr>
            <p:ph type="ctrTitle" hasCustomPrompt="1"/>
          </p:nvPr>
        </p:nvSpPr>
        <p:spPr>
          <a:xfrm>
            <a:off x="526225" y="1695982"/>
            <a:ext cx="5890035" cy="1470025"/>
          </a:xfrm>
        </p:spPr>
        <p:txBody>
          <a:bodyPr/>
          <a:lstStyle>
            <a:lvl1pPr algn="l">
              <a:defRPr>
                <a:solidFill>
                  <a:schemeClr val="accent1">
                    <a:lumMod val="50000"/>
                  </a:schemeClr>
                </a:solidFill>
              </a:defRPr>
            </a:lvl1pPr>
          </a:lstStyle>
          <a:p>
            <a:r>
              <a:rPr lang="en-CA" dirty="0"/>
              <a:t>Title goes here</a:t>
            </a:r>
            <a:endParaRPr lang="en-US" dirty="0"/>
          </a:p>
        </p:txBody>
      </p:sp>
      <p:sp>
        <p:nvSpPr>
          <p:cNvPr id="3" name="Subtitle 2"/>
          <p:cNvSpPr>
            <a:spLocks noGrp="1"/>
          </p:cNvSpPr>
          <p:nvPr>
            <p:ph type="subTitle" idx="1" hasCustomPrompt="1"/>
          </p:nvPr>
        </p:nvSpPr>
        <p:spPr>
          <a:xfrm>
            <a:off x="526224" y="3301031"/>
            <a:ext cx="7772400" cy="1752600"/>
          </a:xfrm>
        </p:spPr>
        <p:txBody>
          <a:bodyPr/>
          <a:lstStyle>
            <a:lvl1pPr marL="0" indent="0" algn="l">
              <a:buNone/>
              <a:defRPr>
                <a:solidFill>
                  <a:schemeClr val="accent1">
                    <a:lumMod val="5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Subtitle</a:t>
            </a:r>
            <a:endParaRPr lang="en-US" dirty="0"/>
          </a:p>
        </p:txBody>
      </p:sp>
    </p:spTree>
    <p:extLst>
      <p:ext uri="{BB962C8B-B14F-4D97-AF65-F5344CB8AC3E}">
        <p14:creationId xmlns:p14="http://schemas.microsoft.com/office/powerpoint/2010/main" val="2884847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Slide Number Placeholder 5"/>
          <p:cNvSpPr>
            <a:spLocks noGrp="1"/>
          </p:cNvSpPr>
          <p:nvPr>
            <p:ph type="sldNum" sz="quarter" idx="12"/>
          </p:nvPr>
        </p:nvSpPr>
        <p:spPr/>
        <p:txBody>
          <a:bodyPr/>
          <a:lstStyle/>
          <a:p>
            <a:fld id="{0D297C05-AC99-294D-B757-1B4E4231E772}" type="slidenum">
              <a:rPr lang="en-US" smtClean="0"/>
              <a:t>‹#›</a:t>
            </a:fld>
            <a:endParaRPr lang="en-US"/>
          </a:p>
        </p:txBody>
      </p:sp>
    </p:spTree>
    <p:extLst>
      <p:ext uri="{BB962C8B-B14F-4D97-AF65-F5344CB8AC3E}">
        <p14:creationId xmlns:p14="http://schemas.microsoft.com/office/powerpoint/2010/main" val="3339390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3"/>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487363"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l">
              <a:defRPr>
                <a:solidFill>
                  <a:srgbClr val="0082C9"/>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buClr>
                <a:srgbClr val="0082C9"/>
              </a:buClr>
              <a:defRPr sz="2800"/>
            </a:lvl1pPr>
            <a:lvl2pPr>
              <a:buClr>
                <a:srgbClr val="0082C9"/>
              </a:buClr>
              <a:defRPr sz="2400"/>
            </a:lvl2pPr>
            <a:lvl3pPr>
              <a:buClr>
                <a:srgbClr val="0082C9"/>
              </a:buClr>
              <a:defRPr sz="2000"/>
            </a:lvl3pPr>
            <a:lvl4pPr>
              <a:buClr>
                <a:srgbClr val="0082C9"/>
              </a:buClr>
              <a:defRPr sz="1800"/>
            </a:lvl4pPr>
            <a:lvl5pPr>
              <a:buClr>
                <a:srgbClr val="0082C9"/>
              </a:buCl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buClr>
                <a:srgbClr val="0082C9"/>
              </a:buClr>
              <a:defRPr sz="2800"/>
            </a:lvl1pPr>
            <a:lvl2pPr>
              <a:buClr>
                <a:srgbClr val="0082C9"/>
              </a:buClr>
              <a:defRPr sz="2400"/>
            </a:lvl2pPr>
            <a:lvl3pPr>
              <a:buClr>
                <a:srgbClr val="0082C9"/>
              </a:buClr>
              <a:defRPr sz="2000"/>
            </a:lvl3pPr>
            <a:lvl4pPr>
              <a:buClr>
                <a:srgbClr val="0082C9"/>
              </a:buClr>
              <a:defRPr sz="1800"/>
            </a:lvl4pPr>
            <a:lvl5pPr>
              <a:buClr>
                <a:srgbClr val="0082C9"/>
              </a:buCl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Slide Number Placeholder 5"/>
          <p:cNvSpPr>
            <a:spLocks noGrp="1"/>
          </p:cNvSpPr>
          <p:nvPr>
            <p:ph type="sldNum" sz="quarter" idx="10"/>
          </p:nvPr>
        </p:nvSpPr>
        <p:spPr/>
        <p:txBody>
          <a:bodyPr/>
          <a:lstStyle>
            <a:lvl1pPr>
              <a:defRPr/>
            </a:lvl1pPr>
          </a:lstStyle>
          <a:p>
            <a:fld id="{A7F49F12-9138-49F1-96D4-CC6FC00A57C3}" type="slidenum">
              <a:rPr lang="en-US" altLang="en-US"/>
              <a:pPr/>
              <a:t>‹#›</a:t>
            </a:fld>
            <a:endParaRPr lang="en-US" altLang="en-US"/>
          </a:p>
        </p:txBody>
      </p:sp>
    </p:spTree>
    <p:extLst>
      <p:ext uri="{BB962C8B-B14F-4D97-AF65-F5344CB8AC3E}">
        <p14:creationId xmlns:p14="http://schemas.microsoft.com/office/powerpoint/2010/main" val="2504185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2"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3"/>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4922838" y="2805113"/>
            <a:ext cx="4221162" cy="3119437"/>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p>
        </p:txBody>
      </p:sp>
      <p:sp>
        <p:nvSpPr>
          <p:cNvPr id="8" name="Rectangle 7"/>
          <p:cNvSpPr/>
          <p:nvPr userDrawn="1"/>
        </p:nvSpPr>
        <p:spPr>
          <a:xfrm>
            <a:off x="9029700" y="2805113"/>
            <a:ext cx="114300" cy="3119437"/>
          </a:xfrm>
          <a:prstGeom prst="rect">
            <a:avLst/>
          </a:prstGeom>
          <a:solidFill>
            <a:srgbClr val="0082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srgbClr val="0082C9"/>
              </a:solidFill>
            </a:endParaRPr>
          </a:p>
        </p:txBody>
      </p:sp>
      <p:cxnSp>
        <p:nvCxnSpPr>
          <p:cNvPr id="9" name="Straight Connector 8"/>
          <p:cNvCxnSpPr/>
          <p:nvPr userDrawn="1"/>
        </p:nvCxnSpPr>
        <p:spPr>
          <a:xfrm>
            <a:off x="487363"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l">
              <a:defRPr>
                <a:solidFill>
                  <a:srgbClr val="0082C9"/>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buClr>
                <a:srgbClr val="0082C9"/>
              </a:buClr>
              <a:defRPr sz="2800"/>
            </a:lvl1pPr>
            <a:lvl2pPr>
              <a:buClr>
                <a:srgbClr val="0082C9"/>
              </a:buClr>
              <a:defRPr sz="2400"/>
            </a:lvl2pPr>
            <a:lvl3pPr>
              <a:buClr>
                <a:srgbClr val="0082C9"/>
              </a:buClr>
              <a:defRPr sz="2000"/>
            </a:lvl3pPr>
            <a:lvl4pPr>
              <a:buClr>
                <a:srgbClr val="0082C9"/>
              </a:buClr>
              <a:defRPr sz="1800"/>
            </a:lvl4pPr>
            <a:lvl5pPr>
              <a:buClr>
                <a:srgbClr val="0082C9"/>
              </a:buCl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Content Placeholder 2"/>
          <p:cNvSpPr>
            <a:spLocks noGrp="1"/>
          </p:cNvSpPr>
          <p:nvPr>
            <p:ph sz="half" idx="12"/>
          </p:nvPr>
        </p:nvSpPr>
        <p:spPr>
          <a:xfrm>
            <a:off x="5177693" y="3057770"/>
            <a:ext cx="3651494" cy="2668344"/>
          </a:xfrm>
        </p:spPr>
        <p:txBody>
          <a:bodyPr/>
          <a:lstStyle>
            <a:lvl1pPr marL="0" indent="0">
              <a:buNone/>
              <a:defRPr sz="1800" i="1">
                <a:solidFill>
                  <a:srgbClr val="595959"/>
                </a:solidFill>
              </a:defRPr>
            </a:lvl1pPr>
            <a:lvl2pPr>
              <a:defRPr sz="2400" i="1"/>
            </a:lvl2pPr>
            <a:lvl3pPr>
              <a:defRPr sz="2000" i="1"/>
            </a:lvl3pPr>
            <a:lvl4pPr>
              <a:defRPr sz="1800" i="1"/>
            </a:lvl4pPr>
            <a:lvl5pPr>
              <a:defRPr sz="1800" i="1"/>
            </a:lvl5pPr>
            <a:lvl6pPr>
              <a:defRPr sz="1800"/>
            </a:lvl6pPr>
            <a:lvl7pPr>
              <a:defRPr sz="1800"/>
            </a:lvl7pPr>
            <a:lvl8pPr>
              <a:defRPr sz="1800"/>
            </a:lvl8pPr>
            <a:lvl9pPr>
              <a:defRPr sz="1800"/>
            </a:lvl9pPr>
          </a:lstStyle>
          <a:p>
            <a:pPr lvl="0"/>
            <a:r>
              <a:rPr lang="en-CA" dirty="0"/>
              <a:t>Click to edit Master text styles</a:t>
            </a:r>
          </a:p>
        </p:txBody>
      </p:sp>
      <p:sp>
        <p:nvSpPr>
          <p:cNvPr id="11" name="Slide Number Placeholder 5"/>
          <p:cNvSpPr>
            <a:spLocks noGrp="1"/>
          </p:cNvSpPr>
          <p:nvPr>
            <p:ph type="sldNum" sz="quarter" idx="13"/>
          </p:nvPr>
        </p:nvSpPr>
        <p:spPr/>
        <p:txBody>
          <a:bodyPr/>
          <a:lstStyle>
            <a:lvl1pPr>
              <a:defRPr/>
            </a:lvl1pPr>
          </a:lstStyle>
          <a:p>
            <a:fld id="{0606BA19-779A-4930-9322-0B47357BACC7}" type="slidenum">
              <a:rPr lang="en-US" altLang="en-US"/>
              <a:pPr/>
              <a:t>‹#›</a:t>
            </a:fld>
            <a:endParaRPr lang="en-US" altLang="en-US"/>
          </a:p>
        </p:txBody>
      </p:sp>
    </p:spTree>
    <p:extLst>
      <p:ext uri="{BB962C8B-B14F-4D97-AF65-F5344CB8AC3E}">
        <p14:creationId xmlns:p14="http://schemas.microsoft.com/office/powerpoint/2010/main" val="391881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7" name="Rectangle 6"/>
          <p:cNvSpPr/>
          <p:nvPr userDrawn="1"/>
        </p:nvSpPr>
        <p:spPr>
          <a:xfrm>
            <a:off x="4922838" y="1600201"/>
            <a:ext cx="3798887" cy="4525962"/>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srgbClr val="ECECEC"/>
              </a:solidFill>
            </a:endParaRPr>
          </a:p>
        </p:txBody>
      </p:sp>
      <p:cxnSp>
        <p:nvCxnSpPr>
          <p:cNvPr id="9" name="Straight Connector 8"/>
          <p:cNvCxnSpPr/>
          <p:nvPr userDrawn="1"/>
        </p:nvCxnSpPr>
        <p:spPr>
          <a:xfrm>
            <a:off x="487363"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l">
              <a:defRPr>
                <a:solidFill>
                  <a:srgbClr val="0082C9"/>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buClr>
                <a:srgbClr val="0082C9"/>
              </a:buClr>
              <a:defRPr sz="2800"/>
            </a:lvl1pPr>
            <a:lvl2pPr>
              <a:buClr>
                <a:srgbClr val="0082C9"/>
              </a:buClr>
              <a:defRPr sz="2400"/>
            </a:lvl2pPr>
            <a:lvl3pPr>
              <a:buClr>
                <a:srgbClr val="0082C9"/>
              </a:buClr>
              <a:defRPr sz="2000"/>
            </a:lvl3pPr>
            <a:lvl4pPr>
              <a:buClr>
                <a:srgbClr val="0082C9"/>
              </a:buClr>
              <a:defRPr sz="1800"/>
            </a:lvl4pPr>
            <a:lvl5pPr>
              <a:buClr>
                <a:srgbClr val="0082C9"/>
              </a:buCl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Content Placeholder 2"/>
          <p:cNvSpPr>
            <a:spLocks noGrp="1"/>
          </p:cNvSpPr>
          <p:nvPr>
            <p:ph sz="half" idx="12"/>
          </p:nvPr>
        </p:nvSpPr>
        <p:spPr>
          <a:xfrm>
            <a:off x="5167923" y="1944078"/>
            <a:ext cx="3553802" cy="3782036"/>
          </a:xfrm>
        </p:spPr>
        <p:txBody>
          <a:bodyPr/>
          <a:lstStyle>
            <a:lvl1pPr marL="0" indent="0">
              <a:buNone/>
              <a:defRPr sz="1800" i="1">
                <a:solidFill>
                  <a:srgbClr val="595959"/>
                </a:solidFill>
              </a:defRPr>
            </a:lvl1pPr>
            <a:lvl2pPr>
              <a:defRPr sz="2400" i="1"/>
            </a:lvl2pPr>
            <a:lvl3pPr>
              <a:defRPr sz="2000" i="1"/>
            </a:lvl3pPr>
            <a:lvl4pPr>
              <a:defRPr sz="1800" i="1"/>
            </a:lvl4pPr>
            <a:lvl5pPr>
              <a:defRPr sz="1800" i="1"/>
            </a:lvl5pPr>
            <a:lvl6pPr>
              <a:defRPr sz="1800"/>
            </a:lvl6pPr>
            <a:lvl7pPr>
              <a:defRPr sz="1800"/>
            </a:lvl7pPr>
            <a:lvl8pPr>
              <a:defRPr sz="1800"/>
            </a:lvl8pPr>
            <a:lvl9pPr>
              <a:defRPr sz="1800"/>
            </a:lvl9pPr>
          </a:lstStyle>
          <a:p>
            <a:pPr lvl="0"/>
            <a:r>
              <a:rPr lang="en-CA" dirty="0"/>
              <a:t>Click to edit Master text styles</a:t>
            </a:r>
          </a:p>
        </p:txBody>
      </p:sp>
      <p:sp>
        <p:nvSpPr>
          <p:cNvPr id="11" name="Slide Number Placeholder 5"/>
          <p:cNvSpPr>
            <a:spLocks noGrp="1"/>
          </p:cNvSpPr>
          <p:nvPr>
            <p:ph type="sldNum" sz="quarter" idx="13"/>
          </p:nvPr>
        </p:nvSpPr>
        <p:spPr/>
        <p:txBody>
          <a:bodyPr/>
          <a:lstStyle>
            <a:lvl1pPr>
              <a:defRPr/>
            </a:lvl1pPr>
          </a:lstStyle>
          <a:p>
            <a:fld id="{3E294082-DFA0-4304-8D39-BC23FA45EDA4}" type="slidenum">
              <a:rPr lang="en-US" altLang="en-US"/>
              <a:pPr/>
              <a:t>‹#›</a:t>
            </a:fld>
            <a:endParaRPr lang="en-US" altLang="en-US"/>
          </a:p>
        </p:txBody>
      </p:sp>
      <p:pic>
        <p:nvPicPr>
          <p:cNvPr id="13" name="Picture 7"/>
          <p:cNvPicPr>
            <a:picLocks/>
          </p:cNvPicPr>
          <p:nvPr userDrawn="1"/>
        </p:nvPicPr>
        <p:blipFill>
          <a:blip r:embed="rId2">
            <a:extLst>
              <a:ext uri="{28A0092B-C50C-407E-A947-70E740481C1C}">
                <a14:useLocalDpi xmlns:a14="http://schemas.microsoft.com/office/drawing/2010/main" val="0"/>
              </a:ext>
            </a:extLst>
          </a:blip>
          <a:stretch>
            <a:fillRect/>
          </a:stretch>
        </p:blipFill>
        <p:spPr bwMode="auto">
          <a:xfrm>
            <a:off x="5325363" y="5866131"/>
            <a:ext cx="382755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566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2"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3"/>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457200" y="3995738"/>
            <a:ext cx="8264525" cy="1928812"/>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srgbClr val="ECECEC"/>
              </a:solidFill>
            </a:endParaRPr>
          </a:p>
        </p:txBody>
      </p:sp>
      <p:cxnSp>
        <p:nvCxnSpPr>
          <p:cNvPr id="9" name="Straight Connector 8"/>
          <p:cNvCxnSpPr/>
          <p:nvPr userDrawn="1"/>
        </p:nvCxnSpPr>
        <p:spPr>
          <a:xfrm>
            <a:off x="487363"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l">
              <a:defRPr>
                <a:solidFill>
                  <a:srgbClr val="0082C9"/>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457200" y="1600201"/>
            <a:ext cx="8229600" cy="2157607"/>
          </a:xfrm>
        </p:spPr>
        <p:txBody>
          <a:bodyPr/>
          <a:lstStyle>
            <a:lvl1pPr>
              <a:buClr>
                <a:srgbClr val="0082C9"/>
              </a:buClr>
              <a:defRPr sz="2800"/>
            </a:lvl1pPr>
            <a:lvl2pPr>
              <a:buClr>
                <a:srgbClr val="0082C9"/>
              </a:buClr>
              <a:defRPr sz="2400"/>
            </a:lvl2pPr>
            <a:lvl3pPr>
              <a:buClr>
                <a:srgbClr val="0082C9"/>
              </a:buClr>
              <a:defRPr sz="2000"/>
            </a:lvl3pPr>
            <a:lvl4pPr>
              <a:buClr>
                <a:srgbClr val="0082C9"/>
              </a:buClr>
              <a:defRPr sz="1800"/>
            </a:lvl4pPr>
            <a:lvl5pPr>
              <a:buClr>
                <a:srgbClr val="0082C9"/>
              </a:buCl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Content Placeholder 2"/>
          <p:cNvSpPr>
            <a:spLocks noGrp="1"/>
          </p:cNvSpPr>
          <p:nvPr>
            <p:ph sz="half" idx="12"/>
          </p:nvPr>
        </p:nvSpPr>
        <p:spPr>
          <a:xfrm>
            <a:off x="605692" y="4140741"/>
            <a:ext cx="8116033" cy="1332960"/>
          </a:xfrm>
          <a:solidFill>
            <a:srgbClr val="ECECEC"/>
          </a:solidFill>
        </p:spPr>
        <p:txBody>
          <a:bodyPr/>
          <a:lstStyle>
            <a:lvl1pPr marL="0" indent="0">
              <a:buNone/>
              <a:defRPr sz="1800" i="1"/>
            </a:lvl1pPr>
            <a:lvl2pPr>
              <a:defRPr sz="2400" i="1"/>
            </a:lvl2pPr>
            <a:lvl3pPr>
              <a:defRPr sz="2000" i="1"/>
            </a:lvl3pPr>
            <a:lvl4pPr>
              <a:defRPr sz="1800" i="1"/>
            </a:lvl4pPr>
            <a:lvl5pPr>
              <a:defRPr sz="1800" i="1"/>
            </a:lvl5pPr>
            <a:lvl6pPr>
              <a:defRPr sz="1800"/>
            </a:lvl6pPr>
            <a:lvl7pPr>
              <a:defRPr sz="1800"/>
            </a:lvl7pPr>
            <a:lvl8pPr>
              <a:defRPr sz="1800"/>
            </a:lvl8pPr>
            <a:lvl9pPr>
              <a:defRPr sz="1800"/>
            </a:lvl9pPr>
          </a:lstStyle>
          <a:p>
            <a:pPr lvl="0"/>
            <a:r>
              <a:rPr lang="en-CA" dirty="0"/>
              <a:t>Click to edit Master text styles</a:t>
            </a:r>
          </a:p>
        </p:txBody>
      </p:sp>
      <p:sp>
        <p:nvSpPr>
          <p:cNvPr id="11" name="Slide Number Placeholder 5"/>
          <p:cNvSpPr>
            <a:spLocks noGrp="1"/>
          </p:cNvSpPr>
          <p:nvPr>
            <p:ph type="sldNum" sz="quarter" idx="13"/>
          </p:nvPr>
        </p:nvSpPr>
        <p:spPr/>
        <p:txBody>
          <a:bodyPr/>
          <a:lstStyle>
            <a:lvl1pPr>
              <a:defRPr/>
            </a:lvl1pPr>
          </a:lstStyle>
          <a:p>
            <a:fld id="{AB52D289-F740-481C-B2A6-EE2832E288B0}" type="slidenum">
              <a:rPr lang="en-US" altLang="en-US"/>
              <a:pPr/>
              <a:t>‹#›</a:t>
            </a:fld>
            <a:endParaRPr lang="en-US" altLang="en-US"/>
          </a:p>
        </p:txBody>
      </p:sp>
      <p:pic>
        <p:nvPicPr>
          <p:cNvPr id="14"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1007363" y="5650231"/>
            <a:ext cx="815512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3769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7" descr="maple_leaf.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17407" y="2697163"/>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87363" y="6276975"/>
            <a:ext cx="8199437"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l">
              <a:defRPr>
                <a:solidFill>
                  <a:srgbClr val="0082C9"/>
                </a:solidFill>
              </a:defRPr>
            </a:lvl1pPr>
          </a:lstStyle>
          <a:p>
            <a:r>
              <a:rPr lang="en-CA" dirty="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rgbClr val="0082C9"/>
              </a:buClr>
              <a:defRPr sz="2400"/>
            </a:lvl1pPr>
            <a:lvl2pPr>
              <a:buClr>
                <a:srgbClr val="0082C9"/>
              </a:buClr>
              <a:defRPr sz="2000"/>
            </a:lvl2pPr>
            <a:lvl3pPr>
              <a:buClr>
                <a:srgbClr val="0082C9"/>
              </a:buClr>
              <a:defRPr sz="1800"/>
            </a:lvl3pPr>
            <a:lvl4pPr>
              <a:buClr>
                <a:srgbClr val="0082C9"/>
              </a:buClr>
              <a:defRPr sz="1600"/>
            </a:lvl4pPr>
            <a:lvl5pPr>
              <a:buClr>
                <a:srgbClr val="0082C9"/>
              </a:buCl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buClr>
                <a:srgbClr val="0082C9"/>
              </a:buClr>
              <a:defRPr sz="2400"/>
            </a:lvl1pPr>
            <a:lvl2pPr>
              <a:buClr>
                <a:srgbClr val="0082C9"/>
              </a:buClr>
              <a:defRPr sz="2000"/>
            </a:lvl2pPr>
            <a:lvl3pPr>
              <a:buClr>
                <a:srgbClr val="0082C9"/>
              </a:buClr>
              <a:defRPr sz="1800"/>
            </a:lvl3pPr>
            <a:lvl4pPr>
              <a:buClr>
                <a:srgbClr val="0082C9"/>
              </a:buClr>
              <a:defRPr sz="1600"/>
            </a:lvl4pPr>
            <a:lvl5pPr>
              <a:buClr>
                <a:srgbClr val="0082C9"/>
              </a:buCl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Slide Number Placeholder 5"/>
          <p:cNvSpPr>
            <a:spLocks noGrp="1"/>
          </p:cNvSpPr>
          <p:nvPr>
            <p:ph type="sldNum" sz="quarter" idx="10"/>
          </p:nvPr>
        </p:nvSpPr>
        <p:spPr/>
        <p:txBody>
          <a:bodyPr/>
          <a:lstStyle>
            <a:lvl1pPr>
              <a:defRPr/>
            </a:lvl1pPr>
          </a:lstStyle>
          <a:p>
            <a:fld id="{398FBFBE-36BC-482D-A777-8BE920DF890D}" type="slidenum">
              <a:rPr lang="en-US" altLang="en-US"/>
              <a:pPr/>
              <a:t>‹#›</a:t>
            </a:fld>
            <a:endParaRPr lang="en-US" altLang="en-US"/>
          </a:p>
        </p:txBody>
      </p:sp>
    </p:spTree>
    <p:extLst>
      <p:ext uri="{BB962C8B-B14F-4D97-AF65-F5344CB8AC3E}">
        <p14:creationId xmlns:p14="http://schemas.microsoft.com/office/powerpoint/2010/main" val="2367219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8.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ple_leaf.jpg"/>
          <p:cNvPicPr>
            <a:picLocks noChangeAspect="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5917407" y="2697163"/>
            <a:ext cx="3211512"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p:cNvSpPr>
          <p:nvPr>
            <p:ph type="title"/>
          </p:nvPr>
        </p:nvSpPr>
        <p:spPr bwMode="auto">
          <a:xfrm>
            <a:off x="457200" y="274638"/>
            <a:ext cx="82296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CA" altLang="en-US" dirty="0"/>
              <a:t>Click to edit Master title style</a:t>
            </a:r>
            <a:endParaRPr lang="en-US" altLang="en-US" dirty="0"/>
          </a:p>
        </p:txBody>
      </p:sp>
      <p:sp>
        <p:nvSpPr>
          <p:cNvPr id="1027" name="Text Placeholder 2"/>
          <p:cNvSpPr>
            <a:spLocks noGrp="1"/>
          </p:cNvSpPr>
          <p:nvPr>
            <p:ph type="body" idx="1"/>
          </p:nvPr>
        </p:nvSpPr>
        <p:spPr bwMode="auto">
          <a:xfrm>
            <a:off x="457200" y="1436688"/>
            <a:ext cx="82296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endParaRPr lang="en-US" altLang="en-US" dirty="0"/>
          </a:p>
        </p:txBody>
      </p:sp>
      <p:sp>
        <p:nvSpPr>
          <p:cNvPr id="6" name="Slide Number Placeholder 5"/>
          <p:cNvSpPr>
            <a:spLocks noGrp="1"/>
          </p:cNvSpPr>
          <p:nvPr>
            <p:ph type="sldNum" sz="quarter" idx="4"/>
          </p:nvPr>
        </p:nvSpPr>
        <p:spPr>
          <a:xfrm>
            <a:off x="457200" y="6356350"/>
            <a:ext cx="982663"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7F7F7F"/>
                </a:solidFill>
                <a:latin typeface="Century Gothic" panose="020B0502020202020204" pitchFamily="34" charset="0"/>
              </a:defRPr>
            </a:lvl1pPr>
          </a:lstStyle>
          <a:p>
            <a:fld id="{4AF31215-D414-49A1-B0BE-FA6A849F09B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75" r:id="rId15"/>
    <p:sldLayoutId id="2147483976" r:id="rId16"/>
    <p:sldLayoutId id="2147483977" r:id="rId17"/>
  </p:sldLayoutIdLst>
  <p:hf hdr="0"/>
  <p:txStyles>
    <p:titleStyle>
      <a:lvl1pPr algn="l" defTabSz="457200" rtl="0" eaLnBrk="0" fontAlgn="base" hangingPunct="0">
        <a:spcBef>
          <a:spcPct val="0"/>
        </a:spcBef>
        <a:spcAft>
          <a:spcPct val="0"/>
        </a:spcAft>
        <a:defRPr lang="en-US" sz="3600" kern="1200" dirty="0">
          <a:solidFill>
            <a:srgbClr val="0082C9"/>
          </a:solidFill>
          <a:latin typeface="Century Gothic" pitchFamily="34" charset="0"/>
          <a:ea typeface="ヒラギノ角ゴ Pro W3" pitchFamily="126" charset="-128"/>
          <a:cs typeface="Century Gothic" pitchFamily="34" charset="0"/>
        </a:defRPr>
      </a:lvl1pPr>
      <a:lvl2pPr algn="l" defTabSz="457200" rtl="0" eaLnBrk="0" fontAlgn="base" hangingPunct="0">
        <a:spcBef>
          <a:spcPct val="0"/>
        </a:spcBef>
        <a:spcAft>
          <a:spcPct val="0"/>
        </a:spcAft>
        <a:defRPr sz="3600">
          <a:solidFill>
            <a:srgbClr val="0064A5"/>
          </a:solidFill>
          <a:latin typeface="Century Gothic" charset="0"/>
          <a:ea typeface="ヒラギノ角ゴ Pro W3" pitchFamily="126" charset="-128"/>
          <a:cs typeface="Century Gothic" charset="0"/>
        </a:defRPr>
      </a:lvl2pPr>
      <a:lvl3pPr algn="l" defTabSz="457200" rtl="0" eaLnBrk="0" fontAlgn="base" hangingPunct="0">
        <a:spcBef>
          <a:spcPct val="0"/>
        </a:spcBef>
        <a:spcAft>
          <a:spcPct val="0"/>
        </a:spcAft>
        <a:defRPr sz="3600">
          <a:solidFill>
            <a:srgbClr val="0064A5"/>
          </a:solidFill>
          <a:latin typeface="Century Gothic" charset="0"/>
          <a:ea typeface="ヒラギノ角ゴ Pro W3" pitchFamily="126" charset="-128"/>
          <a:cs typeface="Century Gothic" charset="0"/>
        </a:defRPr>
      </a:lvl3pPr>
      <a:lvl4pPr algn="l" defTabSz="457200" rtl="0" eaLnBrk="0" fontAlgn="base" hangingPunct="0">
        <a:spcBef>
          <a:spcPct val="0"/>
        </a:spcBef>
        <a:spcAft>
          <a:spcPct val="0"/>
        </a:spcAft>
        <a:defRPr sz="3600">
          <a:solidFill>
            <a:srgbClr val="0064A5"/>
          </a:solidFill>
          <a:latin typeface="Century Gothic" charset="0"/>
          <a:ea typeface="ヒラギノ角ゴ Pro W3" pitchFamily="126" charset="-128"/>
          <a:cs typeface="Century Gothic" charset="0"/>
        </a:defRPr>
      </a:lvl4pPr>
      <a:lvl5pPr algn="l" defTabSz="457200" rtl="0" eaLnBrk="0" fontAlgn="base" hangingPunct="0">
        <a:spcBef>
          <a:spcPct val="0"/>
        </a:spcBef>
        <a:spcAft>
          <a:spcPct val="0"/>
        </a:spcAft>
        <a:defRPr sz="3600">
          <a:solidFill>
            <a:srgbClr val="0064A5"/>
          </a:solidFill>
          <a:latin typeface="Century Gothic" charset="0"/>
          <a:ea typeface="ヒラギノ角ゴ Pro W3" pitchFamily="126" charset="-128"/>
          <a:cs typeface="Century Gothic" charset="0"/>
        </a:defRPr>
      </a:lvl5pPr>
      <a:lvl6pPr marL="457200" algn="ctr" defTabSz="457200" rtl="0" fontAlgn="base">
        <a:spcBef>
          <a:spcPct val="0"/>
        </a:spcBef>
        <a:spcAft>
          <a:spcPct val="0"/>
        </a:spcAft>
        <a:defRPr sz="3600">
          <a:solidFill>
            <a:srgbClr val="0064A5"/>
          </a:solidFill>
          <a:latin typeface="Gill Sans Light" pitchFamily="126" charset="0"/>
          <a:ea typeface="ヒラギノ角ゴ Pro W3" pitchFamily="126" charset="-128"/>
        </a:defRPr>
      </a:lvl6pPr>
      <a:lvl7pPr marL="914400" algn="ctr" defTabSz="457200" rtl="0" fontAlgn="base">
        <a:spcBef>
          <a:spcPct val="0"/>
        </a:spcBef>
        <a:spcAft>
          <a:spcPct val="0"/>
        </a:spcAft>
        <a:defRPr sz="3600">
          <a:solidFill>
            <a:srgbClr val="0064A5"/>
          </a:solidFill>
          <a:latin typeface="Gill Sans Light" pitchFamily="126" charset="0"/>
          <a:ea typeface="ヒラギノ角ゴ Pro W3" pitchFamily="126" charset="-128"/>
        </a:defRPr>
      </a:lvl7pPr>
      <a:lvl8pPr marL="1371600" algn="ctr" defTabSz="457200" rtl="0" fontAlgn="base">
        <a:spcBef>
          <a:spcPct val="0"/>
        </a:spcBef>
        <a:spcAft>
          <a:spcPct val="0"/>
        </a:spcAft>
        <a:defRPr sz="3600">
          <a:solidFill>
            <a:srgbClr val="0064A5"/>
          </a:solidFill>
          <a:latin typeface="Gill Sans Light" pitchFamily="126" charset="0"/>
          <a:ea typeface="ヒラギノ角ゴ Pro W3" pitchFamily="126" charset="-128"/>
        </a:defRPr>
      </a:lvl8pPr>
      <a:lvl9pPr marL="1828800" algn="ctr" defTabSz="457200" rtl="0" fontAlgn="base">
        <a:spcBef>
          <a:spcPct val="0"/>
        </a:spcBef>
        <a:spcAft>
          <a:spcPct val="0"/>
        </a:spcAft>
        <a:defRPr sz="3600">
          <a:solidFill>
            <a:srgbClr val="0064A5"/>
          </a:solidFill>
          <a:latin typeface="Gill Sans Light" pitchFamily="126" charset="0"/>
          <a:ea typeface="ヒラギノ角ゴ Pro W3" pitchFamily="126" charset="-128"/>
        </a:defRPr>
      </a:lvl9pPr>
    </p:titleStyle>
    <p:bodyStyle>
      <a:lvl1pPr marL="342900" indent="-342900" algn="l" defTabSz="457200" rtl="0" eaLnBrk="0" fontAlgn="base" hangingPunct="0">
        <a:spcBef>
          <a:spcPct val="20000"/>
        </a:spcBef>
        <a:spcAft>
          <a:spcPct val="0"/>
        </a:spcAft>
        <a:buClr>
          <a:srgbClr val="0082C9"/>
        </a:buClr>
        <a:buFont typeface="Arial" panose="020B0604020202020204" pitchFamily="34" charset="0"/>
        <a:buChar char="•"/>
        <a:defRPr lang="en-CA" sz="2600" kern="1200" dirty="0">
          <a:solidFill>
            <a:srgbClr val="595959"/>
          </a:solidFill>
          <a:latin typeface="Century Gothic" pitchFamily="34" charset="0"/>
          <a:ea typeface="ヒラギノ角ゴ Pro W3" pitchFamily="126" charset="-128"/>
          <a:cs typeface="Century Gothic" pitchFamily="34" charset="0"/>
        </a:defRPr>
      </a:lvl1pPr>
      <a:lvl2pPr marL="742950" indent="-285750" algn="l" defTabSz="457200" rtl="0" eaLnBrk="0" fontAlgn="base" hangingPunct="0">
        <a:spcBef>
          <a:spcPct val="20000"/>
        </a:spcBef>
        <a:spcAft>
          <a:spcPct val="0"/>
        </a:spcAft>
        <a:buClr>
          <a:srgbClr val="0082C9"/>
        </a:buClr>
        <a:buFont typeface="Arial" panose="020B0604020202020204" pitchFamily="34" charset="0"/>
        <a:buChar char="•"/>
        <a:defRPr lang="en-CA" sz="2400" kern="1200" dirty="0">
          <a:solidFill>
            <a:srgbClr val="595959"/>
          </a:solidFill>
          <a:latin typeface="Century Gothic" pitchFamily="34" charset="0"/>
          <a:ea typeface="ヒラギノ角ゴ Pro W3" pitchFamily="126" charset="-128"/>
          <a:cs typeface="Century Gothic" pitchFamily="34" charset="0"/>
        </a:defRPr>
      </a:lvl2pPr>
      <a:lvl3pPr marL="1143000" indent="-228600" algn="l" defTabSz="457200" rtl="0" eaLnBrk="0" fontAlgn="base" hangingPunct="0">
        <a:spcBef>
          <a:spcPct val="20000"/>
        </a:spcBef>
        <a:spcAft>
          <a:spcPct val="0"/>
        </a:spcAft>
        <a:buClr>
          <a:srgbClr val="0082C9"/>
        </a:buClr>
        <a:buFont typeface="Arial" panose="020B0604020202020204" pitchFamily="34" charset="0"/>
        <a:buChar char="•"/>
        <a:defRPr lang="en-CA" sz="2200" kern="1200" dirty="0">
          <a:solidFill>
            <a:srgbClr val="595959"/>
          </a:solidFill>
          <a:latin typeface="Century Gothic" pitchFamily="34" charset="0"/>
          <a:ea typeface="ヒラギノ角ゴ Pro W3" pitchFamily="126" charset="-128"/>
          <a:cs typeface="Century Gothic" pitchFamily="34" charset="0"/>
        </a:defRPr>
      </a:lvl3pPr>
      <a:lvl4pPr marL="1600200" indent="-228600" algn="l" defTabSz="457200" rtl="0" eaLnBrk="0" fontAlgn="base" hangingPunct="0">
        <a:spcBef>
          <a:spcPct val="20000"/>
        </a:spcBef>
        <a:spcAft>
          <a:spcPct val="0"/>
        </a:spcAft>
        <a:buClr>
          <a:srgbClr val="0082C9"/>
        </a:buClr>
        <a:buFont typeface="Arial" panose="020B0604020202020204" pitchFamily="34" charset="0"/>
        <a:buChar char="•"/>
        <a:defRPr lang="en-CA" sz="2000" kern="1200" dirty="0">
          <a:solidFill>
            <a:srgbClr val="595959"/>
          </a:solidFill>
          <a:latin typeface="Century Gothic" pitchFamily="34" charset="0"/>
          <a:ea typeface="ヒラギノ角ゴ Pro W3" pitchFamily="126" charset="-128"/>
          <a:cs typeface="Century Gothic" pitchFamily="34" charset="0"/>
        </a:defRPr>
      </a:lvl4pPr>
      <a:lvl5pPr marL="2057400" indent="-228600" algn="l" defTabSz="457200" rtl="0" eaLnBrk="0" fontAlgn="base" hangingPunct="0">
        <a:spcBef>
          <a:spcPct val="20000"/>
        </a:spcBef>
        <a:spcAft>
          <a:spcPct val="0"/>
        </a:spcAft>
        <a:buClr>
          <a:srgbClr val="0082C9"/>
        </a:buClr>
        <a:buFont typeface="Arial" panose="020B0604020202020204" pitchFamily="34" charset="0"/>
        <a:buChar char="•"/>
        <a:defRPr lang="en-US" kern="1200" dirty="0">
          <a:solidFill>
            <a:srgbClr val="595959"/>
          </a:solidFill>
          <a:latin typeface="Century Gothic" pitchFamily="34" charset="0"/>
          <a:ea typeface="ヒラギノ角ゴ Pro W3" pitchFamily="126" charset="-128"/>
          <a:cs typeface="Century Gothic"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F4E66-7CDF-490C-A1CC-B6412185FFD6}" type="datetime1">
              <a:rPr lang="fr-CA" smtClean="0"/>
              <a:t>2018-02-18</a:t>
            </a:fld>
            <a:endParaRPr lang="fr-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8715FC-0A59-4036-A399-FBB4627DFDEF}" type="slidenum">
              <a:rPr lang="fr-CA" smtClean="0"/>
              <a:pPr/>
              <a:t>‹#›</a:t>
            </a:fld>
            <a:endParaRPr lang="fr-CA" dirty="0"/>
          </a:p>
        </p:txBody>
      </p:sp>
    </p:spTree>
    <p:extLst>
      <p:ext uri="{BB962C8B-B14F-4D97-AF65-F5344CB8AC3E}">
        <p14:creationId xmlns:p14="http://schemas.microsoft.com/office/powerpoint/2010/main" val="3274458088"/>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Box 24"/>
          <p:cNvSpPr txBox="1">
            <a:spLocks noChangeArrowheads="1"/>
          </p:cNvSpPr>
          <p:nvPr userDrawn="1"/>
        </p:nvSpPr>
        <p:spPr bwMode="auto">
          <a:xfrm>
            <a:off x="755650" y="6092825"/>
            <a:ext cx="8137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Arial Unicode MS" pitchFamily="34" charset="-128"/>
                <a:cs typeface="Arial Unicode MS" pitchFamily="34" charset="-128"/>
              </a:defRPr>
            </a:lvl1pPr>
            <a:lvl2pPr marL="742950" indent="-285750" eaLnBrk="0" hangingPunct="0">
              <a:defRPr kumimoji="1">
                <a:solidFill>
                  <a:schemeClr val="tx1"/>
                </a:solidFill>
                <a:latin typeface="Arial" charset="0"/>
                <a:ea typeface="Arial Unicode MS" pitchFamily="34" charset="-128"/>
                <a:cs typeface="Arial Unicode MS" pitchFamily="34" charset="-128"/>
              </a:defRPr>
            </a:lvl2pPr>
            <a:lvl3pPr marL="1143000" indent="-228600" eaLnBrk="0" hangingPunct="0">
              <a:defRPr kumimoji="1">
                <a:solidFill>
                  <a:schemeClr val="tx1"/>
                </a:solidFill>
                <a:latin typeface="Arial" charset="0"/>
                <a:ea typeface="Arial Unicode MS" pitchFamily="34" charset="-128"/>
                <a:cs typeface="Arial Unicode MS" pitchFamily="34" charset="-128"/>
              </a:defRPr>
            </a:lvl3pPr>
            <a:lvl4pPr marL="1600200" indent="-228600" eaLnBrk="0" hangingPunct="0">
              <a:defRPr kumimoji="1">
                <a:solidFill>
                  <a:schemeClr val="tx1"/>
                </a:solidFill>
                <a:latin typeface="Arial" charset="0"/>
                <a:ea typeface="Arial Unicode MS" pitchFamily="34" charset="-128"/>
                <a:cs typeface="Arial Unicode MS" pitchFamily="34" charset="-128"/>
              </a:defRPr>
            </a:lvl4pPr>
            <a:lvl5pPr marL="2057400" indent="-228600" eaLnBrk="0" hangingPunct="0">
              <a:defRPr kumimoji="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algn="ctr" eaLnBrk="1" hangingPunct="1">
              <a:defRPr/>
            </a:pPr>
            <a:r>
              <a:rPr lang="en-CA" altLang="en-US" sz="1000" dirty="0"/>
              <a:t>Page </a:t>
            </a:r>
            <a:fld id="{03F96125-4815-4D43-A91F-AA5BFEFA7EFC}" type="slidenum">
              <a:rPr lang="en-CA" altLang="en-US" sz="1000" smtClean="0"/>
              <a:pPr algn="ctr" eaLnBrk="1" hangingPunct="1">
                <a:defRPr/>
              </a:pPr>
              <a:t>‹#›</a:t>
            </a:fld>
            <a:r>
              <a:rPr lang="en-CA" altLang="en-US" sz="1000" dirty="0"/>
              <a:t> – </a:t>
            </a:r>
            <a:fld id="{CC847831-0CF2-47B3-9829-0702ECCCFE4A}" type="datetime4">
              <a:rPr kumimoji="0" lang="en-CA" altLang="en-US" sz="1000" smtClean="0"/>
              <a:pPr algn="ctr" eaLnBrk="1" hangingPunct="1">
                <a:defRPr/>
              </a:pPr>
              <a:t>February 18, 2018</a:t>
            </a:fld>
            <a:endParaRPr kumimoji="0" lang="en-CA" altLang="en-US" sz="1000" dirty="0"/>
          </a:p>
        </p:txBody>
      </p:sp>
      <p:sp>
        <p:nvSpPr>
          <p:cNvPr id="1027" name="Rectangle 28"/>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8" name="Rectangle 29"/>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29" name="Line 30"/>
          <p:cNvSpPr>
            <a:spLocks noChangeShapeType="1"/>
          </p:cNvSpPr>
          <p:nvPr userDrawn="1"/>
        </p:nvSpPr>
        <p:spPr bwMode="auto">
          <a:xfrm>
            <a:off x="827088" y="1268413"/>
            <a:ext cx="8316912" cy="0"/>
          </a:xfrm>
          <a:prstGeom prst="line">
            <a:avLst/>
          </a:prstGeom>
          <a:noFill/>
          <a:ln w="28575">
            <a:solidFill>
              <a:srgbClr val="3A601B"/>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60104503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l" rtl="0" eaLnBrk="0" fontAlgn="base" hangingPunct="0">
        <a:spcBef>
          <a:spcPct val="0"/>
        </a:spcBef>
        <a:spcAft>
          <a:spcPct val="0"/>
        </a:spcAft>
        <a:defRPr kumimoji="1" sz="3600" b="1">
          <a:solidFill>
            <a:srgbClr val="3A601B"/>
          </a:solidFill>
          <a:latin typeface="+mj-lt"/>
          <a:ea typeface="+mj-ea"/>
          <a:cs typeface="+mj-cs"/>
        </a:defRPr>
      </a:lvl1pPr>
      <a:lvl2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p:titleStyle>
    <p:body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09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055091"/>
            <a:ext cx="8229600" cy="36599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bwMode="grayWhite">
          <a:xfrm>
            <a:off x="0" y="173183"/>
            <a:ext cx="9144000" cy="598415"/>
          </a:xfrm>
          <a:prstGeom prst="rect">
            <a:avLst/>
          </a:prstGeom>
          <a:solidFill>
            <a:srgbClr val="7A82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0000"/>
              </a:solidFill>
            </a:endParaRPr>
          </a:p>
        </p:txBody>
      </p:sp>
      <p:sp>
        <p:nvSpPr>
          <p:cNvPr id="8" name="Rectangle 7"/>
          <p:cNvSpPr/>
          <p:nvPr/>
        </p:nvSpPr>
        <p:spPr>
          <a:xfrm>
            <a:off x="0" y="0"/>
            <a:ext cx="9144000" cy="173182"/>
          </a:xfrm>
          <a:prstGeom prst="rect">
            <a:avLst/>
          </a:prstGeom>
          <a:solidFill>
            <a:srgbClr val="73B6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3B632"/>
              </a:solidFill>
            </a:endParaRPr>
          </a:p>
        </p:txBody>
      </p:sp>
      <p:sp>
        <p:nvSpPr>
          <p:cNvPr id="9" name="TextBox 8"/>
          <p:cNvSpPr txBox="1"/>
          <p:nvPr/>
        </p:nvSpPr>
        <p:spPr bwMode="black">
          <a:xfrm>
            <a:off x="4204520" y="416942"/>
            <a:ext cx="4621535" cy="307777"/>
          </a:xfrm>
          <a:prstGeom prst="rect">
            <a:avLst/>
          </a:prstGeom>
          <a:noFill/>
        </p:spPr>
        <p:txBody>
          <a:bodyPr wrap="square" rtlCol="0">
            <a:spAutoFit/>
          </a:bodyPr>
          <a:lstStyle/>
          <a:p>
            <a:pPr algn="r"/>
            <a:r>
              <a:rPr lang="en-US" sz="1400" dirty="0">
                <a:solidFill>
                  <a:schemeClr val="bg1"/>
                </a:solidFill>
                <a:latin typeface="Arial Narrow"/>
                <a:cs typeface="Arial Narrow"/>
              </a:rPr>
              <a:t>NOW AND TOMORROW </a:t>
            </a:r>
            <a:r>
              <a:rPr lang="en-US" sz="1400" b="1" i="0" dirty="0">
                <a:solidFill>
                  <a:schemeClr val="bg1"/>
                </a:solidFill>
                <a:latin typeface="Arial Narrow"/>
                <a:cs typeface="Arial Narrow"/>
              </a:rPr>
              <a:t>EXCELLENCE IN EVERYTHING WE DO </a:t>
            </a:r>
          </a:p>
        </p:txBody>
      </p:sp>
      <p:sp>
        <p:nvSpPr>
          <p:cNvPr id="11" name="Rectangle 10"/>
          <p:cNvSpPr/>
          <p:nvPr/>
        </p:nvSpPr>
        <p:spPr>
          <a:xfrm>
            <a:off x="1" y="5935090"/>
            <a:ext cx="9144000" cy="170436"/>
          </a:xfrm>
          <a:prstGeom prst="rect">
            <a:avLst/>
          </a:prstGeom>
          <a:solidFill>
            <a:srgbClr val="7A82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E2B3F"/>
              </a:solidFill>
            </a:endParaRPr>
          </a:p>
        </p:txBody>
      </p:sp>
      <p:sp>
        <p:nvSpPr>
          <p:cNvPr id="12" name="Rectangle 11"/>
          <p:cNvSpPr/>
          <p:nvPr/>
        </p:nvSpPr>
        <p:spPr>
          <a:xfrm>
            <a:off x="0" y="5854273"/>
            <a:ext cx="9144001" cy="80815"/>
          </a:xfrm>
          <a:prstGeom prst="rect">
            <a:avLst/>
          </a:prstGeom>
          <a:solidFill>
            <a:srgbClr val="73B6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p:nvSpPr>
        <p:spPr bwMode="black">
          <a:xfrm>
            <a:off x="168528" y="335311"/>
            <a:ext cx="2133600" cy="365125"/>
          </a:xfrm>
          <a:prstGeom prst="rect">
            <a:avLst/>
          </a:prstGeom>
        </p:spPr>
        <p:txBody>
          <a:bodyPr/>
          <a:lstStyle>
            <a:defPPr>
              <a:defRPr lang="en-US"/>
            </a:defPPr>
            <a:lvl1pPr marL="0" algn="l" defTabSz="457200" rtl="0" eaLnBrk="1" latinLnBrk="0" hangingPunct="1">
              <a:defRPr sz="1800" kern="1200">
                <a:solidFill>
                  <a:schemeClr val="bg1"/>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A4242CF-B5B5-1C46-9D8F-6755BC64D01F}" type="slidenum">
              <a:rPr lang="en-US" smtClean="0"/>
              <a:pPr/>
              <a:t>‹#›</a:t>
            </a:fld>
            <a:endParaRPr lang="en-US" dirty="0"/>
          </a:p>
        </p:txBody>
      </p:sp>
      <p:pic>
        <p:nvPicPr>
          <p:cNvPr id="14" name="Picture 13" descr="Employment and Social Development Canada - Emploi et Développement social Canada - Canada" title="Federal Identity Program Department signature and Canada wordmark"/>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6341918"/>
            <a:ext cx="9137904" cy="420624"/>
          </a:xfrm>
          <a:prstGeom prst="rect">
            <a:avLst/>
          </a:prstGeom>
        </p:spPr>
      </p:pic>
    </p:spTree>
    <p:extLst>
      <p:ext uri="{BB962C8B-B14F-4D97-AF65-F5344CB8AC3E}">
        <p14:creationId xmlns:p14="http://schemas.microsoft.com/office/powerpoint/2010/main" val="4099629254"/>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defTabSz="457200" rtl="0" eaLnBrk="1" latinLnBrk="0" hangingPunct="1">
        <a:spcBef>
          <a:spcPct val="0"/>
        </a:spcBef>
        <a:buNone/>
        <a:defRPr sz="3600" b="1" i="0" kern="1200">
          <a:solidFill>
            <a:srgbClr val="7A82AA"/>
          </a:solidFill>
          <a:latin typeface="Arial"/>
          <a:ea typeface="+mj-ea"/>
          <a:cs typeface="Arial"/>
        </a:defRPr>
      </a:lvl1pPr>
    </p:titleStyle>
    <p:bodyStyle>
      <a:lvl1pPr marL="342900" indent="-342900" algn="l" defTabSz="457200" rtl="0" eaLnBrk="1" latinLnBrk="0" hangingPunct="1">
        <a:spcBef>
          <a:spcPct val="20000"/>
        </a:spcBef>
        <a:buClr>
          <a:srgbClr val="7A82AA"/>
        </a:buClr>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7A82AA"/>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7A82AA"/>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rgbClr val="7A82AA"/>
        </a:buClr>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Clr>
          <a:srgbClr val="7A82AA"/>
        </a:buClr>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pres_template_NRCAN_A_inside_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9135879" cy="6858000"/>
          </a:xfrm>
          <a:prstGeom prst="rect">
            <a:avLst/>
          </a:prstGeom>
        </p:spPr>
      </p:pic>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Slide Number Placeholder 5"/>
          <p:cNvSpPr>
            <a:spLocks noGrp="1"/>
          </p:cNvSpPr>
          <p:nvPr>
            <p:ph type="sldNum" sz="quarter" idx="4"/>
          </p:nvPr>
        </p:nvSpPr>
        <p:spPr>
          <a:xfrm>
            <a:off x="8583824" y="92076"/>
            <a:ext cx="46866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97C05-AC99-294D-B757-1B4E4231E772}" type="slidenum">
              <a:rPr lang="en-US" smtClean="0"/>
              <a:t>‹#›</a:t>
            </a:fld>
            <a:endParaRPr lang="en-US" dirty="0"/>
          </a:p>
        </p:txBody>
      </p:sp>
      <p:sp>
        <p:nvSpPr>
          <p:cNvPr id="8" name="TextBox 7"/>
          <p:cNvSpPr txBox="1"/>
          <p:nvPr userDrawn="1"/>
        </p:nvSpPr>
        <p:spPr>
          <a:xfrm>
            <a:off x="166224" y="5780755"/>
            <a:ext cx="4973432" cy="338554"/>
          </a:xfrm>
          <a:prstGeom prst="rect">
            <a:avLst/>
          </a:prstGeom>
          <a:noFill/>
        </p:spPr>
        <p:txBody>
          <a:bodyPr wrap="square" rtlCol="0">
            <a:spAutoFit/>
          </a:bodyPr>
          <a:lstStyle/>
          <a:p>
            <a:r>
              <a:rPr lang="en-CA" sz="800" kern="1200" dirty="0">
                <a:solidFill>
                  <a:schemeClr val="tx1"/>
                </a:solidFill>
                <a:effectLst/>
                <a:latin typeface="Arial"/>
                <a:ea typeface="+mn-ea"/>
                <a:cs typeface="Arial"/>
              </a:rPr>
              <a:t>© Her Majesty the Queen in Right of Canada, as represented by the Minister of Natural Resources, 2017</a:t>
            </a:r>
          </a:p>
          <a:p>
            <a:endParaRPr lang="en-US" sz="800" dirty="0">
              <a:latin typeface="Arial"/>
              <a:cs typeface="Arial"/>
            </a:endParaRPr>
          </a:p>
        </p:txBody>
      </p:sp>
    </p:spTree>
    <p:extLst>
      <p:ext uri="{BB962C8B-B14F-4D97-AF65-F5344CB8AC3E}">
        <p14:creationId xmlns:p14="http://schemas.microsoft.com/office/powerpoint/2010/main" val="3079906937"/>
      </p:ext>
    </p:extLst>
  </p:cSld>
  <p:clrMap bg1="lt1" tx1="dk1" bg2="lt2" tx2="dk2" accent1="accent1" accent2="accent2" accent3="accent3" accent4="accent4" accent5="accent5" accent6="accent6" hlink="hlink" folHlink="folHlink"/>
  <p:sldLayoutIdLst>
    <p:sldLayoutId id="2147484022" r:id="rId1"/>
    <p:sldLayoutId id="2147484023" r:id="rId2"/>
  </p:sldLayoutIdLst>
  <p:txStyles>
    <p:titleStyle>
      <a:lvl1pPr algn="ctr" defTabSz="457200" rtl="0" eaLnBrk="1" latinLnBrk="0" hangingPunct="1">
        <a:spcBef>
          <a:spcPct val="0"/>
        </a:spcBef>
        <a:buNone/>
        <a:defRPr sz="4000" b="1" kern="1200">
          <a:solidFill>
            <a:schemeClr val="accent1">
              <a:lumMod val="50000"/>
            </a:schemeClr>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17.jpg"/><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10" Type="http://schemas.openxmlformats.org/officeDocument/2006/relationships/notesSlide" Target="../notesSlides/notesSlide8.xml"/><Relationship Id="rId4" Type="http://schemas.openxmlformats.org/officeDocument/2006/relationships/tags" Target="../tags/tag22.xml"/><Relationship Id="rId9"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21.png"/><Relationship Id="rId5" Type="http://schemas.openxmlformats.org/officeDocument/2006/relationships/tags" Target="../tags/tag31.xml"/><Relationship Id="rId10" Type="http://schemas.openxmlformats.org/officeDocument/2006/relationships/notesSlide" Target="../notesSlides/notesSlide9.xml"/><Relationship Id="rId4" Type="http://schemas.openxmlformats.org/officeDocument/2006/relationships/tags" Target="../tags/tag30.xml"/><Relationship Id="rId9"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37.xml"/><Relationship Id="rId7" Type="http://schemas.openxmlformats.org/officeDocument/2006/relationships/slideLayout" Target="../slideLayouts/slideLayout20.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17.jp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8.xml"/><Relationship Id="rId1" Type="http://schemas.openxmlformats.org/officeDocument/2006/relationships/tags" Target="../tags/tag41.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8.xml"/><Relationship Id="rId1" Type="http://schemas.openxmlformats.org/officeDocument/2006/relationships/tags" Target="../tags/tag42.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tags" Target="../tags/tag45.xml"/><Relationship Id="rId7" Type="http://schemas.openxmlformats.org/officeDocument/2006/relationships/tags" Target="../tags/tag4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9"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8" Type="http://schemas.openxmlformats.org/officeDocument/2006/relationships/tags" Target="../tags/tag57.xml"/><Relationship Id="rId3" Type="http://schemas.openxmlformats.org/officeDocument/2006/relationships/tags" Target="../tags/tag52.xml"/><Relationship Id="rId7" Type="http://schemas.openxmlformats.org/officeDocument/2006/relationships/tags" Target="../tags/tag5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10" Type="http://schemas.openxmlformats.org/officeDocument/2006/relationships/notesSlide" Target="../notesSlides/notesSlide15.xml"/><Relationship Id="rId4" Type="http://schemas.openxmlformats.org/officeDocument/2006/relationships/tags" Target="../tags/tag53.xml"/><Relationship Id="rId9"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60.xml"/><Relationship Id="rId7" Type="http://schemas.openxmlformats.org/officeDocument/2006/relationships/slideLayout" Target="../slideLayouts/slideLayout21.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s>
</file>

<file path=ppt/slides/_rels/slide26.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tags" Target="../tags/tag76.xml"/><Relationship Id="rId18" Type="http://schemas.openxmlformats.org/officeDocument/2006/relationships/tags" Target="../tags/tag81.xml"/><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tags" Target="../tags/tag80.xml"/><Relationship Id="rId2" Type="http://schemas.openxmlformats.org/officeDocument/2006/relationships/tags" Target="../tags/tag65.xml"/><Relationship Id="rId16" Type="http://schemas.openxmlformats.org/officeDocument/2006/relationships/tags" Target="../tags/tag79.xml"/><Relationship Id="rId20" Type="http://schemas.openxmlformats.org/officeDocument/2006/relationships/notesSlide" Target="../notesSlides/notesSlide17.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5" Type="http://schemas.openxmlformats.org/officeDocument/2006/relationships/tags" Target="../tags/tag68.xml"/><Relationship Id="rId15" Type="http://schemas.openxmlformats.org/officeDocument/2006/relationships/tags" Target="../tags/tag78.xml"/><Relationship Id="rId10" Type="http://schemas.openxmlformats.org/officeDocument/2006/relationships/tags" Target="../tags/tag73.xml"/><Relationship Id="rId19" Type="http://schemas.openxmlformats.org/officeDocument/2006/relationships/slideLayout" Target="../slideLayouts/slideLayout21.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s>
</file>

<file path=ppt/slides/_rels/slide27.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notesSlide" Target="../notesSlides/notesSlide18.xml"/><Relationship Id="rId5" Type="http://schemas.openxmlformats.org/officeDocument/2006/relationships/slideLayout" Target="../slideLayouts/slideLayout21.xml"/><Relationship Id="rId4" Type="http://schemas.openxmlformats.org/officeDocument/2006/relationships/tags" Target="../tags/tag85.xml"/></Relationships>
</file>

<file path=ppt/slides/_rels/slide28.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notesSlide" Target="../notesSlides/notesSlide19.xml"/><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slideLayout" Target="../slideLayouts/slideLayout21.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5" Type="http://schemas.openxmlformats.org/officeDocument/2006/relationships/tags" Target="../tags/tag90.xml"/><Relationship Id="rId10" Type="http://schemas.openxmlformats.org/officeDocument/2006/relationships/tags" Target="../tags/tag95.xml"/><Relationship Id="rId4" Type="http://schemas.openxmlformats.org/officeDocument/2006/relationships/tags" Target="../tags/tag89.xml"/><Relationship Id="rId9" Type="http://schemas.openxmlformats.org/officeDocument/2006/relationships/tags" Target="../tags/tag94.xml"/></Relationships>
</file>

<file path=ppt/slides/_rels/slide29.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slideLayout" Target="../slideLayouts/slideLayout21.xml"/><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tags" Target="../tags/tag108.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5" Type="http://schemas.openxmlformats.org/officeDocument/2006/relationships/tags" Target="../tags/tag101.xml"/><Relationship Id="rId10" Type="http://schemas.openxmlformats.org/officeDocument/2006/relationships/tags" Target="../tags/tag106.xml"/><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tags" Target="../tags/tag121.xml"/><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tags" Target="../tags/tag120.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9.xml"/><Relationship Id="rId5" Type="http://schemas.openxmlformats.org/officeDocument/2006/relationships/tags" Target="../tags/tag113.xml"/><Relationship Id="rId15" Type="http://schemas.openxmlformats.org/officeDocument/2006/relationships/notesSlide" Target="../notesSlides/notesSlide21.xml"/><Relationship Id="rId10" Type="http://schemas.openxmlformats.org/officeDocument/2006/relationships/tags" Target="../tags/tag118.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notesSlide" Target="../notesSlides/notesSlide22.xml"/><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slideLayout" Target="../slideLayouts/slideLayout21.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tags" Target="../tags/tag132.xml"/><Relationship Id="rId5" Type="http://schemas.openxmlformats.org/officeDocument/2006/relationships/tags" Target="../tags/tag126.xml"/><Relationship Id="rId10" Type="http://schemas.openxmlformats.org/officeDocument/2006/relationships/tags" Target="../tags/tag131.xml"/><Relationship Id="rId4" Type="http://schemas.openxmlformats.org/officeDocument/2006/relationships/tags" Target="../tags/tag125.xml"/><Relationship Id="rId9" Type="http://schemas.openxmlformats.org/officeDocument/2006/relationships/tags" Target="../tags/tag130.xml"/></Relationships>
</file>

<file path=ppt/slides/_rels/slide32.xml.rels><?xml version="1.0" encoding="UTF-8" standalone="yes"?>
<Relationships xmlns="http://schemas.openxmlformats.org/package/2006/relationships"><Relationship Id="rId8" Type="http://schemas.openxmlformats.org/officeDocument/2006/relationships/tags" Target="../tags/tag140.xml"/><Relationship Id="rId3" Type="http://schemas.openxmlformats.org/officeDocument/2006/relationships/tags" Target="../tags/tag135.xml"/><Relationship Id="rId7" Type="http://schemas.openxmlformats.org/officeDocument/2006/relationships/tags" Target="../tags/tag139.xml"/><Relationship Id="rId12" Type="http://schemas.openxmlformats.org/officeDocument/2006/relationships/notesSlide" Target="../notesSlides/notesSlide23.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slideLayout" Target="../slideLayouts/slideLayout21.xml"/><Relationship Id="rId5" Type="http://schemas.openxmlformats.org/officeDocument/2006/relationships/tags" Target="../tags/tag137.xml"/><Relationship Id="rId10" Type="http://schemas.openxmlformats.org/officeDocument/2006/relationships/tags" Target="../tags/tag142.xml"/><Relationship Id="rId4" Type="http://schemas.openxmlformats.org/officeDocument/2006/relationships/tags" Target="../tags/tag136.xml"/><Relationship Id="rId9" Type="http://schemas.openxmlformats.org/officeDocument/2006/relationships/tags" Target="../tags/tag141.xml"/></Relationships>
</file>

<file path=ppt/slides/_rels/slide33.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tags" Target="../tags/tag155.xml"/><Relationship Id="rId3" Type="http://schemas.openxmlformats.org/officeDocument/2006/relationships/tags" Target="../tags/tag145.xml"/><Relationship Id="rId7" Type="http://schemas.openxmlformats.org/officeDocument/2006/relationships/tags" Target="../tags/tag149.xml"/><Relationship Id="rId12" Type="http://schemas.openxmlformats.org/officeDocument/2006/relationships/tags" Target="../tags/tag15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tags" Target="../tags/tag153.xml"/><Relationship Id="rId5" Type="http://schemas.openxmlformats.org/officeDocument/2006/relationships/tags" Target="../tags/tag147.xml"/><Relationship Id="rId15" Type="http://schemas.openxmlformats.org/officeDocument/2006/relationships/notesSlide" Target="../notesSlides/notesSlide24.xml"/><Relationship Id="rId10" Type="http://schemas.openxmlformats.org/officeDocument/2006/relationships/tags" Target="../tags/tag152.xml"/><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1.xml"/><Relationship Id="rId1" Type="http://schemas.openxmlformats.org/officeDocument/2006/relationships/tags" Target="../tags/tag156.xml"/></Relationships>
</file>

<file path=ppt/slides/_rels/slide35.xml.rels><?xml version="1.0" encoding="UTF-8" standalone="yes"?>
<Relationships xmlns="http://schemas.openxmlformats.org/package/2006/relationships"><Relationship Id="rId3" Type="http://schemas.openxmlformats.org/officeDocument/2006/relationships/hyperlink" Target="http://www.gcpedia.gc.ca/wiki/GenericTs&amp;Cs" TargetMode="External"/><Relationship Id="rId2" Type="http://schemas.openxmlformats.org/officeDocument/2006/relationships/hyperlink" Target="http://www.gcpedia.gc.ca/gcwiki/images/8/84/Generic_Terms_&amp;_Conditions_-_Guidance_for_Practitioners.pdf" TargetMode="External"/><Relationship Id="rId1" Type="http://schemas.openxmlformats.org/officeDocument/2006/relationships/slideLayout" Target="../slideLayouts/slideLayout21.xml"/><Relationship Id="rId5" Type="http://schemas.openxmlformats.org/officeDocument/2006/relationships/hyperlink" Target="http://www.gcpedia.gc.ca/gcwiki/images/5/51/Generic_TsCs_QA-EN.pdf" TargetMode="External"/><Relationship Id="rId4" Type="http://schemas.openxmlformats.org/officeDocument/2006/relationships/hyperlink" Target="http://www.gcpedia.gc.ca/wiki/GenericsChallenge"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mailto:Fatima.bidas@tbs-sct.gc.ca" TargetMode="Externa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8.xml"/><Relationship Id="rId1" Type="http://schemas.openxmlformats.org/officeDocument/2006/relationships/tags" Target="../tags/tag157.xml"/><Relationship Id="rId4" Type="http://schemas.openxmlformats.org/officeDocument/2006/relationships/image" Target="../media/image17.jpg"/></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8.xml"/><Relationship Id="rId1" Type="http://schemas.openxmlformats.org/officeDocument/2006/relationships/tags" Target="../tags/tag158.xml"/><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159.xml"/><Relationship Id="rId4" Type="http://schemas.openxmlformats.org/officeDocument/2006/relationships/image" Target="../media/image17.jpg"/></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60.xml"/><Relationship Id="rId5" Type="http://schemas.openxmlformats.org/officeDocument/2006/relationships/image" Target="../media/image17.jpg"/><Relationship Id="rId4" Type="http://schemas.openxmlformats.org/officeDocument/2006/relationships/image" Target="../media/image16.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notesSlide" Target="../notesSlides/notesSlide37.xml"/><Relationship Id="rId4"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6.xml"/><Relationship Id="rId7" Type="http://schemas.openxmlformats.org/officeDocument/2006/relationships/notesSlide" Target="../notesSlides/notesSlide4.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20.xml"/><Relationship Id="rId5" Type="http://schemas.openxmlformats.org/officeDocument/2006/relationships/tags" Target="../tags/tag8.xml"/><Relationship Id="rId10" Type="http://schemas.openxmlformats.org/officeDocument/2006/relationships/image" Target="../media/image20.png"/><Relationship Id="rId4" Type="http://schemas.openxmlformats.org/officeDocument/2006/relationships/tags" Target="../tags/tag7.xml"/><Relationship Id="rId9"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35.xml"/><Relationship Id="rId4" Type="http://schemas.openxmlformats.org/officeDocument/2006/relationships/image" Target="../media/image35.jpeg"/></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1.xml"/><Relationship Id="rId1" Type="http://schemas.openxmlformats.org/officeDocument/2006/relationships/tags" Target="../tags/tag164.xml"/><Relationship Id="rId4" Type="http://schemas.openxmlformats.org/officeDocument/2006/relationships/image" Target="../media/image17.jp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65.xml"/><Relationship Id="rId5" Type="http://schemas.openxmlformats.org/officeDocument/2006/relationships/image" Target="../media/image17.jpg"/><Relationship Id="rId4" Type="http://schemas.openxmlformats.org/officeDocument/2006/relationships/image" Target="../media/image16.jpg"/></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39.jpeg"/><Relationship Id="rId4" Type="http://schemas.openxmlformats.org/officeDocument/2006/relationships/image" Target="../media/image38.png"/></Relationships>
</file>

<file path=ppt/slides/_rels/slide7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8" Type="http://schemas.openxmlformats.org/officeDocument/2006/relationships/notesSlide" Target="../notesSlides/notesSlide53.xml"/><Relationship Id="rId3" Type="http://schemas.openxmlformats.org/officeDocument/2006/relationships/tags" Target="../tags/tag168.xml"/><Relationship Id="rId7" Type="http://schemas.openxmlformats.org/officeDocument/2006/relationships/slideLayout" Target="../slideLayouts/slideLayout11.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5" Type="http://schemas.openxmlformats.org/officeDocument/2006/relationships/tags" Target="../tags/tag170.xml"/><Relationship Id="rId10" Type="http://schemas.openxmlformats.org/officeDocument/2006/relationships/image" Target="../media/image44.png"/><Relationship Id="rId4" Type="http://schemas.openxmlformats.org/officeDocument/2006/relationships/tags" Target="../tags/tag169.xml"/><Relationship Id="rId9" Type="http://schemas.openxmlformats.org/officeDocument/2006/relationships/image" Target="../media/image43.png"/></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48.png"/><Relationship Id="rId3" Type="http://schemas.openxmlformats.org/officeDocument/2006/relationships/tags" Target="../tags/tag174.xml"/><Relationship Id="rId7" Type="http://schemas.openxmlformats.org/officeDocument/2006/relationships/slideLayout" Target="../slideLayouts/slideLayout11.xml"/><Relationship Id="rId12" Type="http://schemas.microsoft.com/office/2007/relationships/diagramDrawing" Target="../diagrams/drawing4.xml"/><Relationship Id="rId17" Type="http://schemas.openxmlformats.org/officeDocument/2006/relationships/image" Target="../media/image52.png"/><Relationship Id="rId2" Type="http://schemas.openxmlformats.org/officeDocument/2006/relationships/tags" Target="../tags/tag173.xml"/><Relationship Id="rId16" Type="http://schemas.openxmlformats.org/officeDocument/2006/relationships/image" Target="../media/image51.png"/><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diagramColors" Target="../diagrams/colors4.xml"/><Relationship Id="rId5" Type="http://schemas.openxmlformats.org/officeDocument/2006/relationships/tags" Target="../tags/tag176.xml"/><Relationship Id="rId15" Type="http://schemas.openxmlformats.org/officeDocument/2006/relationships/image" Target="../media/image50.png"/><Relationship Id="rId10" Type="http://schemas.openxmlformats.org/officeDocument/2006/relationships/diagramQuickStyle" Target="../diagrams/quickStyle4.xml"/><Relationship Id="rId4" Type="http://schemas.openxmlformats.org/officeDocument/2006/relationships/tags" Target="../tags/tag175.xml"/><Relationship Id="rId9" Type="http://schemas.openxmlformats.org/officeDocument/2006/relationships/diagramLayout" Target="../diagrams/layout4.xml"/><Relationship Id="rId14" Type="http://schemas.openxmlformats.org/officeDocument/2006/relationships/image" Target="../media/image49.png"/></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78.xml"/><Relationship Id="rId5" Type="http://schemas.openxmlformats.org/officeDocument/2006/relationships/image" Target="../media/image17.jpg"/><Relationship Id="rId4" Type="http://schemas.openxmlformats.org/officeDocument/2006/relationships/image" Target="../media/image16.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46.xml"/><Relationship Id="rId6" Type="http://schemas.microsoft.com/office/2007/relationships/hdphoto" Target="../media/hdphoto2.wdp"/><Relationship Id="rId5" Type="http://schemas.openxmlformats.org/officeDocument/2006/relationships/image" Target="../media/image5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1.xml"/><Relationship Id="rId7" Type="http://schemas.openxmlformats.org/officeDocument/2006/relationships/slideLayout" Target="../slideLayouts/slideLayout20.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46.xml"/><Relationship Id="rId5" Type="http://schemas.openxmlformats.org/officeDocument/2006/relationships/image" Target="../media/image60.png"/><Relationship Id="rId4" Type="http://schemas.openxmlformats.org/officeDocument/2006/relationships/image" Target="../media/image59.png"/></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6.xml"/></Relationships>
</file>

<file path=ppt/slides/_rels/slide9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1.xml"/><Relationship Id="rId1" Type="http://schemas.openxmlformats.org/officeDocument/2006/relationships/tags" Target="../tags/tag179.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655AC0-FABD-4CA9-811C-2D78E4A89233}"/>
              </a:ext>
            </a:extLst>
          </p:cNvPr>
          <p:cNvSpPr/>
          <p:nvPr/>
        </p:nvSpPr>
        <p:spPr>
          <a:xfrm>
            <a:off x="212388" y="6179003"/>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FMI CC Logo Colour.jpg">
            <a:extLst>
              <a:ext uri="{FF2B5EF4-FFF2-40B4-BE49-F238E27FC236}">
                <a16:creationId xmlns:a16="http://schemas.microsoft.com/office/drawing/2014/main" id="{44C2E6F6-7DE4-43CA-B2A8-0DDFF5348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943" y="975926"/>
            <a:ext cx="3628784" cy="1435930"/>
          </a:xfrm>
          <a:prstGeom prst="rect">
            <a:avLst/>
          </a:prstGeom>
        </p:spPr>
      </p:pic>
      <p:sp>
        <p:nvSpPr>
          <p:cNvPr id="11" name="Rectangle 10">
            <a:extLst>
              <a:ext uri="{FF2B5EF4-FFF2-40B4-BE49-F238E27FC236}">
                <a16:creationId xmlns:a16="http://schemas.microsoft.com/office/drawing/2014/main" id="{1DE28BF9-7AAB-4ED5-9709-EF4B28F90293}"/>
              </a:ext>
            </a:extLst>
          </p:cNvPr>
          <p:cNvSpPr/>
          <p:nvPr/>
        </p:nvSpPr>
        <p:spPr>
          <a:xfrm>
            <a:off x="212388" y="501577"/>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149061996.jpg">
            <a:extLst>
              <a:ext uri="{FF2B5EF4-FFF2-40B4-BE49-F238E27FC236}">
                <a16:creationId xmlns:a16="http://schemas.microsoft.com/office/drawing/2014/main" id="{AB3321EC-6873-4E71-8A7C-C507EC081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88" y="640311"/>
            <a:ext cx="3690661" cy="5538692"/>
          </a:xfrm>
          <a:prstGeom prst="rect">
            <a:avLst/>
          </a:prstGeom>
        </p:spPr>
      </p:pic>
      <p:sp>
        <p:nvSpPr>
          <p:cNvPr id="13" name="TextBox 12">
            <a:extLst>
              <a:ext uri="{FF2B5EF4-FFF2-40B4-BE49-F238E27FC236}">
                <a16:creationId xmlns:a16="http://schemas.microsoft.com/office/drawing/2014/main" id="{C4F0CAE7-9359-400D-B99A-51A9AF691A36}"/>
              </a:ext>
            </a:extLst>
          </p:cNvPr>
          <p:cNvSpPr txBox="1"/>
          <p:nvPr/>
        </p:nvSpPr>
        <p:spPr>
          <a:xfrm>
            <a:off x="4172755" y="2975019"/>
            <a:ext cx="4535815" cy="1261884"/>
          </a:xfrm>
          <a:prstGeom prst="rect">
            <a:avLst/>
          </a:prstGeom>
          <a:noFill/>
        </p:spPr>
        <p:txBody>
          <a:bodyPr wrap="square" rtlCol="0">
            <a:spAutoFit/>
          </a:bodyPr>
          <a:lstStyle/>
          <a:p>
            <a:r>
              <a:rPr lang="en-CA" sz="2800" b="1" dirty="0"/>
              <a:t>Introduction of the day</a:t>
            </a:r>
          </a:p>
          <a:p>
            <a:endParaRPr lang="en-CA" sz="2400" b="1" dirty="0"/>
          </a:p>
          <a:p>
            <a:r>
              <a:rPr lang="en-CA" sz="2400" dirty="0"/>
              <a:t>Sherry Sharpe &amp; Cindy Melville</a:t>
            </a:r>
          </a:p>
        </p:txBody>
      </p:sp>
    </p:spTree>
    <p:custDataLst>
      <p:tags r:id="rId1"/>
    </p:custDataLst>
    <p:extLst>
      <p:ext uri="{BB962C8B-B14F-4D97-AF65-F5344CB8AC3E}">
        <p14:creationId xmlns:p14="http://schemas.microsoft.com/office/powerpoint/2010/main" val="2206475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58880" y="6309320"/>
            <a:ext cx="2133600" cy="365125"/>
          </a:xfrm>
        </p:spPr>
        <p:txBody>
          <a:bodyPr/>
          <a:lstStyle/>
          <a:p>
            <a:fld id="{32D4B517-E49B-41B6-9DBC-23634E0F1CDC}" type="slidenum">
              <a:rPr lang="en-CA" smtClean="0"/>
              <a:pPr/>
              <a:t>10</a:t>
            </a:fld>
            <a:endParaRPr lang="en-CA" dirty="0"/>
          </a:p>
        </p:txBody>
      </p:sp>
      <p:sp>
        <p:nvSpPr>
          <p:cNvPr id="4" name="Title 3"/>
          <p:cNvSpPr>
            <a:spLocks noGrp="1"/>
          </p:cNvSpPr>
          <p:nvPr>
            <p:ph type="title"/>
          </p:nvPr>
        </p:nvSpPr>
        <p:spPr>
          <a:xfrm>
            <a:off x="431694" y="0"/>
            <a:ext cx="5036938" cy="878670"/>
          </a:xfrm>
        </p:spPr>
        <p:txBody>
          <a:bodyPr vert="horz" wrap="none" lIns="0" tIns="0" rIns="0" bIns="0" rtlCol="0" anchor="ctr" anchorCtr="0">
            <a:normAutofit/>
          </a:bodyPr>
          <a:lstStyle/>
          <a:p>
            <a:r>
              <a:rPr lang="en-CA" sz="3200" b="1" dirty="0"/>
              <a:t>Focusing on impacts</a:t>
            </a:r>
          </a:p>
        </p:txBody>
      </p:sp>
      <p:sp>
        <p:nvSpPr>
          <p:cNvPr id="6" name="Content Placeholder 2"/>
          <p:cNvSpPr txBox="1">
            <a:spLocks/>
          </p:cNvSpPr>
          <p:nvPr/>
        </p:nvSpPr>
        <p:spPr>
          <a:xfrm>
            <a:off x="719572" y="1016732"/>
            <a:ext cx="7920880" cy="4856499"/>
          </a:xfrm>
          <a:prstGeom prst="rect">
            <a:avLst/>
          </a:prstGeom>
        </p:spPr>
        <p:txBody>
          <a:bodyPr lIns="0" tIns="0" rIns="0" bIns="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0" indent="-342900">
              <a:buFont typeface="Arial" panose="020B0604020202020204" pitchFamily="34" charset="0"/>
              <a:buChar char="•"/>
            </a:pPr>
            <a:endParaRPr lang="en-CA" sz="2000" dirty="0"/>
          </a:p>
          <a:p>
            <a:pPr marL="342900" lvl="0" indent="-342900">
              <a:buFont typeface="Arial" panose="020B0604020202020204" pitchFamily="34" charset="0"/>
              <a:buChar char="•"/>
            </a:pPr>
            <a:endParaRPr lang="en-CA" sz="2000" dirty="0"/>
          </a:p>
          <a:p>
            <a:pPr marL="342900" indent="-342900">
              <a:buFont typeface="Arial" panose="020B0604020202020204" pitchFamily="34" charset="0"/>
              <a:buChar char="•"/>
            </a:pPr>
            <a:endParaRPr lang="en-CA" sz="2400" dirty="0"/>
          </a:p>
        </p:txBody>
      </p:sp>
      <p:sp>
        <p:nvSpPr>
          <p:cNvPr id="5" name="Content Placeholder 2"/>
          <p:cNvSpPr txBox="1">
            <a:spLocks/>
          </p:cNvSpPr>
          <p:nvPr/>
        </p:nvSpPr>
        <p:spPr>
          <a:xfrm>
            <a:off x="619125" y="5591334"/>
            <a:ext cx="7905750" cy="1008112"/>
          </a:xfrm>
          <a:prstGeom prst="rect">
            <a:avLst/>
          </a:prstGeom>
          <a:ln w="38100">
            <a:solidFill>
              <a:schemeClr val="tx1">
                <a:lumMod val="65000"/>
                <a:lumOff val="35000"/>
              </a:schemeClr>
            </a:solidFill>
          </a:ln>
        </p:spPr>
        <p:txBody>
          <a:bodyPr lIns="108000" tIns="108000" rIns="108000" bIns="10800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en-CA" sz="2400" dirty="0"/>
              <a:t>Changing behaviour to focus on results requires more than just defining roles and responsibilities </a:t>
            </a:r>
          </a:p>
        </p:txBody>
      </p:sp>
      <p:sp>
        <p:nvSpPr>
          <p:cNvPr id="3" name="Rectangle 2"/>
          <p:cNvSpPr/>
          <p:nvPr/>
        </p:nvSpPr>
        <p:spPr>
          <a:xfrm>
            <a:off x="619125" y="990342"/>
            <a:ext cx="7905750" cy="507831"/>
          </a:xfrm>
          <a:prstGeom prst="rect">
            <a:avLst/>
          </a:prstGeom>
        </p:spPr>
        <p:txBody>
          <a:bodyPr wrap="square">
            <a:spAutoFit/>
          </a:bodyPr>
          <a:lstStyle/>
          <a:p>
            <a:pPr marL="0" lvl="1" algn="ctr"/>
            <a:r>
              <a:rPr lang="en-CA" sz="2000" b="1" dirty="0">
                <a:solidFill>
                  <a:schemeClr val="tx2"/>
                </a:solidFill>
              </a:rPr>
              <a:t>Achieving results for Canadians</a:t>
            </a:r>
          </a:p>
          <a:p>
            <a:pPr marL="0" lvl="1" algn="ctr"/>
            <a:endParaRPr lang="en-CA" sz="700" dirty="0">
              <a:solidFill>
                <a:prstClr val="black">
                  <a:lumMod val="65000"/>
                  <a:lumOff val="35000"/>
                </a:prstClr>
              </a:solidFill>
            </a:endParaRPr>
          </a:p>
        </p:txBody>
      </p:sp>
      <p:grpSp>
        <p:nvGrpSpPr>
          <p:cNvPr id="32" name="Group 31"/>
          <p:cNvGrpSpPr/>
          <p:nvPr/>
        </p:nvGrpSpPr>
        <p:grpSpPr>
          <a:xfrm>
            <a:off x="711994" y="1512930"/>
            <a:ext cx="7781728" cy="3946440"/>
            <a:chOff x="3519816" y="1363374"/>
            <a:chExt cx="7781728" cy="3946440"/>
          </a:xfrm>
        </p:grpSpPr>
        <p:sp>
          <p:nvSpPr>
            <p:cNvPr id="33" name="Rectangle 32"/>
            <p:cNvSpPr/>
            <p:nvPr/>
          </p:nvSpPr>
          <p:spPr>
            <a:xfrm>
              <a:off x="3519816" y="1363374"/>
              <a:ext cx="381000" cy="38100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a:t>
              </a:r>
            </a:p>
          </p:txBody>
        </p:sp>
        <p:cxnSp>
          <p:nvCxnSpPr>
            <p:cNvPr id="34" name="Straight Connector 33"/>
            <p:cNvCxnSpPr>
              <a:stCxn id="33" idx="2"/>
            </p:cNvCxnSpPr>
            <p:nvPr/>
          </p:nvCxnSpPr>
          <p:spPr>
            <a:xfrm>
              <a:off x="3710316" y="1744374"/>
              <a:ext cx="0" cy="70227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700792" y="2446650"/>
              <a:ext cx="73533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TextBox 28"/>
            <p:cNvSpPr txBox="1"/>
            <p:nvPr/>
          </p:nvSpPr>
          <p:spPr>
            <a:xfrm>
              <a:off x="4040967" y="1384597"/>
              <a:ext cx="7260577"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spcBef>
                  <a:spcPct val="20000"/>
                </a:spcBef>
              </a:pPr>
              <a:r>
                <a:rPr lang="en-CA" b="1" dirty="0">
                  <a:solidFill>
                    <a:schemeClr val="tx2"/>
                  </a:solidFill>
                </a:rPr>
                <a:t>Set consistent expectations for program results </a:t>
              </a:r>
            </a:p>
            <a:p>
              <a:pPr marL="269875" lvl="1" indent="-269875">
                <a:spcBef>
                  <a:spcPct val="20000"/>
                </a:spcBef>
                <a:buFont typeface="Arial" panose="020B0604020202020204" pitchFamily="34" charset="0"/>
                <a:buChar char="•"/>
              </a:pPr>
              <a:r>
                <a:rPr lang="en-CA" sz="1500" dirty="0">
                  <a:solidFill>
                    <a:schemeClr val="tx1">
                      <a:lumMod val="65000"/>
                      <a:lumOff val="35000"/>
                    </a:schemeClr>
                  </a:solidFill>
                </a:rPr>
                <a:t>TBS defines standards for what kind of results can be expected based on funding model</a:t>
              </a:r>
            </a:p>
          </p:txBody>
        </p:sp>
        <p:sp>
          <p:nvSpPr>
            <p:cNvPr id="37" name="Rectangle 36"/>
            <p:cNvSpPr/>
            <p:nvPr/>
          </p:nvSpPr>
          <p:spPr>
            <a:xfrm>
              <a:off x="3519816" y="2694300"/>
              <a:ext cx="381000" cy="38100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2</a:t>
              </a:r>
            </a:p>
          </p:txBody>
        </p:sp>
        <p:cxnSp>
          <p:nvCxnSpPr>
            <p:cNvPr id="38" name="Straight Connector 37"/>
            <p:cNvCxnSpPr>
              <a:stCxn id="37" idx="2"/>
            </p:cNvCxnSpPr>
            <p:nvPr/>
          </p:nvCxnSpPr>
          <p:spPr>
            <a:xfrm>
              <a:off x="3710316" y="3075300"/>
              <a:ext cx="0" cy="62607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700792" y="3701376"/>
              <a:ext cx="73533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TextBox 32"/>
            <p:cNvSpPr txBox="1"/>
            <p:nvPr/>
          </p:nvSpPr>
          <p:spPr>
            <a:xfrm>
              <a:off x="4040967" y="2715523"/>
              <a:ext cx="701312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spcBef>
                  <a:spcPct val="20000"/>
                </a:spcBef>
              </a:pPr>
              <a:r>
                <a:rPr lang="en-CA" b="1" dirty="0">
                  <a:solidFill>
                    <a:schemeClr val="tx2"/>
                  </a:solidFill>
                </a:rPr>
                <a:t>Ensure Ministers are accountable for delivering results</a:t>
              </a:r>
            </a:p>
            <a:p>
              <a:pPr marL="269875" lvl="1" indent="-269875">
                <a:spcBef>
                  <a:spcPct val="20000"/>
                </a:spcBef>
                <a:buFont typeface="Arial" panose="020B0604020202020204" pitchFamily="34" charset="0"/>
                <a:buChar char="•"/>
              </a:pPr>
              <a:r>
                <a:rPr lang="en-CA" sz="1500" dirty="0">
                  <a:solidFill>
                    <a:schemeClr val="tx1">
                      <a:lumMod val="65000"/>
                      <a:lumOff val="35000"/>
                    </a:schemeClr>
                  </a:solidFill>
                </a:rPr>
                <a:t>All design decisions relate back to the achievement of results</a:t>
              </a:r>
            </a:p>
          </p:txBody>
        </p:sp>
        <p:sp>
          <p:nvSpPr>
            <p:cNvPr id="41" name="Rectangle 40"/>
            <p:cNvSpPr/>
            <p:nvPr/>
          </p:nvSpPr>
          <p:spPr>
            <a:xfrm>
              <a:off x="3519816" y="4082376"/>
              <a:ext cx="381000" cy="38100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3</a:t>
              </a:r>
            </a:p>
          </p:txBody>
        </p:sp>
        <p:cxnSp>
          <p:nvCxnSpPr>
            <p:cNvPr id="42" name="Straight Connector 41"/>
            <p:cNvCxnSpPr>
              <a:stCxn id="41" idx="2"/>
            </p:cNvCxnSpPr>
            <p:nvPr/>
          </p:nvCxnSpPr>
          <p:spPr>
            <a:xfrm>
              <a:off x="3710316" y="4463376"/>
              <a:ext cx="0" cy="8464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custDataLst>
                <p:tags r:id="rId1"/>
              </p:custDataLst>
            </p:nvPr>
          </p:nvCxnSpPr>
          <p:spPr>
            <a:xfrm>
              <a:off x="3700792" y="5309814"/>
              <a:ext cx="7353300" cy="0"/>
            </a:xfrm>
            <a:prstGeom prst="line">
              <a:avLst/>
            </a:prstGeom>
            <a:ln w="19050">
              <a:solidFill>
                <a:srgbClr val="005172"/>
              </a:solidFill>
            </a:ln>
          </p:spPr>
          <p:style>
            <a:lnRef idx="1">
              <a:schemeClr val="accent1"/>
            </a:lnRef>
            <a:fillRef idx="0">
              <a:schemeClr val="accent1"/>
            </a:fillRef>
            <a:effectRef idx="0">
              <a:schemeClr val="accent1"/>
            </a:effectRef>
            <a:fontRef idx="minor">
              <a:schemeClr val="tx1"/>
            </a:fontRef>
          </p:style>
        </p:cxnSp>
        <p:sp>
          <p:nvSpPr>
            <p:cNvPr id="44" name="TextBox 40"/>
            <p:cNvSpPr txBox="1"/>
            <p:nvPr/>
          </p:nvSpPr>
          <p:spPr>
            <a:xfrm>
              <a:off x="4040967" y="4017874"/>
              <a:ext cx="7198862" cy="11541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spcBef>
                  <a:spcPct val="20000"/>
                </a:spcBef>
              </a:pPr>
              <a:r>
                <a:rPr lang="en-CA" b="1" dirty="0">
                  <a:solidFill>
                    <a:schemeClr val="tx2"/>
                  </a:solidFill>
                </a:rPr>
                <a:t>Support the achievement of results for transfer payment programs</a:t>
              </a:r>
            </a:p>
            <a:p>
              <a:pPr marL="269875" lvl="1" indent="-269875">
                <a:spcBef>
                  <a:spcPct val="20000"/>
                </a:spcBef>
                <a:buFont typeface="Arial" panose="020B0604020202020204" pitchFamily="34" charset="0"/>
                <a:buChar char="•"/>
              </a:pPr>
              <a:r>
                <a:rPr lang="en-US" sz="1500" dirty="0">
                  <a:solidFill>
                    <a:schemeClr val="tx1">
                      <a:lumMod val="65000"/>
                      <a:lumOff val="35000"/>
                    </a:schemeClr>
                  </a:solidFill>
                </a:rPr>
                <a:t>Treasury Board Ministers focus on program purpose and expected results, instead of process</a:t>
              </a:r>
            </a:p>
            <a:p>
              <a:pPr marL="269875" lvl="1" indent="-269875">
                <a:spcBef>
                  <a:spcPct val="20000"/>
                </a:spcBef>
                <a:buFont typeface="Arial" panose="020B0604020202020204" pitchFamily="34" charset="0"/>
                <a:buChar char="•"/>
              </a:pPr>
              <a:r>
                <a:rPr lang="en-CA" sz="1500" dirty="0">
                  <a:solidFill>
                    <a:schemeClr val="tx1">
                      <a:lumMod val="65000"/>
                      <a:lumOff val="35000"/>
                    </a:schemeClr>
                  </a:solidFill>
                </a:rPr>
                <a:t>Departments empowered to manage transfer payments to deliver results</a:t>
              </a:r>
            </a:p>
          </p:txBody>
        </p:sp>
      </p:grpSp>
    </p:spTree>
    <p:extLst>
      <p:ext uri="{BB962C8B-B14F-4D97-AF65-F5344CB8AC3E}">
        <p14:creationId xmlns:p14="http://schemas.microsoft.com/office/powerpoint/2010/main" val="125227254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D4B517-E49B-41B6-9DBC-23634E0F1CDC}" type="slidenum">
              <a:rPr lang="en-CA" smtClean="0"/>
              <a:pPr/>
              <a:t>11</a:t>
            </a:fld>
            <a:endParaRPr lang="en-CA" dirty="0"/>
          </a:p>
        </p:txBody>
      </p:sp>
      <p:sp>
        <p:nvSpPr>
          <p:cNvPr id="4" name="Title 3"/>
          <p:cNvSpPr>
            <a:spLocks noGrp="1"/>
          </p:cNvSpPr>
          <p:nvPr>
            <p:ph type="title"/>
          </p:nvPr>
        </p:nvSpPr>
        <p:spPr>
          <a:xfrm>
            <a:off x="755576" y="254"/>
            <a:ext cx="5432982" cy="878670"/>
          </a:xfrm>
        </p:spPr>
        <p:txBody>
          <a:bodyPr>
            <a:normAutofit/>
          </a:bodyPr>
          <a:lstStyle/>
          <a:p>
            <a:r>
              <a:rPr lang="en-CA" sz="3200" b="1" dirty="0"/>
              <a:t>Communicating impacts</a:t>
            </a:r>
          </a:p>
        </p:txBody>
      </p:sp>
      <p:sp>
        <p:nvSpPr>
          <p:cNvPr id="6" name="Content Placeholder 2"/>
          <p:cNvSpPr txBox="1">
            <a:spLocks/>
          </p:cNvSpPr>
          <p:nvPr/>
        </p:nvSpPr>
        <p:spPr>
          <a:xfrm>
            <a:off x="827584" y="5613437"/>
            <a:ext cx="7488832" cy="901675"/>
          </a:xfrm>
          <a:prstGeom prst="rect">
            <a:avLst/>
          </a:prstGeom>
          <a:ln w="38100">
            <a:solidFill>
              <a:schemeClr val="tx1">
                <a:lumMod val="65000"/>
                <a:lumOff val="35000"/>
              </a:schemeClr>
            </a:solidFill>
          </a:ln>
        </p:spPr>
        <p:txBody>
          <a:bodyPr lIns="108000" tIns="108000" rIns="108000" bIns="10800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en-CA" sz="2400" dirty="0"/>
              <a:t>Making program impacts public will focus attention on the performance indicators used to measure results</a:t>
            </a:r>
          </a:p>
        </p:txBody>
      </p:sp>
      <p:sp>
        <p:nvSpPr>
          <p:cNvPr id="8" name="Rectangle 7"/>
          <p:cNvSpPr/>
          <p:nvPr/>
        </p:nvSpPr>
        <p:spPr>
          <a:xfrm>
            <a:off x="619125" y="990342"/>
            <a:ext cx="7905750" cy="507831"/>
          </a:xfrm>
          <a:prstGeom prst="rect">
            <a:avLst/>
          </a:prstGeom>
        </p:spPr>
        <p:txBody>
          <a:bodyPr wrap="square">
            <a:spAutoFit/>
          </a:bodyPr>
          <a:lstStyle/>
          <a:p>
            <a:pPr marL="0" lvl="1" algn="ctr"/>
            <a:r>
              <a:rPr lang="en-CA" sz="2000" b="1" dirty="0">
                <a:solidFill>
                  <a:srgbClr val="004D71"/>
                </a:solidFill>
                <a:latin typeface="Calibri" panose="020F0502020204030204" pitchFamily="34" charset="0"/>
              </a:rPr>
              <a:t>Making the impacts of Transfer Payment programs public</a:t>
            </a:r>
          </a:p>
          <a:p>
            <a:pPr marL="0" lvl="1" algn="ctr"/>
            <a:endParaRPr lang="en-CA" sz="700" dirty="0">
              <a:solidFill>
                <a:prstClr val="black">
                  <a:lumMod val="65000"/>
                  <a:lumOff val="35000"/>
                </a:prstClr>
              </a:solidFill>
            </a:endParaRPr>
          </a:p>
        </p:txBody>
      </p:sp>
      <p:sp>
        <p:nvSpPr>
          <p:cNvPr id="45" name="Rectangle 44"/>
          <p:cNvSpPr/>
          <p:nvPr>
            <p:custDataLst>
              <p:tags r:id="rId1"/>
            </p:custDataLst>
          </p:nvPr>
        </p:nvSpPr>
        <p:spPr>
          <a:xfrm>
            <a:off x="5197233" y="2307586"/>
            <a:ext cx="3508971" cy="3004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lvl="1" indent="-342900">
              <a:spcBef>
                <a:spcPct val="20000"/>
              </a:spcBef>
              <a:buFont typeface="Arial" panose="020B0604020202020204" pitchFamily="34" charset="0"/>
              <a:buChar char="•"/>
            </a:pPr>
            <a:r>
              <a:rPr lang="en-CA" sz="1600" dirty="0">
                <a:solidFill>
                  <a:schemeClr val="tx2"/>
                </a:solidFill>
              </a:rPr>
              <a:t>Post impacts on Proactive Disclosure page on Canada.ca</a:t>
            </a:r>
          </a:p>
          <a:p>
            <a:pPr marL="542925" lvl="2" indent="-180975">
              <a:spcBef>
                <a:spcPct val="20000"/>
              </a:spcBef>
              <a:buFont typeface="Arial" panose="020B0604020202020204" pitchFamily="34" charset="0"/>
              <a:buChar char="•"/>
            </a:pPr>
            <a:r>
              <a:rPr lang="en-CA" sz="1600" dirty="0">
                <a:solidFill>
                  <a:schemeClr val="tx2"/>
                </a:solidFill>
              </a:rPr>
              <a:t>Program-level </a:t>
            </a:r>
          </a:p>
          <a:p>
            <a:pPr marL="542925" lvl="2" indent="-180975">
              <a:spcBef>
                <a:spcPct val="20000"/>
              </a:spcBef>
              <a:buFont typeface="Arial" panose="020B0604020202020204" pitchFamily="34" charset="0"/>
              <a:buChar char="•"/>
            </a:pPr>
            <a:r>
              <a:rPr lang="en-CA" sz="1600" dirty="0">
                <a:solidFill>
                  <a:schemeClr val="tx2"/>
                </a:solidFill>
              </a:rPr>
              <a:t>Agreement-level</a:t>
            </a:r>
          </a:p>
        </p:txBody>
      </p:sp>
      <p:sp>
        <p:nvSpPr>
          <p:cNvPr id="46" name="TextBox 45"/>
          <p:cNvSpPr txBox="1"/>
          <p:nvPr/>
        </p:nvSpPr>
        <p:spPr>
          <a:xfrm>
            <a:off x="790647" y="2308515"/>
            <a:ext cx="3127775" cy="2751522"/>
          </a:xfrm>
          <a:prstGeom prst="rect">
            <a:avLst/>
          </a:prstGeom>
          <a:noFill/>
        </p:spPr>
        <p:txBody>
          <a:bodyPr wrap="square" rtlCol="0">
            <a:spAutoFit/>
          </a:bodyPr>
          <a:lstStyle/>
          <a:p>
            <a:pPr marL="342900" lvl="1" indent="-342900">
              <a:spcBef>
                <a:spcPct val="20000"/>
              </a:spcBef>
              <a:buFont typeface="Arial" panose="020B0604020202020204" pitchFamily="34" charset="0"/>
              <a:buChar char="•"/>
            </a:pPr>
            <a:r>
              <a:rPr lang="en-CA" sz="1600" dirty="0">
                <a:solidFill>
                  <a:schemeClr val="tx2"/>
                </a:solidFill>
              </a:rPr>
              <a:t>A mechanism for departments to tell the story of their programs</a:t>
            </a:r>
          </a:p>
          <a:p>
            <a:pPr marL="342900" lvl="1" indent="-342900">
              <a:spcBef>
                <a:spcPct val="20000"/>
              </a:spcBef>
              <a:buFont typeface="Arial" panose="020B0604020202020204" pitchFamily="34" charset="0"/>
              <a:buChar char="•"/>
            </a:pPr>
            <a:endParaRPr lang="en-CA" sz="1200" dirty="0">
              <a:solidFill>
                <a:schemeClr val="tx2"/>
              </a:solidFill>
            </a:endParaRPr>
          </a:p>
          <a:p>
            <a:pPr marL="342900" lvl="1" indent="-342900">
              <a:spcBef>
                <a:spcPct val="20000"/>
              </a:spcBef>
              <a:buFont typeface="Arial" panose="020B0604020202020204" pitchFamily="34" charset="0"/>
              <a:buChar char="•"/>
            </a:pPr>
            <a:r>
              <a:rPr lang="en-CA" sz="1600" dirty="0">
                <a:solidFill>
                  <a:schemeClr val="tx2"/>
                </a:solidFill>
              </a:rPr>
              <a:t>5-year Program Impact Statements submitted to Treasury Board for every program</a:t>
            </a:r>
          </a:p>
          <a:p>
            <a:pPr marL="542925" lvl="2" indent="-180975">
              <a:spcBef>
                <a:spcPct val="20000"/>
              </a:spcBef>
              <a:buFont typeface="Arial" panose="020B0604020202020204" pitchFamily="34" charset="0"/>
              <a:buChar char="•"/>
            </a:pPr>
            <a:r>
              <a:rPr lang="en-CA" sz="1600" dirty="0">
                <a:solidFill>
                  <a:schemeClr val="tx2"/>
                </a:solidFill>
              </a:rPr>
              <a:t>Integrated into the </a:t>
            </a:r>
          </a:p>
          <a:p>
            <a:pPr marL="457200" lvl="2">
              <a:spcBef>
                <a:spcPct val="20000"/>
              </a:spcBef>
              <a:tabLst>
                <a:tab pos="542925" algn="l"/>
              </a:tabLst>
            </a:pPr>
            <a:r>
              <a:rPr lang="en-CA" sz="1600" dirty="0">
                <a:solidFill>
                  <a:schemeClr val="tx2"/>
                </a:solidFill>
              </a:rPr>
              <a:t>	5-year evaluation cycle</a:t>
            </a:r>
            <a:endParaRPr lang="en-CA" sz="600" dirty="0">
              <a:solidFill>
                <a:prstClr val="black">
                  <a:lumMod val="65000"/>
                  <a:lumOff val="35000"/>
                </a:prstClr>
              </a:solidFill>
            </a:endParaRPr>
          </a:p>
        </p:txBody>
      </p:sp>
      <p:sp>
        <p:nvSpPr>
          <p:cNvPr id="47" name="Rectangle 46"/>
          <p:cNvSpPr/>
          <p:nvPr>
            <p:custDataLst>
              <p:tags r:id="rId2"/>
            </p:custDataLst>
          </p:nvPr>
        </p:nvSpPr>
        <p:spPr>
          <a:xfrm>
            <a:off x="531773" y="1678654"/>
            <a:ext cx="3746549" cy="541697"/>
          </a:xfrm>
          <a:prstGeom prst="rect">
            <a:avLst/>
          </a:prstGeom>
          <a:solidFill>
            <a:srgbClr val="878D92"/>
          </a:solidFill>
          <a:ln w="19050">
            <a:solidFill>
              <a:srgbClr val="374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cs typeface="Arial" pitchFamily="34" charset="0"/>
              </a:rPr>
              <a:t>Program Impact Statement</a:t>
            </a:r>
          </a:p>
        </p:txBody>
      </p:sp>
      <p:sp>
        <p:nvSpPr>
          <p:cNvPr id="48" name="Rectangle 47"/>
          <p:cNvSpPr/>
          <p:nvPr>
            <p:custDataLst>
              <p:tags r:id="rId3"/>
            </p:custDataLst>
          </p:nvPr>
        </p:nvSpPr>
        <p:spPr>
          <a:xfrm>
            <a:off x="4968044" y="1677724"/>
            <a:ext cx="3967348" cy="541697"/>
          </a:xfrm>
          <a:prstGeom prst="rect">
            <a:avLst/>
          </a:prstGeom>
          <a:solidFill>
            <a:srgbClr val="878D92"/>
          </a:solidFill>
          <a:ln w="19050">
            <a:solidFill>
              <a:srgbClr val="374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cs typeface="Arial" pitchFamily="34" charset="0"/>
              </a:rPr>
              <a:t>Publicly Available</a:t>
            </a:r>
          </a:p>
        </p:txBody>
      </p:sp>
      <p:sp>
        <p:nvSpPr>
          <p:cNvPr id="49" name="Freeform 48"/>
          <p:cNvSpPr>
            <a:spLocks noEditPoints="1"/>
          </p:cNvSpPr>
          <p:nvPr/>
        </p:nvSpPr>
        <p:spPr bwMode="auto">
          <a:xfrm>
            <a:off x="4417276" y="2523475"/>
            <a:ext cx="309449" cy="501866"/>
          </a:xfrm>
          <a:custGeom>
            <a:avLst/>
            <a:gdLst>
              <a:gd name="T0" fmla="*/ 137 w 232"/>
              <a:gd name="T1" fmla="*/ 126 h 240"/>
              <a:gd name="T2" fmla="*/ 25 w 232"/>
              <a:gd name="T3" fmla="*/ 238 h 240"/>
              <a:gd name="T4" fmla="*/ 20 w 232"/>
              <a:gd name="T5" fmla="*/ 240 h 240"/>
              <a:gd name="T6" fmla="*/ 14 w 232"/>
              <a:gd name="T7" fmla="*/ 238 h 240"/>
              <a:gd name="T8" fmla="*/ 2 w 232"/>
              <a:gd name="T9" fmla="*/ 226 h 240"/>
              <a:gd name="T10" fmla="*/ 0 w 232"/>
              <a:gd name="T11" fmla="*/ 220 h 240"/>
              <a:gd name="T12" fmla="*/ 2 w 232"/>
              <a:gd name="T13" fmla="*/ 215 h 240"/>
              <a:gd name="T14" fmla="*/ 97 w 232"/>
              <a:gd name="T15" fmla="*/ 120 h 240"/>
              <a:gd name="T16" fmla="*/ 2 w 232"/>
              <a:gd name="T17" fmla="*/ 26 h 240"/>
              <a:gd name="T18" fmla="*/ 0 w 232"/>
              <a:gd name="T19" fmla="*/ 20 h 240"/>
              <a:gd name="T20" fmla="*/ 2 w 232"/>
              <a:gd name="T21" fmla="*/ 15 h 240"/>
              <a:gd name="T22" fmla="*/ 14 w 232"/>
              <a:gd name="T23" fmla="*/ 3 h 240"/>
              <a:gd name="T24" fmla="*/ 20 w 232"/>
              <a:gd name="T25" fmla="*/ 0 h 240"/>
              <a:gd name="T26" fmla="*/ 25 w 232"/>
              <a:gd name="T27" fmla="*/ 3 h 240"/>
              <a:gd name="T28" fmla="*/ 137 w 232"/>
              <a:gd name="T29" fmla="*/ 115 h 240"/>
              <a:gd name="T30" fmla="*/ 140 w 232"/>
              <a:gd name="T31" fmla="*/ 120 h 240"/>
              <a:gd name="T32" fmla="*/ 137 w 232"/>
              <a:gd name="T33" fmla="*/ 126 h 240"/>
              <a:gd name="T34" fmla="*/ 230 w 232"/>
              <a:gd name="T35" fmla="*/ 126 h 240"/>
              <a:gd name="T36" fmla="*/ 118 w 232"/>
              <a:gd name="T37" fmla="*/ 238 h 240"/>
              <a:gd name="T38" fmla="*/ 112 w 232"/>
              <a:gd name="T39" fmla="*/ 240 h 240"/>
              <a:gd name="T40" fmla="*/ 107 w 232"/>
              <a:gd name="T41" fmla="*/ 238 h 240"/>
              <a:gd name="T42" fmla="*/ 95 w 232"/>
              <a:gd name="T43" fmla="*/ 226 h 240"/>
              <a:gd name="T44" fmla="*/ 92 w 232"/>
              <a:gd name="T45" fmla="*/ 220 h 240"/>
              <a:gd name="T46" fmla="*/ 95 w 232"/>
              <a:gd name="T47" fmla="*/ 215 h 240"/>
              <a:gd name="T48" fmla="*/ 189 w 232"/>
              <a:gd name="T49" fmla="*/ 120 h 240"/>
              <a:gd name="T50" fmla="*/ 95 w 232"/>
              <a:gd name="T51" fmla="*/ 26 h 240"/>
              <a:gd name="T52" fmla="*/ 92 w 232"/>
              <a:gd name="T53" fmla="*/ 20 h 240"/>
              <a:gd name="T54" fmla="*/ 95 w 232"/>
              <a:gd name="T55" fmla="*/ 15 h 240"/>
              <a:gd name="T56" fmla="*/ 107 w 232"/>
              <a:gd name="T57" fmla="*/ 3 h 240"/>
              <a:gd name="T58" fmla="*/ 112 w 232"/>
              <a:gd name="T59" fmla="*/ 0 h 240"/>
              <a:gd name="T60" fmla="*/ 118 w 232"/>
              <a:gd name="T61" fmla="*/ 3 h 240"/>
              <a:gd name="T62" fmla="*/ 230 w 232"/>
              <a:gd name="T63" fmla="*/ 115 h 240"/>
              <a:gd name="T64" fmla="*/ 232 w 232"/>
              <a:gd name="T65" fmla="*/ 120 h 240"/>
              <a:gd name="T66" fmla="*/ 230 w 232"/>
              <a:gd name="T67" fmla="*/ 12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240">
                <a:moveTo>
                  <a:pt x="137" y="126"/>
                </a:moveTo>
                <a:cubicBezTo>
                  <a:pt x="25" y="238"/>
                  <a:pt x="25" y="238"/>
                  <a:pt x="25" y="238"/>
                </a:cubicBezTo>
                <a:cubicBezTo>
                  <a:pt x="24" y="239"/>
                  <a:pt x="22" y="240"/>
                  <a:pt x="20" y="240"/>
                </a:cubicBezTo>
                <a:cubicBezTo>
                  <a:pt x="18" y="240"/>
                  <a:pt x="16" y="239"/>
                  <a:pt x="14" y="238"/>
                </a:cubicBezTo>
                <a:cubicBezTo>
                  <a:pt x="2" y="226"/>
                  <a:pt x="2" y="226"/>
                  <a:pt x="2" y="226"/>
                </a:cubicBezTo>
                <a:cubicBezTo>
                  <a:pt x="1" y="224"/>
                  <a:pt x="0" y="222"/>
                  <a:pt x="0" y="220"/>
                </a:cubicBezTo>
                <a:cubicBezTo>
                  <a:pt x="0" y="218"/>
                  <a:pt x="1" y="216"/>
                  <a:pt x="2" y="215"/>
                </a:cubicBezTo>
                <a:cubicBezTo>
                  <a:pt x="97" y="120"/>
                  <a:pt x="97" y="120"/>
                  <a:pt x="97" y="120"/>
                </a:cubicBezTo>
                <a:cubicBezTo>
                  <a:pt x="2" y="26"/>
                  <a:pt x="2" y="26"/>
                  <a:pt x="2" y="26"/>
                </a:cubicBezTo>
                <a:cubicBezTo>
                  <a:pt x="1" y="24"/>
                  <a:pt x="0" y="22"/>
                  <a:pt x="0" y="20"/>
                </a:cubicBezTo>
                <a:cubicBezTo>
                  <a:pt x="0" y="18"/>
                  <a:pt x="1" y="16"/>
                  <a:pt x="2" y="15"/>
                </a:cubicBezTo>
                <a:cubicBezTo>
                  <a:pt x="14" y="3"/>
                  <a:pt x="14" y="3"/>
                  <a:pt x="14" y="3"/>
                </a:cubicBezTo>
                <a:cubicBezTo>
                  <a:pt x="16" y="1"/>
                  <a:pt x="18" y="0"/>
                  <a:pt x="20" y="0"/>
                </a:cubicBezTo>
                <a:cubicBezTo>
                  <a:pt x="22" y="0"/>
                  <a:pt x="24" y="1"/>
                  <a:pt x="25" y="3"/>
                </a:cubicBezTo>
                <a:cubicBezTo>
                  <a:pt x="137" y="115"/>
                  <a:pt x="137" y="115"/>
                  <a:pt x="137" y="115"/>
                </a:cubicBezTo>
                <a:cubicBezTo>
                  <a:pt x="139" y="116"/>
                  <a:pt x="140" y="118"/>
                  <a:pt x="140" y="120"/>
                </a:cubicBezTo>
                <a:cubicBezTo>
                  <a:pt x="140" y="122"/>
                  <a:pt x="139" y="124"/>
                  <a:pt x="137" y="126"/>
                </a:cubicBezTo>
                <a:close/>
                <a:moveTo>
                  <a:pt x="230" y="126"/>
                </a:moveTo>
                <a:cubicBezTo>
                  <a:pt x="118" y="238"/>
                  <a:pt x="118" y="238"/>
                  <a:pt x="118" y="238"/>
                </a:cubicBezTo>
                <a:cubicBezTo>
                  <a:pt x="116" y="239"/>
                  <a:pt x="114" y="240"/>
                  <a:pt x="112" y="240"/>
                </a:cubicBezTo>
                <a:cubicBezTo>
                  <a:pt x="110" y="240"/>
                  <a:pt x="108" y="239"/>
                  <a:pt x="107" y="238"/>
                </a:cubicBezTo>
                <a:cubicBezTo>
                  <a:pt x="95" y="226"/>
                  <a:pt x="95" y="226"/>
                  <a:pt x="95" y="226"/>
                </a:cubicBezTo>
                <a:cubicBezTo>
                  <a:pt x="93" y="224"/>
                  <a:pt x="92" y="222"/>
                  <a:pt x="92" y="220"/>
                </a:cubicBezTo>
                <a:cubicBezTo>
                  <a:pt x="92" y="218"/>
                  <a:pt x="93" y="216"/>
                  <a:pt x="95" y="215"/>
                </a:cubicBezTo>
                <a:cubicBezTo>
                  <a:pt x="189" y="120"/>
                  <a:pt x="189" y="120"/>
                  <a:pt x="189" y="120"/>
                </a:cubicBezTo>
                <a:cubicBezTo>
                  <a:pt x="95" y="26"/>
                  <a:pt x="95" y="26"/>
                  <a:pt x="95" y="26"/>
                </a:cubicBezTo>
                <a:cubicBezTo>
                  <a:pt x="93" y="24"/>
                  <a:pt x="92" y="22"/>
                  <a:pt x="92" y="20"/>
                </a:cubicBezTo>
                <a:cubicBezTo>
                  <a:pt x="92" y="18"/>
                  <a:pt x="93" y="16"/>
                  <a:pt x="95" y="15"/>
                </a:cubicBezTo>
                <a:cubicBezTo>
                  <a:pt x="107" y="3"/>
                  <a:pt x="107" y="3"/>
                  <a:pt x="107" y="3"/>
                </a:cubicBezTo>
                <a:cubicBezTo>
                  <a:pt x="108" y="1"/>
                  <a:pt x="110" y="0"/>
                  <a:pt x="112" y="0"/>
                </a:cubicBezTo>
                <a:cubicBezTo>
                  <a:pt x="114" y="0"/>
                  <a:pt x="116" y="1"/>
                  <a:pt x="118" y="3"/>
                </a:cubicBezTo>
                <a:cubicBezTo>
                  <a:pt x="230" y="115"/>
                  <a:pt x="230" y="115"/>
                  <a:pt x="230" y="115"/>
                </a:cubicBezTo>
                <a:cubicBezTo>
                  <a:pt x="231" y="116"/>
                  <a:pt x="232" y="118"/>
                  <a:pt x="232" y="120"/>
                </a:cubicBezTo>
                <a:cubicBezTo>
                  <a:pt x="232" y="122"/>
                  <a:pt x="231" y="124"/>
                  <a:pt x="230" y="126"/>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Tree>
    <p:extLst>
      <p:ext uri="{BB962C8B-B14F-4D97-AF65-F5344CB8AC3E}">
        <p14:creationId xmlns:p14="http://schemas.microsoft.com/office/powerpoint/2010/main" val="178134836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58880" y="6309320"/>
            <a:ext cx="2133600" cy="365125"/>
          </a:xfrm>
        </p:spPr>
        <p:txBody>
          <a:bodyPr/>
          <a:lstStyle/>
          <a:p>
            <a:fld id="{32D4B517-E49B-41B6-9DBC-23634E0F1CDC}" type="slidenum">
              <a:rPr lang="en-CA" smtClean="0"/>
              <a:pPr/>
              <a:t>12</a:t>
            </a:fld>
            <a:endParaRPr lang="en-CA" dirty="0"/>
          </a:p>
        </p:txBody>
      </p:sp>
      <p:sp>
        <p:nvSpPr>
          <p:cNvPr id="4" name="Title 3"/>
          <p:cNvSpPr>
            <a:spLocks noGrp="1"/>
          </p:cNvSpPr>
          <p:nvPr>
            <p:ph type="title"/>
          </p:nvPr>
        </p:nvSpPr>
        <p:spPr>
          <a:xfrm>
            <a:off x="431694" y="0"/>
            <a:ext cx="5036938" cy="878670"/>
          </a:xfrm>
        </p:spPr>
        <p:txBody>
          <a:bodyPr>
            <a:normAutofit/>
          </a:bodyPr>
          <a:lstStyle/>
          <a:p>
            <a:r>
              <a:rPr lang="en-CA" sz="3200" b="1" dirty="0"/>
              <a:t>Providing a better user experience</a:t>
            </a:r>
          </a:p>
        </p:txBody>
      </p:sp>
      <p:sp>
        <p:nvSpPr>
          <p:cNvPr id="6" name="Content Placeholder 2"/>
          <p:cNvSpPr txBox="1">
            <a:spLocks/>
          </p:cNvSpPr>
          <p:nvPr/>
        </p:nvSpPr>
        <p:spPr>
          <a:xfrm>
            <a:off x="598558" y="1147046"/>
            <a:ext cx="7920880" cy="4856499"/>
          </a:xfrm>
          <a:prstGeom prst="rect">
            <a:avLst/>
          </a:prstGeom>
        </p:spPr>
        <p:txBody>
          <a:bodyPr lIns="0" tIns="0" rIns="0" bIns="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0" indent="-342900">
              <a:buFont typeface="Arial" panose="020B0604020202020204" pitchFamily="34" charset="0"/>
              <a:buChar char="•"/>
            </a:pPr>
            <a:endParaRPr lang="en-CA" sz="2000" dirty="0"/>
          </a:p>
          <a:p>
            <a:pPr marL="342900" lvl="0" indent="-342900">
              <a:buFont typeface="Arial" panose="020B0604020202020204" pitchFamily="34" charset="0"/>
              <a:buChar char="•"/>
            </a:pPr>
            <a:endParaRPr lang="en-CA" sz="2000" dirty="0"/>
          </a:p>
          <a:p>
            <a:pPr marL="342900" indent="-342900">
              <a:buFont typeface="Arial" panose="020B0604020202020204" pitchFamily="34" charset="0"/>
              <a:buChar char="•"/>
            </a:pPr>
            <a:endParaRPr lang="en-CA" sz="2400" dirty="0"/>
          </a:p>
        </p:txBody>
      </p:sp>
      <p:sp>
        <p:nvSpPr>
          <p:cNvPr id="5" name="Content Placeholder 2"/>
          <p:cNvSpPr txBox="1">
            <a:spLocks/>
          </p:cNvSpPr>
          <p:nvPr/>
        </p:nvSpPr>
        <p:spPr>
          <a:xfrm>
            <a:off x="619125" y="5697770"/>
            <a:ext cx="7905750" cy="901675"/>
          </a:xfrm>
          <a:prstGeom prst="rect">
            <a:avLst/>
          </a:prstGeom>
          <a:ln w="38100">
            <a:solidFill>
              <a:schemeClr val="tx1">
                <a:lumMod val="65000"/>
                <a:lumOff val="35000"/>
              </a:schemeClr>
            </a:solidFill>
          </a:ln>
        </p:spPr>
        <p:txBody>
          <a:bodyPr lIns="108000" tIns="108000" rIns="108000" bIns="10800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en-CA" sz="2400" dirty="0"/>
              <a:t>By improving the user experience, recipients </a:t>
            </a:r>
          </a:p>
          <a:p>
            <a:pPr algn="ctr">
              <a:spcBef>
                <a:spcPts val="0"/>
              </a:spcBef>
            </a:pPr>
            <a:r>
              <a:rPr lang="en-CA" sz="2400" dirty="0"/>
              <a:t>will be able to focus on achieving results</a:t>
            </a:r>
          </a:p>
        </p:txBody>
      </p:sp>
      <p:sp>
        <p:nvSpPr>
          <p:cNvPr id="3" name="Rectangle 2"/>
          <p:cNvSpPr/>
          <p:nvPr/>
        </p:nvSpPr>
        <p:spPr>
          <a:xfrm>
            <a:off x="613688" y="1015222"/>
            <a:ext cx="7905750" cy="615553"/>
          </a:xfrm>
          <a:prstGeom prst="rect">
            <a:avLst/>
          </a:prstGeom>
        </p:spPr>
        <p:txBody>
          <a:bodyPr wrap="square">
            <a:spAutoFit/>
          </a:bodyPr>
          <a:lstStyle/>
          <a:p>
            <a:pPr marL="0" lvl="1" algn="ctr"/>
            <a:r>
              <a:rPr lang="en-CA" sz="2000" b="1" dirty="0">
                <a:solidFill>
                  <a:srgbClr val="004D71"/>
                </a:solidFill>
                <a:latin typeface="Calibri" panose="020F0502020204030204" pitchFamily="34" charset="0"/>
              </a:rPr>
              <a:t>Recipients have access to useable and understandable programs</a:t>
            </a:r>
          </a:p>
          <a:p>
            <a:pPr marL="0" lvl="1"/>
            <a:endParaRPr lang="en-CA" sz="700" dirty="0">
              <a:solidFill>
                <a:prstClr val="black">
                  <a:lumMod val="65000"/>
                  <a:lumOff val="35000"/>
                </a:prstClr>
              </a:solidFill>
            </a:endParaRPr>
          </a:p>
          <a:p>
            <a:pPr marL="285750" lvl="2" indent="-285750">
              <a:buFont typeface="Wingdings" panose="05000000000000000000" pitchFamily="2" charset="2"/>
              <a:buChar char="ü"/>
            </a:pPr>
            <a:endParaRPr lang="en-CA" sz="700" dirty="0">
              <a:solidFill>
                <a:prstClr val="black">
                  <a:lumMod val="65000"/>
                  <a:lumOff val="35000"/>
                </a:prstClr>
              </a:solidFill>
            </a:endParaRPr>
          </a:p>
        </p:txBody>
      </p:sp>
      <p:grpSp>
        <p:nvGrpSpPr>
          <p:cNvPr id="87" name="Group 86"/>
          <p:cNvGrpSpPr/>
          <p:nvPr/>
        </p:nvGrpSpPr>
        <p:grpSpPr>
          <a:xfrm>
            <a:off x="1919036" y="1918577"/>
            <a:ext cx="5305928" cy="3020846"/>
            <a:chOff x="2667000" y="2362200"/>
            <a:chExt cx="2590800" cy="2438400"/>
          </a:xfrm>
        </p:grpSpPr>
        <p:sp>
          <p:nvSpPr>
            <p:cNvPr id="88" name="Rectangle 87"/>
            <p:cNvSpPr/>
            <p:nvPr>
              <p:custDataLst>
                <p:tags r:id="rId1"/>
              </p:custDataLst>
            </p:nvPr>
          </p:nvSpPr>
          <p:spPr>
            <a:xfrm>
              <a:off x="3962400" y="2362200"/>
              <a:ext cx="1295400" cy="1219200"/>
            </a:xfrm>
            <a:prstGeom prst="rect">
              <a:avLst/>
            </a:prstGeom>
            <a:solidFill>
              <a:srgbClr val="309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dirty="0"/>
                <a:t>Use plain language</a:t>
              </a:r>
            </a:p>
          </p:txBody>
        </p:sp>
        <p:sp>
          <p:nvSpPr>
            <p:cNvPr id="89" name="Rectangle 88"/>
            <p:cNvSpPr/>
            <p:nvPr>
              <p:custDataLst>
                <p:tags r:id="rId2"/>
              </p:custDataLst>
            </p:nvPr>
          </p:nvSpPr>
          <p:spPr>
            <a:xfrm>
              <a:off x="3962400" y="3581400"/>
              <a:ext cx="1295400" cy="1219200"/>
            </a:xfrm>
            <a:prstGeom prst="rect">
              <a:avLst/>
            </a:prstGeom>
            <a:solidFill>
              <a:srgbClr val="37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dirty="0"/>
                <a:t>Ministers accountable for delivery decisions</a:t>
              </a:r>
            </a:p>
          </p:txBody>
        </p:sp>
        <p:sp>
          <p:nvSpPr>
            <p:cNvPr id="90" name="Rectangle 89"/>
            <p:cNvSpPr/>
            <p:nvPr>
              <p:custDataLst>
                <p:tags r:id="rId3"/>
              </p:custDataLst>
            </p:nvPr>
          </p:nvSpPr>
          <p:spPr>
            <a:xfrm>
              <a:off x="2667000" y="2362200"/>
              <a:ext cx="1295400" cy="1219200"/>
            </a:xfrm>
            <a:prstGeom prst="rect">
              <a:avLst/>
            </a:prstGeom>
            <a:solidFill>
              <a:srgbClr val="005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spcBef>
                  <a:spcPct val="20000"/>
                </a:spcBef>
              </a:pPr>
              <a:r>
                <a:rPr lang="en-CA" dirty="0">
                  <a:solidFill>
                    <a:schemeClr val="bg1"/>
                  </a:solidFill>
                </a:rPr>
                <a:t>Drive consistency in program delivery</a:t>
              </a:r>
            </a:p>
          </p:txBody>
        </p:sp>
        <p:sp>
          <p:nvSpPr>
            <p:cNvPr id="91" name="Rectangle 90"/>
            <p:cNvSpPr/>
            <p:nvPr>
              <p:custDataLst>
                <p:tags r:id="rId4"/>
              </p:custDataLst>
            </p:nvPr>
          </p:nvSpPr>
          <p:spPr>
            <a:xfrm>
              <a:off x="2667000" y="3581400"/>
              <a:ext cx="1295400" cy="1219200"/>
            </a:xfrm>
            <a:prstGeom prst="rect">
              <a:avLst/>
            </a:prstGeom>
            <a:solidFill>
              <a:srgbClr val="CD2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dirty="0"/>
                <a:t>Support continuous improvement and </a:t>
              </a:r>
            </a:p>
            <a:p>
              <a:r>
                <a:rPr lang="en-US" dirty="0"/>
                <a:t>horizontal coordination</a:t>
              </a:r>
            </a:p>
          </p:txBody>
        </p:sp>
        <p:sp>
          <p:nvSpPr>
            <p:cNvPr id="92" name="Isosceles Triangle 91"/>
            <p:cNvSpPr/>
            <p:nvPr>
              <p:custDataLst>
                <p:tags r:id="rId5"/>
              </p:custDataLst>
            </p:nvPr>
          </p:nvSpPr>
          <p:spPr>
            <a:xfrm>
              <a:off x="3124200" y="3276600"/>
              <a:ext cx="381000" cy="304800"/>
            </a:xfrm>
            <a:prstGeom prst="triangle">
              <a:avLst/>
            </a:prstGeom>
            <a:solidFill>
              <a:srgbClr val="CD2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Isosceles Triangle 92"/>
            <p:cNvSpPr/>
            <p:nvPr>
              <p:custDataLst>
                <p:tags r:id="rId6"/>
              </p:custDataLst>
            </p:nvPr>
          </p:nvSpPr>
          <p:spPr>
            <a:xfrm rot="5400000">
              <a:off x="3924300" y="2819400"/>
              <a:ext cx="381000" cy="304800"/>
            </a:xfrm>
            <a:prstGeom prst="triangle">
              <a:avLst/>
            </a:prstGeom>
            <a:solidFill>
              <a:srgbClr val="005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Isosceles Triangle 93"/>
            <p:cNvSpPr/>
            <p:nvPr>
              <p:custDataLst>
                <p:tags r:id="rId7"/>
              </p:custDataLst>
            </p:nvPr>
          </p:nvSpPr>
          <p:spPr>
            <a:xfrm rot="10800000">
              <a:off x="4419600" y="3581400"/>
              <a:ext cx="381000" cy="304800"/>
            </a:xfrm>
            <a:prstGeom prst="triangle">
              <a:avLst/>
            </a:prstGeom>
            <a:solidFill>
              <a:srgbClr val="309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 name="Isosceles Triangle 94"/>
            <p:cNvSpPr/>
            <p:nvPr>
              <p:custDataLst>
                <p:tags r:id="rId8"/>
              </p:custDataLst>
            </p:nvPr>
          </p:nvSpPr>
          <p:spPr>
            <a:xfrm rot="16200000">
              <a:off x="3619500" y="4038600"/>
              <a:ext cx="381000" cy="304800"/>
            </a:xfrm>
            <a:prstGeom prst="triangle">
              <a:avLst/>
            </a:prstGeom>
            <a:solidFill>
              <a:srgbClr val="37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367709750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58880" y="6309320"/>
            <a:ext cx="2133600" cy="365125"/>
          </a:xfrm>
        </p:spPr>
        <p:txBody>
          <a:bodyPr/>
          <a:lstStyle/>
          <a:p>
            <a:fld id="{32D4B517-E49B-41B6-9DBC-23634E0F1CDC}" type="slidenum">
              <a:rPr lang="en-CA" smtClean="0"/>
              <a:pPr/>
              <a:t>13</a:t>
            </a:fld>
            <a:endParaRPr lang="en-CA" dirty="0"/>
          </a:p>
        </p:txBody>
      </p:sp>
      <p:sp>
        <p:nvSpPr>
          <p:cNvPr id="6" name="Content Placeholder 2"/>
          <p:cNvSpPr txBox="1">
            <a:spLocks/>
          </p:cNvSpPr>
          <p:nvPr/>
        </p:nvSpPr>
        <p:spPr>
          <a:xfrm>
            <a:off x="719572" y="1088740"/>
            <a:ext cx="7920880" cy="4856499"/>
          </a:xfrm>
          <a:prstGeom prst="rect">
            <a:avLst/>
          </a:prstGeom>
        </p:spPr>
        <p:txBody>
          <a:bodyPr lIns="0" tIns="0" rIns="0" bIns="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0" indent="-342900">
              <a:buFont typeface="Arial" panose="020B0604020202020204" pitchFamily="34" charset="0"/>
              <a:buChar char="•"/>
            </a:pPr>
            <a:endParaRPr lang="en-CA" sz="2000" dirty="0"/>
          </a:p>
          <a:p>
            <a:pPr marL="342900" lvl="0" indent="-342900">
              <a:buFont typeface="Arial" panose="020B0604020202020204" pitchFamily="34" charset="0"/>
              <a:buChar char="•"/>
            </a:pPr>
            <a:endParaRPr lang="en-CA" sz="2000" dirty="0"/>
          </a:p>
          <a:p>
            <a:pPr marL="342900" indent="-342900">
              <a:buFont typeface="Arial" panose="020B0604020202020204" pitchFamily="34" charset="0"/>
              <a:buChar char="•"/>
            </a:pPr>
            <a:endParaRPr lang="en-CA" sz="2400" dirty="0"/>
          </a:p>
        </p:txBody>
      </p:sp>
      <p:sp>
        <p:nvSpPr>
          <p:cNvPr id="5" name="Content Placeholder 2"/>
          <p:cNvSpPr txBox="1">
            <a:spLocks/>
          </p:cNvSpPr>
          <p:nvPr/>
        </p:nvSpPr>
        <p:spPr>
          <a:xfrm>
            <a:off x="619125" y="5553236"/>
            <a:ext cx="7905750" cy="1008112"/>
          </a:xfrm>
          <a:prstGeom prst="rect">
            <a:avLst/>
          </a:prstGeom>
          <a:ln w="38100">
            <a:solidFill>
              <a:schemeClr val="tx1">
                <a:lumMod val="65000"/>
                <a:lumOff val="35000"/>
              </a:schemeClr>
            </a:solidFill>
          </a:ln>
        </p:spPr>
        <p:txBody>
          <a:bodyPr lIns="108000" tIns="108000" rIns="108000" bIns="10800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en-CA" sz="2400" dirty="0"/>
              <a:t>Transformational change requires a culture change in the design, delivery, and management of transfer payments</a:t>
            </a:r>
          </a:p>
        </p:txBody>
      </p:sp>
      <p:sp>
        <p:nvSpPr>
          <p:cNvPr id="3" name="Rectangle 2"/>
          <p:cNvSpPr/>
          <p:nvPr/>
        </p:nvSpPr>
        <p:spPr>
          <a:xfrm>
            <a:off x="619126" y="965172"/>
            <a:ext cx="7905750" cy="830997"/>
          </a:xfrm>
          <a:prstGeom prst="rect">
            <a:avLst/>
          </a:prstGeom>
        </p:spPr>
        <p:txBody>
          <a:bodyPr wrap="square">
            <a:spAutoFit/>
          </a:bodyPr>
          <a:lstStyle/>
          <a:p>
            <a:pPr marL="0" lvl="1" algn="ctr"/>
            <a:r>
              <a:rPr lang="en-CA" sz="2400" b="1" dirty="0">
                <a:solidFill>
                  <a:schemeClr val="tx2"/>
                </a:solidFill>
              </a:rPr>
              <a:t>Balancing flexibility and control by providing </a:t>
            </a:r>
          </a:p>
          <a:p>
            <a:pPr marL="0" lvl="1" algn="ctr"/>
            <a:r>
              <a:rPr lang="en-CA" sz="2400" b="1" dirty="0">
                <a:solidFill>
                  <a:schemeClr val="tx2"/>
                </a:solidFill>
              </a:rPr>
              <a:t>assurances across the system</a:t>
            </a:r>
            <a:endParaRPr lang="en-CA" sz="800" dirty="0">
              <a:solidFill>
                <a:prstClr val="black">
                  <a:lumMod val="65000"/>
                  <a:lumOff val="35000"/>
                </a:prstClr>
              </a:solidFill>
            </a:endParaRPr>
          </a:p>
        </p:txBody>
      </p:sp>
      <p:sp>
        <p:nvSpPr>
          <p:cNvPr id="9" name="Title 3"/>
          <p:cNvSpPr txBox="1">
            <a:spLocks/>
          </p:cNvSpPr>
          <p:nvPr/>
        </p:nvSpPr>
        <p:spPr>
          <a:xfrm>
            <a:off x="584094" y="8620"/>
            <a:ext cx="5036938" cy="878670"/>
          </a:xfrm>
          <a:prstGeom prst="rect">
            <a:avLst/>
          </a:prstGeom>
        </p:spPr>
        <p:txBody>
          <a:bodyPr vert="horz" wrap="none" lIns="0" tIns="0" rIns="0" bIns="0" rtlCol="0" anchor="ctr" anchorCtr="0">
            <a:normAutofit/>
          </a:bodyPr>
          <a:lstStyle>
            <a:lvl1pPr marL="457200" indent="-457200" algn="l" defTabSz="914400" rtl="0" eaLnBrk="1" latinLnBrk="0" hangingPunct="1">
              <a:spcBef>
                <a:spcPct val="0"/>
              </a:spcBef>
              <a:buFont typeface="Arial" panose="020B0604020202020204" pitchFamily="34" charset="0"/>
              <a:buNone/>
              <a:defRPr lang="en-CA" sz="2800" kern="1200" baseline="0">
                <a:solidFill>
                  <a:schemeClr val="accent1"/>
                </a:solidFill>
                <a:latin typeface="Calibri" panose="020F0502020204030204" pitchFamily="34" charset="0"/>
                <a:ea typeface="+mn-ea"/>
                <a:cs typeface="+mn-cs"/>
              </a:defRPr>
            </a:lvl1pPr>
          </a:lstStyle>
          <a:p>
            <a:pPr marL="0" lvl="1" algn="l" rtl="0"/>
            <a:r>
              <a:rPr lang="en-CA" sz="3200" b="1" kern="1200" dirty="0">
                <a:solidFill>
                  <a:schemeClr val="tx2"/>
                </a:solidFill>
                <a:latin typeface="+mn-lt"/>
                <a:ea typeface="+mn-ea"/>
                <a:cs typeface="+mn-cs"/>
              </a:rPr>
              <a:t>Maintaining effective TP management</a:t>
            </a:r>
          </a:p>
        </p:txBody>
      </p:sp>
      <p:grpSp>
        <p:nvGrpSpPr>
          <p:cNvPr id="7" name="Group 6"/>
          <p:cNvGrpSpPr/>
          <p:nvPr/>
        </p:nvGrpSpPr>
        <p:grpSpPr>
          <a:xfrm>
            <a:off x="614363" y="1912640"/>
            <a:ext cx="7915275" cy="3440410"/>
            <a:chOff x="619125" y="1371600"/>
            <a:chExt cx="7915275" cy="3629025"/>
          </a:xfrm>
        </p:grpSpPr>
        <p:sp>
          <p:nvSpPr>
            <p:cNvPr id="8" name="Rectangle 7"/>
            <p:cNvSpPr/>
            <p:nvPr>
              <p:custDataLst>
                <p:tags r:id="rId1"/>
              </p:custDataLst>
            </p:nvPr>
          </p:nvSpPr>
          <p:spPr>
            <a:xfrm>
              <a:off x="4619625" y="1371600"/>
              <a:ext cx="1905000" cy="3581400"/>
            </a:xfrm>
            <a:prstGeom prst="rect">
              <a:avLst/>
            </a:prstGeom>
            <a:noFill/>
            <a:ln w="19050">
              <a:solidFill>
                <a:srgbClr val="374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p:cNvSpPr/>
            <p:nvPr>
              <p:custDataLst>
                <p:tags r:id="rId2"/>
              </p:custDataLst>
            </p:nvPr>
          </p:nvSpPr>
          <p:spPr>
            <a:xfrm>
              <a:off x="2619375" y="1371600"/>
              <a:ext cx="1905000" cy="3581400"/>
            </a:xfrm>
            <a:prstGeom prst="rect">
              <a:avLst/>
            </a:prstGeom>
            <a:noFill/>
            <a:ln w="19050">
              <a:solidFill>
                <a:srgbClr val="309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p:cNvSpPr/>
            <p:nvPr>
              <p:custDataLst>
                <p:tags r:id="rId3"/>
              </p:custDataLst>
            </p:nvPr>
          </p:nvSpPr>
          <p:spPr>
            <a:xfrm>
              <a:off x="6619875" y="1371600"/>
              <a:ext cx="1905000" cy="3581400"/>
            </a:xfrm>
            <a:prstGeom prst="rect">
              <a:avLst/>
            </a:prstGeom>
            <a:noFill/>
            <a:ln w="19050">
              <a:solidFill>
                <a:srgbClr val="CD2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p:cNvSpPr/>
            <p:nvPr>
              <p:custDataLst>
                <p:tags r:id="rId4"/>
              </p:custDataLst>
            </p:nvPr>
          </p:nvSpPr>
          <p:spPr>
            <a:xfrm>
              <a:off x="619125" y="1371600"/>
              <a:ext cx="1905000" cy="358140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custDataLst>
                <p:tags r:id="rId5"/>
              </p:custDataLst>
            </p:nvPr>
          </p:nvSpPr>
          <p:spPr>
            <a:xfrm>
              <a:off x="923925" y="1537259"/>
              <a:ext cx="1295400" cy="1295400"/>
            </a:xfrm>
            <a:prstGeom prst="ellipse">
              <a:avLst/>
            </a:prstGeom>
            <a:solidFill>
              <a:srgbClr val="005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custDataLst>
                <p:tags r:id="rId6"/>
              </p:custDataLst>
            </p:nvPr>
          </p:nvSpPr>
          <p:spPr>
            <a:xfrm>
              <a:off x="2924175" y="1537259"/>
              <a:ext cx="1295400" cy="1295400"/>
            </a:xfrm>
            <a:prstGeom prst="ellipse">
              <a:avLst/>
            </a:prstGeom>
            <a:solidFill>
              <a:srgbClr val="309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custDataLst>
                <p:tags r:id="rId7"/>
              </p:custDataLst>
            </p:nvPr>
          </p:nvSpPr>
          <p:spPr>
            <a:xfrm>
              <a:off x="4924425" y="1537259"/>
              <a:ext cx="1295400" cy="1295400"/>
            </a:xfrm>
            <a:prstGeom prst="ellipse">
              <a:avLst/>
            </a:prstGeom>
            <a:solidFill>
              <a:srgbClr val="37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p:cNvSpPr/>
            <p:nvPr>
              <p:custDataLst>
                <p:tags r:id="rId8"/>
              </p:custDataLst>
            </p:nvPr>
          </p:nvSpPr>
          <p:spPr>
            <a:xfrm>
              <a:off x="6924675" y="1537259"/>
              <a:ext cx="1295400" cy="1295400"/>
            </a:xfrm>
            <a:prstGeom prst="ellipse">
              <a:avLst/>
            </a:prstGeom>
            <a:solidFill>
              <a:srgbClr val="CD2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Content Placeholder 2"/>
            <p:cNvSpPr txBox="1">
              <a:spLocks/>
            </p:cNvSpPr>
            <p:nvPr/>
          </p:nvSpPr>
          <p:spPr>
            <a:xfrm>
              <a:off x="623977" y="3542894"/>
              <a:ext cx="1914525" cy="1278477"/>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dirty="0">
                  <a:solidFill>
                    <a:schemeClr val="tx1">
                      <a:lumMod val="65000"/>
                      <a:lumOff val="35000"/>
                    </a:schemeClr>
                  </a:solidFill>
                </a:rPr>
                <a:t>Ministers and Deputy heads accountable for the proper stewardship of public funds</a:t>
              </a:r>
            </a:p>
          </p:txBody>
        </p:sp>
        <p:sp>
          <p:nvSpPr>
            <p:cNvPr id="18" name="Content Placeholder 2"/>
            <p:cNvSpPr txBox="1">
              <a:spLocks/>
            </p:cNvSpPr>
            <p:nvPr/>
          </p:nvSpPr>
          <p:spPr>
            <a:xfrm>
              <a:off x="2619375" y="3542894"/>
              <a:ext cx="1914525" cy="145445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65000"/>
                      <a:lumOff val="35000"/>
                    </a:schemeClr>
                  </a:solidFill>
                </a:rPr>
                <a:t>Departmental commitments to risk, innovation, recipient engagement, horizontal coordination</a:t>
              </a:r>
            </a:p>
          </p:txBody>
        </p:sp>
        <p:sp>
          <p:nvSpPr>
            <p:cNvPr id="19" name="Content Placeholder 2"/>
            <p:cNvSpPr txBox="1">
              <a:spLocks/>
            </p:cNvSpPr>
            <p:nvPr/>
          </p:nvSpPr>
          <p:spPr>
            <a:xfrm>
              <a:off x="4619625" y="3542894"/>
              <a:ext cx="1914525" cy="1155019"/>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dirty="0">
                  <a:solidFill>
                    <a:schemeClr val="tx1">
                      <a:lumMod val="65000"/>
                      <a:lumOff val="35000"/>
                    </a:schemeClr>
                  </a:solidFill>
                  <a:latin typeface="+mn-lt"/>
                </a:rPr>
                <a:t>TB is assured that departments have processes and</a:t>
              </a:r>
            </a:p>
            <a:p>
              <a:pPr marL="0" indent="0" algn="ctr">
                <a:buNone/>
              </a:pPr>
              <a:r>
                <a:rPr lang="en-US" sz="1400" dirty="0">
                  <a:solidFill>
                    <a:schemeClr val="tx1">
                      <a:lumMod val="65000"/>
                      <a:lumOff val="35000"/>
                    </a:schemeClr>
                  </a:solidFill>
                  <a:latin typeface="+mn-lt"/>
                </a:rPr>
                <a:t>capacity in place</a:t>
              </a:r>
            </a:p>
          </p:txBody>
        </p:sp>
        <p:sp>
          <p:nvSpPr>
            <p:cNvPr id="20" name="Content Placeholder 2"/>
            <p:cNvSpPr txBox="1">
              <a:spLocks/>
            </p:cNvSpPr>
            <p:nvPr/>
          </p:nvSpPr>
          <p:spPr>
            <a:xfrm>
              <a:off x="6619875" y="3542894"/>
              <a:ext cx="1914525" cy="994758"/>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dirty="0">
                  <a:solidFill>
                    <a:schemeClr val="tx1">
                      <a:lumMod val="65000"/>
                      <a:lumOff val="35000"/>
                    </a:schemeClr>
                  </a:solidFill>
                  <a:latin typeface="+mn-lt"/>
                </a:rPr>
                <a:t>Taxpayers have confidence that decisions have been thought out</a:t>
              </a:r>
            </a:p>
          </p:txBody>
        </p:sp>
        <p:grpSp>
          <p:nvGrpSpPr>
            <p:cNvPr id="21" name="Group 20"/>
            <p:cNvGrpSpPr/>
            <p:nvPr/>
          </p:nvGrpSpPr>
          <p:grpSpPr>
            <a:xfrm>
              <a:off x="3106948" y="1904835"/>
              <a:ext cx="933737" cy="560244"/>
              <a:chOff x="3375026" y="2596585"/>
              <a:chExt cx="484187" cy="290513"/>
            </a:xfrm>
          </p:grpSpPr>
          <p:sp>
            <p:nvSpPr>
              <p:cNvPr id="32" name="Freeform 31"/>
              <p:cNvSpPr>
                <a:spLocks/>
              </p:cNvSpPr>
              <p:nvPr/>
            </p:nvSpPr>
            <p:spPr bwMode="auto">
              <a:xfrm>
                <a:off x="3375026" y="2596585"/>
                <a:ext cx="298450" cy="290513"/>
              </a:xfrm>
              <a:custGeom>
                <a:avLst/>
                <a:gdLst>
                  <a:gd name="T0" fmla="*/ 76 w 188"/>
                  <a:gd name="T1" fmla="*/ 0 h 183"/>
                  <a:gd name="T2" fmla="*/ 0 w 188"/>
                  <a:gd name="T3" fmla="*/ 88 h 183"/>
                  <a:gd name="T4" fmla="*/ 55 w 188"/>
                  <a:gd name="T5" fmla="*/ 88 h 183"/>
                  <a:gd name="T6" fmla="*/ 55 w 188"/>
                  <a:gd name="T7" fmla="*/ 183 h 183"/>
                  <a:gd name="T8" fmla="*/ 188 w 188"/>
                  <a:gd name="T9" fmla="*/ 183 h 183"/>
                  <a:gd name="T10" fmla="*/ 150 w 188"/>
                  <a:gd name="T11" fmla="*/ 145 h 183"/>
                  <a:gd name="T12" fmla="*/ 93 w 188"/>
                  <a:gd name="T13" fmla="*/ 145 h 183"/>
                  <a:gd name="T14" fmla="*/ 93 w 188"/>
                  <a:gd name="T15" fmla="*/ 88 h 183"/>
                  <a:gd name="T16" fmla="*/ 150 w 188"/>
                  <a:gd name="T17" fmla="*/ 88 h 183"/>
                  <a:gd name="T18" fmla="*/ 76 w 188"/>
                  <a:gd name="T1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183">
                    <a:moveTo>
                      <a:pt x="76" y="0"/>
                    </a:moveTo>
                    <a:lnTo>
                      <a:pt x="0" y="88"/>
                    </a:lnTo>
                    <a:lnTo>
                      <a:pt x="55" y="88"/>
                    </a:lnTo>
                    <a:lnTo>
                      <a:pt x="55" y="183"/>
                    </a:lnTo>
                    <a:lnTo>
                      <a:pt x="188" y="183"/>
                    </a:lnTo>
                    <a:lnTo>
                      <a:pt x="150" y="145"/>
                    </a:lnTo>
                    <a:lnTo>
                      <a:pt x="93" y="145"/>
                    </a:lnTo>
                    <a:lnTo>
                      <a:pt x="93" y="88"/>
                    </a:lnTo>
                    <a:lnTo>
                      <a:pt x="150" y="88"/>
                    </a:lnTo>
                    <a:lnTo>
                      <a:pt x="7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3" name="Freeform 32"/>
              <p:cNvSpPr>
                <a:spLocks/>
              </p:cNvSpPr>
              <p:nvPr/>
            </p:nvSpPr>
            <p:spPr bwMode="auto">
              <a:xfrm>
                <a:off x="3560763" y="2596585"/>
                <a:ext cx="298450" cy="290513"/>
              </a:xfrm>
              <a:custGeom>
                <a:avLst/>
                <a:gdLst>
                  <a:gd name="T0" fmla="*/ 114 w 188"/>
                  <a:gd name="T1" fmla="*/ 183 h 183"/>
                  <a:gd name="T2" fmla="*/ 188 w 188"/>
                  <a:gd name="T3" fmla="*/ 95 h 183"/>
                  <a:gd name="T4" fmla="*/ 133 w 188"/>
                  <a:gd name="T5" fmla="*/ 95 h 183"/>
                  <a:gd name="T6" fmla="*/ 133 w 188"/>
                  <a:gd name="T7" fmla="*/ 0 h 183"/>
                  <a:gd name="T8" fmla="*/ 0 w 188"/>
                  <a:gd name="T9" fmla="*/ 0 h 183"/>
                  <a:gd name="T10" fmla="*/ 40 w 188"/>
                  <a:gd name="T11" fmla="*/ 38 h 183"/>
                  <a:gd name="T12" fmla="*/ 95 w 188"/>
                  <a:gd name="T13" fmla="*/ 38 h 183"/>
                  <a:gd name="T14" fmla="*/ 95 w 188"/>
                  <a:gd name="T15" fmla="*/ 95 h 183"/>
                  <a:gd name="T16" fmla="*/ 38 w 188"/>
                  <a:gd name="T17" fmla="*/ 95 h 183"/>
                  <a:gd name="T18" fmla="*/ 114 w 188"/>
                  <a:gd name="T1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183">
                    <a:moveTo>
                      <a:pt x="114" y="183"/>
                    </a:moveTo>
                    <a:lnTo>
                      <a:pt x="188" y="95"/>
                    </a:lnTo>
                    <a:lnTo>
                      <a:pt x="133" y="95"/>
                    </a:lnTo>
                    <a:lnTo>
                      <a:pt x="133" y="0"/>
                    </a:lnTo>
                    <a:lnTo>
                      <a:pt x="0" y="0"/>
                    </a:lnTo>
                    <a:lnTo>
                      <a:pt x="40" y="38"/>
                    </a:lnTo>
                    <a:lnTo>
                      <a:pt x="95" y="38"/>
                    </a:lnTo>
                    <a:lnTo>
                      <a:pt x="95" y="95"/>
                    </a:lnTo>
                    <a:lnTo>
                      <a:pt x="38" y="95"/>
                    </a:lnTo>
                    <a:lnTo>
                      <a:pt x="114" y="1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grpSp>
        <p:sp>
          <p:nvSpPr>
            <p:cNvPr id="23" name="Freeform 22"/>
            <p:cNvSpPr>
              <a:spLocks noEditPoints="1"/>
            </p:cNvSpPr>
            <p:nvPr/>
          </p:nvSpPr>
          <p:spPr bwMode="auto">
            <a:xfrm>
              <a:off x="5210991" y="1888760"/>
              <a:ext cx="722269" cy="548559"/>
            </a:xfrm>
            <a:custGeom>
              <a:avLst/>
              <a:gdLst>
                <a:gd name="T0" fmla="*/ 46 w 237"/>
                <a:gd name="T1" fmla="*/ 180 h 180"/>
                <a:gd name="T2" fmla="*/ 0 w 237"/>
                <a:gd name="T3" fmla="*/ 180 h 180"/>
                <a:gd name="T4" fmla="*/ 0 w 237"/>
                <a:gd name="T5" fmla="*/ 148 h 180"/>
                <a:gd name="T6" fmla="*/ 46 w 237"/>
                <a:gd name="T7" fmla="*/ 148 h 180"/>
                <a:gd name="T8" fmla="*/ 46 w 237"/>
                <a:gd name="T9" fmla="*/ 180 h 180"/>
                <a:gd name="T10" fmla="*/ 46 w 237"/>
                <a:gd name="T11" fmla="*/ 180 h 180"/>
                <a:gd name="T12" fmla="*/ 109 w 237"/>
                <a:gd name="T13" fmla="*/ 180 h 180"/>
                <a:gd name="T14" fmla="*/ 109 w 237"/>
                <a:gd name="T15" fmla="*/ 101 h 180"/>
                <a:gd name="T16" fmla="*/ 63 w 237"/>
                <a:gd name="T17" fmla="*/ 101 h 180"/>
                <a:gd name="T18" fmla="*/ 63 w 237"/>
                <a:gd name="T19" fmla="*/ 180 h 180"/>
                <a:gd name="T20" fmla="*/ 109 w 237"/>
                <a:gd name="T21" fmla="*/ 180 h 180"/>
                <a:gd name="T22" fmla="*/ 109 w 237"/>
                <a:gd name="T23" fmla="*/ 180 h 180"/>
                <a:gd name="T24" fmla="*/ 174 w 237"/>
                <a:gd name="T25" fmla="*/ 180 h 180"/>
                <a:gd name="T26" fmla="*/ 174 w 237"/>
                <a:gd name="T27" fmla="*/ 50 h 180"/>
                <a:gd name="T28" fmla="*/ 128 w 237"/>
                <a:gd name="T29" fmla="*/ 50 h 180"/>
                <a:gd name="T30" fmla="*/ 128 w 237"/>
                <a:gd name="T31" fmla="*/ 180 h 180"/>
                <a:gd name="T32" fmla="*/ 174 w 237"/>
                <a:gd name="T33" fmla="*/ 180 h 180"/>
                <a:gd name="T34" fmla="*/ 174 w 237"/>
                <a:gd name="T35" fmla="*/ 180 h 180"/>
                <a:gd name="T36" fmla="*/ 237 w 237"/>
                <a:gd name="T37" fmla="*/ 180 h 180"/>
                <a:gd name="T38" fmla="*/ 237 w 237"/>
                <a:gd name="T39" fmla="*/ 0 h 180"/>
                <a:gd name="T40" fmla="*/ 191 w 237"/>
                <a:gd name="T41" fmla="*/ 0 h 180"/>
                <a:gd name="T42" fmla="*/ 191 w 237"/>
                <a:gd name="T43" fmla="*/ 180 h 180"/>
                <a:gd name="T44" fmla="*/ 237 w 237"/>
                <a:gd name="T45" fmla="*/ 180 h 180"/>
                <a:gd name="T46" fmla="*/ 237 w 237"/>
                <a:gd name="T4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7" h="180">
                  <a:moveTo>
                    <a:pt x="46" y="180"/>
                  </a:moveTo>
                  <a:lnTo>
                    <a:pt x="0" y="180"/>
                  </a:lnTo>
                  <a:lnTo>
                    <a:pt x="0" y="148"/>
                  </a:lnTo>
                  <a:lnTo>
                    <a:pt x="46" y="148"/>
                  </a:lnTo>
                  <a:lnTo>
                    <a:pt x="46" y="180"/>
                  </a:lnTo>
                  <a:lnTo>
                    <a:pt x="46" y="180"/>
                  </a:lnTo>
                  <a:close/>
                  <a:moveTo>
                    <a:pt x="109" y="180"/>
                  </a:moveTo>
                  <a:lnTo>
                    <a:pt x="109" y="101"/>
                  </a:lnTo>
                  <a:lnTo>
                    <a:pt x="63" y="101"/>
                  </a:lnTo>
                  <a:lnTo>
                    <a:pt x="63" y="180"/>
                  </a:lnTo>
                  <a:lnTo>
                    <a:pt x="109" y="180"/>
                  </a:lnTo>
                  <a:lnTo>
                    <a:pt x="109" y="180"/>
                  </a:lnTo>
                  <a:close/>
                  <a:moveTo>
                    <a:pt x="174" y="180"/>
                  </a:moveTo>
                  <a:lnTo>
                    <a:pt x="174" y="50"/>
                  </a:lnTo>
                  <a:lnTo>
                    <a:pt x="128" y="50"/>
                  </a:lnTo>
                  <a:lnTo>
                    <a:pt x="128" y="180"/>
                  </a:lnTo>
                  <a:lnTo>
                    <a:pt x="174" y="180"/>
                  </a:lnTo>
                  <a:lnTo>
                    <a:pt x="174" y="180"/>
                  </a:lnTo>
                  <a:close/>
                  <a:moveTo>
                    <a:pt x="237" y="180"/>
                  </a:moveTo>
                  <a:lnTo>
                    <a:pt x="237" y="0"/>
                  </a:lnTo>
                  <a:lnTo>
                    <a:pt x="191" y="0"/>
                  </a:lnTo>
                  <a:lnTo>
                    <a:pt x="191" y="180"/>
                  </a:lnTo>
                  <a:lnTo>
                    <a:pt x="237" y="180"/>
                  </a:lnTo>
                  <a:lnTo>
                    <a:pt x="237" y="18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grpSp>
          <p:nvGrpSpPr>
            <p:cNvPr id="24" name="Group 23"/>
            <p:cNvGrpSpPr>
              <a:grpSpLocks noChangeAspect="1"/>
            </p:cNvGrpSpPr>
            <p:nvPr/>
          </p:nvGrpSpPr>
          <p:grpSpPr bwMode="auto">
            <a:xfrm>
              <a:off x="1263365" y="1837658"/>
              <a:ext cx="616520" cy="886457"/>
              <a:chOff x="1727" y="1418"/>
              <a:chExt cx="185" cy="266"/>
            </a:xfrm>
          </p:grpSpPr>
          <p:sp>
            <p:nvSpPr>
              <p:cNvPr id="29" name="AutoShape 16"/>
              <p:cNvSpPr>
                <a:spLocks noChangeAspect="1" noChangeArrowheads="1" noTextEdit="1"/>
              </p:cNvSpPr>
              <p:nvPr/>
            </p:nvSpPr>
            <p:spPr bwMode="auto">
              <a:xfrm>
                <a:off x="1732" y="1478"/>
                <a:ext cx="178"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0" name="Oval 29"/>
              <p:cNvSpPr>
                <a:spLocks noChangeArrowheads="1"/>
              </p:cNvSpPr>
              <p:nvPr/>
            </p:nvSpPr>
            <p:spPr bwMode="auto">
              <a:xfrm>
                <a:off x="1764" y="1418"/>
                <a:ext cx="114" cy="11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1" name="Freeform 30"/>
              <p:cNvSpPr>
                <a:spLocks/>
              </p:cNvSpPr>
              <p:nvPr/>
            </p:nvSpPr>
            <p:spPr bwMode="auto">
              <a:xfrm>
                <a:off x="1727" y="1539"/>
                <a:ext cx="185" cy="88"/>
              </a:xfrm>
              <a:custGeom>
                <a:avLst/>
                <a:gdLst>
                  <a:gd name="T0" fmla="*/ 38 w 75"/>
                  <a:gd name="T1" fmla="*/ 1 h 36"/>
                  <a:gd name="T2" fmla="*/ 2 w 75"/>
                  <a:gd name="T3" fmla="*/ 36 h 36"/>
                  <a:gd name="T4" fmla="*/ 74 w 75"/>
                  <a:gd name="T5" fmla="*/ 36 h 36"/>
                  <a:gd name="T6" fmla="*/ 38 w 75"/>
                  <a:gd name="T7" fmla="*/ 1 h 36"/>
                </a:gdLst>
                <a:ahLst/>
                <a:cxnLst>
                  <a:cxn ang="0">
                    <a:pos x="T0" y="T1"/>
                  </a:cxn>
                  <a:cxn ang="0">
                    <a:pos x="T2" y="T3"/>
                  </a:cxn>
                  <a:cxn ang="0">
                    <a:pos x="T4" y="T5"/>
                  </a:cxn>
                  <a:cxn ang="0">
                    <a:pos x="T6" y="T7"/>
                  </a:cxn>
                </a:cxnLst>
                <a:rect l="0" t="0" r="r" b="b"/>
                <a:pathLst>
                  <a:path w="75" h="36">
                    <a:moveTo>
                      <a:pt x="38" y="1"/>
                    </a:moveTo>
                    <a:cubicBezTo>
                      <a:pt x="0" y="0"/>
                      <a:pt x="2" y="36"/>
                      <a:pt x="2" y="36"/>
                    </a:cubicBezTo>
                    <a:cubicBezTo>
                      <a:pt x="74" y="36"/>
                      <a:pt x="74" y="36"/>
                      <a:pt x="74" y="36"/>
                    </a:cubicBezTo>
                    <a:cubicBezTo>
                      <a:pt x="74" y="36"/>
                      <a:pt x="75" y="1"/>
                      <a:pt x="3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grpSp>
        <p:sp>
          <p:nvSpPr>
            <p:cNvPr id="25" name="Content Placeholder 2"/>
            <p:cNvSpPr txBox="1">
              <a:spLocks/>
            </p:cNvSpPr>
            <p:nvPr/>
          </p:nvSpPr>
          <p:spPr>
            <a:xfrm>
              <a:off x="623977" y="3781425"/>
              <a:ext cx="1900148" cy="1219200"/>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a:spcBef>
                  <a:spcPct val="20000"/>
                </a:spcBef>
              </a:pPr>
              <a:endParaRPr lang="en-CA" sz="1200" dirty="0"/>
            </a:p>
          </p:txBody>
        </p:sp>
        <p:sp>
          <p:nvSpPr>
            <p:cNvPr id="27" name="Content Placeholder 2"/>
            <p:cNvSpPr txBox="1">
              <a:spLocks/>
            </p:cNvSpPr>
            <p:nvPr/>
          </p:nvSpPr>
          <p:spPr>
            <a:xfrm>
              <a:off x="4619625" y="3733800"/>
              <a:ext cx="1905000" cy="1219200"/>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endParaRPr lang="en-US" sz="1200" dirty="0">
                <a:latin typeface="+mn-lt"/>
              </a:endParaRPr>
            </a:p>
          </p:txBody>
        </p:sp>
        <p:sp>
          <p:nvSpPr>
            <p:cNvPr id="28" name="Content Placeholder 2"/>
            <p:cNvSpPr txBox="1">
              <a:spLocks/>
            </p:cNvSpPr>
            <p:nvPr/>
          </p:nvSpPr>
          <p:spPr>
            <a:xfrm>
              <a:off x="6619875" y="3733800"/>
              <a:ext cx="1905000" cy="1219200"/>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endParaRPr lang="en-US" sz="1200" dirty="0">
                <a:latin typeface="+mn-lt"/>
              </a:endParaRPr>
            </a:p>
          </p:txBody>
        </p:sp>
      </p:grpSp>
      <p:pic>
        <p:nvPicPr>
          <p:cNvPr id="37" name="Picture 22" descr="Image result for transparency icon"/>
          <p:cNvPicPr>
            <a:picLocks noChangeAspect="1" noChangeArrowheads="1"/>
          </p:cNvPicPr>
          <p:nvPr/>
        </p:nvPicPr>
        <p:blipFill>
          <a:blip r:embed="rId11" cstate="print">
            <a:biLevel thresh="25000"/>
            <a:extLst>
              <a:ext uri="{28A0092B-C50C-407E-A947-70E740481C1C}">
                <a14:useLocalDpi xmlns:a14="http://schemas.microsoft.com/office/drawing/2010/main" val="0"/>
              </a:ext>
            </a:extLst>
          </a:blip>
          <a:srcRect/>
          <a:stretch>
            <a:fillRect/>
          </a:stretch>
        </p:blipFill>
        <p:spPr bwMode="auto">
          <a:xfrm>
            <a:off x="7186747" y="2273922"/>
            <a:ext cx="786157" cy="786157"/>
          </a:xfrm>
          <a:prstGeom prst="rect">
            <a:avLst/>
          </a:prstGeom>
          <a:noFill/>
          <a:ln>
            <a:noFill/>
          </a:ln>
          <a:extLst/>
        </p:spPr>
      </p:pic>
      <p:sp>
        <p:nvSpPr>
          <p:cNvPr id="41" name="Content Placeholder 2"/>
          <p:cNvSpPr txBox="1">
            <a:spLocks/>
          </p:cNvSpPr>
          <p:nvPr/>
        </p:nvSpPr>
        <p:spPr>
          <a:xfrm>
            <a:off x="614363" y="3474711"/>
            <a:ext cx="1905000" cy="341801"/>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t>Accountability</a:t>
            </a:r>
          </a:p>
        </p:txBody>
      </p:sp>
      <p:sp>
        <p:nvSpPr>
          <p:cNvPr id="42" name="Content Placeholder 2"/>
          <p:cNvSpPr txBox="1">
            <a:spLocks/>
          </p:cNvSpPr>
          <p:nvPr/>
        </p:nvSpPr>
        <p:spPr>
          <a:xfrm>
            <a:off x="2614613" y="3474711"/>
            <a:ext cx="1869952" cy="529291"/>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t>Comprehensive approach</a:t>
            </a:r>
          </a:p>
        </p:txBody>
      </p:sp>
      <p:sp>
        <p:nvSpPr>
          <p:cNvPr id="43" name="Content Placeholder 2"/>
          <p:cNvSpPr txBox="1">
            <a:spLocks/>
          </p:cNvSpPr>
          <p:nvPr/>
        </p:nvSpPr>
        <p:spPr>
          <a:xfrm>
            <a:off x="4632028" y="3474711"/>
            <a:ext cx="1887835" cy="341801"/>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t>Assurances</a:t>
            </a:r>
          </a:p>
        </p:txBody>
      </p:sp>
      <p:sp>
        <p:nvSpPr>
          <p:cNvPr id="44" name="Content Placeholder 2"/>
          <p:cNvSpPr txBox="1">
            <a:spLocks/>
          </p:cNvSpPr>
          <p:nvPr/>
        </p:nvSpPr>
        <p:spPr>
          <a:xfrm>
            <a:off x="6625072" y="3474711"/>
            <a:ext cx="1914525" cy="341801"/>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t>Confidence</a:t>
            </a:r>
          </a:p>
        </p:txBody>
      </p:sp>
    </p:spTree>
    <p:extLst>
      <p:ext uri="{BB962C8B-B14F-4D97-AF65-F5344CB8AC3E}">
        <p14:creationId xmlns:p14="http://schemas.microsoft.com/office/powerpoint/2010/main" val="420728942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58880" y="6309320"/>
            <a:ext cx="2133600" cy="365125"/>
          </a:xfrm>
        </p:spPr>
        <p:txBody>
          <a:bodyPr/>
          <a:lstStyle/>
          <a:p>
            <a:fld id="{32D4B517-E49B-41B6-9DBC-23634E0F1CDC}" type="slidenum">
              <a:rPr lang="en-CA" smtClean="0"/>
              <a:pPr/>
              <a:t>14</a:t>
            </a:fld>
            <a:endParaRPr lang="en-CA" dirty="0"/>
          </a:p>
        </p:txBody>
      </p:sp>
      <p:sp>
        <p:nvSpPr>
          <p:cNvPr id="4" name="Title 3"/>
          <p:cNvSpPr>
            <a:spLocks noGrp="1"/>
          </p:cNvSpPr>
          <p:nvPr>
            <p:ph type="title"/>
          </p:nvPr>
        </p:nvSpPr>
        <p:spPr>
          <a:xfrm>
            <a:off x="687190" y="-9525"/>
            <a:ext cx="5036938" cy="878670"/>
          </a:xfrm>
        </p:spPr>
        <p:txBody>
          <a:bodyPr>
            <a:normAutofit/>
          </a:bodyPr>
          <a:lstStyle/>
          <a:p>
            <a:pPr lvl="1" algn="l" rtl="0"/>
            <a:r>
              <a:rPr lang="en-CA" sz="3200" b="1" kern="1200" dirty="0">
                <a:solidFill>
                  <a:schemeClr val="tx2"/>
                </a:solidFill>
                <a:latin typeface="+mn-lt"/>
                <a:ea typeface="+mn-ea"/>
                <a:cs typeface="+mn-cs"/>
              </a:rPr>
              <a:t>Culture Change</a:t>
            </a:r>
          </a:p>
        </p:txBody>
      </p:sp>
      <p:sp>
        <p:nvSpPr>
          <p:cNvPr id="6" name="Content Placeholder 2"/>
          <p:cNvSpPr txBox="1">
            <a:spLocks/>
          </p:cNvSpPr>
          <p:nvPr/>
        </p:nvSpPr>
        <p:spPr>
          <a:xfrm>
            <a:off x="719572" y="1088740"/>
            <a:ext cx="7920880" cy="4856499"/>
          </a:xfrm>
          <a:prstGeom prst="rect">
            <a:avLst/>
          </a:prstGeom>
        </p:spPr>
        <p:txBody>
          <a:bodyPr lIns="0" tIns="0" rIns="0" bIns="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0" indent="-342900">
              <a:buFont typeface="Arial" panose="020B0604020202020204" pitchFamily="34" charset="0"/>
              <a:buChar char="•"/>
            </a:pPr>
            <a:endParaRPr lang="en-CA" sz="2000" dirty="0"/>
          </a:p>
          <a:p>
            <a:pPr marL="342900" lvl="0" indent="-342900">
              <a:buFont typeface="Arial" panose="020B0604020202020204" pitchFamily="34" charset="0"/>
              <a:buChar char="•"/>
            </a:pPr>
            <a:endParaRPr lang="en-CA" sz="2000" dirty="0"/>
          </a:p>
          <a:p>
            <a:pPr marL="342900" indent="-342900">
              <a:buFont typeface="Arial" panose="020B0604020202020204" pitchFamily="34" charset="0"/>
              <a:buChar char="•"/>
            </a:pPr>
            <a:endParaRPr lang="en-CA" sz="2400" dirty="0"/>
          </a:p>
        </p:txBody>
      </p:sp>
      <p:sp>
        <p:nvSpPr>
          <p:cNvPr id="5" name="Content Placeholder 2"/>
          <p:cNvSpPr txBox="1">
            <a:spLocks/>
          </p:cNvSpPr>
          <p:nvPr/>
        </p:nvSpPr>
        <p:spPr>
          <a:xfrm>
            <a:off x="619125" y="5553236"/>
            <a:ext cx="7905750" cy="1008112"/>
          </a:xfrm>
          <a:prstGeom prst="rect">
            <a:avLst/>
          </a:prstGeom>
          <a:ln w="38100">
            <a:solidFill>
              <a:schemeClr val="tx1">
                <a:lumMod val="65000"/>
                <a:lumOff val="35000"/>
              </a:schemeClr>
            </a:solidFill>
          </a:ln>
        </p:spPr>
        <p:txBody>
          <a:bodyPr lIns="108000" tIns="108000" rIns="108000" bIns="10800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en-CA" sz="2400" dirty="0"/>
              <a:t>To be successful, ongoing and long-term collaboration between departments and TBS will be required</a:t>
            </a:r>
          </a:p>
        </p:txBody>
      </p:sp>
      <p:sp>
        <p:nvSpPr>
          <p:cNvPr id="8" name="Rectangle 7"/>
          <p:cNvSpPr/>
          <p:nvPr/>
        </p:nvSpPr>
        <p:spPr>
          <a:xfrm>
            <a:off x="619126" y="965172"/>
            <a:ext cx="7905750" cy="461665"/>
          </a:xfrm>
          <a:prstGeom prst="rect">
            <a:avLst/>
          </a:prstGeom>
        </p:spPr>
        <p:txBody>
          <a:bodyPr wrap="square">
            <a:spAutoFit/>
          </a:bodyPr>
          <a:lstStyle/>
          <a:p>
            <a:pPr marL="0" lvl="1" algn="ctr"/>
            <a:r>
              <a:rPr lang="en-CA" sz="2400" b="1" dirty="0">
                <a:solidFill>
                  <a:schemeClr val="tx2"/>
                </a:solidFill>
              </a:rPr>
              <a:t>Supporting the community to change behaviours</a:t>
            </a:r>
            <a:endParaRPr lang="en-CA" sz="800" dirty="0">
              <a:solidFill>
                <a:prstClr val="black">
                  <a:lumMod val="65000"/>
                  <a:lumOff val="35000"/>
                </a:prstClr>
              </a:solidFill>
            </a:endParaRPr>
          </a:p>
        </p:txBody>
      </p:sp>
      <p:grpSp>
        <p:nvGrpSpPr>
          <p:cNvPr id="53" name="Group 52"/>
          <p:cNvGrpSpPr/>
          <p:nvPr/>
        </p:nvGrpSpPr>
        <p:grpSpPr>
          <a:xfrm>
            <a:off x="619125" y="1607555"/>
            <a:ext cx="7905750" cy="3779735"/>
            <a:chOff x="619125" y="1653486"/>
            <a:chExt cx="7905750" cy="3524253"/>
          </a:xfrm>
        </p:grpSpPr>
        <p:sp>
          <p:nvSpPr>
            <p:cNvPr id="54" name="Rectangle 53"/>
            <p:cNvSpPr/>
            <p:nvPr>
              <p:custDataLst>
                <p:tags r:id="rId1"/>
              </p:custDataLst>
            </p:nvPr>
          </p:nvSpPr>
          <p:spPr>
            <a:xfrm>
              <a:off x="619125" y="2133600"/>
              <a:ext cx="2571750" cy="2456772"/>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1500" dirty="0">
                  <a:solidFill>
                    <a:schemeClr val="tx1">
                      <a:lumMod val="65000"/>
                      <a:lumOff val="35000"/>
                    </a:schemeClr>
                  </a:solidFill>
                  <a:cs typeface="Arial" pitchFamily="34" charset="0"/>
                </a:rPr>
                <a:t>TBS has a sustained leadership role</a:t>
              </a:r>
            </a:p>
            <a:p>
              <a:pPr marL="342900" lvl="1" indent="-342900">
                <a:buFont typeface="Arial" panose="020B0604020202020204" pitchFamily="34" charset="0"/>
                <a:buChar char="•"/>
              </a:pPr>
              <a:endParaRPr lang="en-US" sz="1500" dirty="0">
                <a:solidFill>
                  <a:schemeClr val="tx1">
                    <a:lumMod val="65000"/>
                    <a:lumOff val="35000"/>
                  </a:schemeClr>
                </a:solidFill>
                <a:cs typeface="Arial" pitchFamily="34" charset="0"/>
              </a:endParaRPr>
            </a:p>
            <a:p>
              <a:pPr marL="342900" lvl="1" indent="-342900">
                <a:buFont typeface="Arial" panose="020B0604020202020204" pitchFamily="34" charset="0"/>
                <a:buChar char="•"/>
              </a:pPr>
              <a:r>
                <a:rPr lang="en-US" sz="1500" dirty="0">
                  <a:solidFill>
                    <a:schemeClr val="tx1">
                      <a:lumMod val="65000"/>
                      <a:lumOff val="35000"/>
                    </a:schemeClr>
                  </a:solidFill>
                  <a:cs typeface="Arial" pitchFamily="34" charset="0"/>
                </a:rPr>
                <a:t>Departments share best practices</a:t>
              </a:r>
            </a:p>
          </p:txBody>
        </p:sp>
        <p:sp>
          <p:nvSpPr>
            <p:cNvPr id="55" name="Rectangle 54"/>
            <p:cNvSpPr/>
            <p:nvPr>
              <p:custDataLst>
                <p:tags r:id="rId2"/>
              </p:custDataLst>
            </p:nvPr>
          </p:nvSpPr>
          <p:spPr>
            <a:xfrm>
              <a:off x="3286125" y="2133600"/>
              <a:ext cx="2571750" cy="2456772"/>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500" dirty="0">
                  <a:solidFill>
                    <a:schemeClr val="tx1">
                      <a:lumMod val="65000"/>
                      <a:lumOff val="35000"/>
                    </a:schemeClr>
                  </a:solidFill>
                  <a:cs typeface="Arial" pitchFamily="34" charset="0"/>
                </a:rPr>
                <a:t>Guidance is co-developed by TBS and practitioners</a:t>
              </a:r>
            </a:p>
            <a:p>
              <a:pPr marL="647700" lvl="1" indent="-285750">
                <a:buFont typeface="Arial" panose="020B0604020202020204" pitchFamily="34" charset="0"/>
                <a:buChar char="•"/>
              </a:pPr>
              <a:r>
                <a:rPr lang="en-US" sz="1300" dirty="0">
                  <a:solidFill>
                    <a:schemeClr val="tx1">
                      <a:lumMod val="65000"/>
                      <a:lumOff val="35000"/>
                    </a:schemeClr>
                  </a:solidFill>
                  <a:cs typeface="Arial" pitchFamily="34" charset="0"/>
                </a:rPr>
                <a:t>Provides better defined boundaries and consistent interpretation</a:t>
              </a:r>
            </a:p>
            <a:p>
              <a:pPr marL="647700" lvl="1" indent="-285750">
                <a:buFont typeface="Arial" panose="020B0604020202020204" pitchFamily="34" charset="0"/>
                <a:buChar char="•"/>
              </a:pPr>
              <a:r>
                <a:rPr lang="en-US" sz="1300" dirty="0">
                  <a:solidFill>
                    <a:schemeClr val="tx1">
                      <a:lumMod val="65000"/>
                      <a:lumOff val="35000"/>
                    </a:schemeClr>
                  </a:solidFill>
                  <a:cs typeface="Arial" pitchFamily="34" charset="0"/>
                </a:rPr>
                <a:t>Encourages strategic risk taking</a:t>
              </a:r>
            </a:p>
            <a:p>
              <a:pPr marL="285750" lvl="1" indent="-285750">
                <a:buFont typeface="Arial" panose="020B0604020202020204" pitchFamily="34" charset="0"/>
                <a:buChar char="•"/>
              </a:pPr>
              <a:endParaRPr lang="en-US" sz="1400" dirty="0">
                <a:solidFill>
                  <a:schemeClr val="tx1">
                    <a:lumMod val="65000"/>
                    <a:lumOff val="35000"/>
                  </a:schemeClr>
                </a:solidFill>
                <a:cs typeface="Arial" pitchFamily="34" charset="0"/>
              </a:endParaRPr>
            </a:p>
            <a:p>
              <a:pPr marL="285750" lvl="1" indent="-285750">
                <a:buFont typeface="Arial" panose="020B0604020202020204" pitchFamily="34" charset="0"/>
                <a:buChar char="•"/>
              </a:pPr>
              <a:r>
                <a:rPr lang="en-US" sz="1500" dirty="0">
                  <a:solidFill>
                    <a:schemeClr val="tx1">
                      <a:lumMod val="65000"/>
                      <a:lumOff val="35000"/>
                    </a:schemeClr>
                  </a:solidFill>
                  <a:cs typeface="Arial" pitchFamily="34" charset="0"/>
                </a:rPr>
                <a:t>TBS develops a centralized, online platform for G&amp;C information</a:t>
              </a:r>
            </a:p>
          </p:txBody>
        </p:sp>
        <p:sp>
          <p:nvSpPr>
            <p:cNvPr id="56" name="Rectangle 55"/>
            <p:cNvSpPr/>
            <p:nvPr>
              <p:custDataLst>
                <p:tags r:id="rId3"/>
              </p:custDataLst>
            </p:nvPr>
          </p:nvSpPr>
          <p:spPr>
            <a:xfrm>
              <a:off x="5953125" y="2133600"/>
              <a:ext cx="2571750" cy="2456772"/>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500" dirty="0">
                  <a:solidFill>
                    <a:schemeClr val="tx1">
                      <a:lumMod val="65000"/>
                      <a:lumOff val="35000"/>
                    </a:schemeClr>
                  </a:solidFill>
                  <a:cs typeface="Arial" pitchFamily="34" charset="0"/>
                </a:rPr>
                <a:t>TBS invests in training, information sessions, annual conference, and rotational assignments</a:t>
              </a:r>
            </a:p>
            <a:p>
              <a:pPr marL="285750" indent="-285750">
                <a:buFont typeface="Arial" panose="020B0604020202020204" pitchFamily="34" charset="0"/>
                <a:buChar char="•"/>
              </a:pPr>
              <a:endParaRPr lang="en-US" sz="1500" dirty="0">
                <a:solidFill>
                  <a:schemeClr val="tx1">
                    <a:lumMod val="65000"/>
                    <a:lumOff val="35000"/>
                  </a:schemeClr>
                </a:solidFill>
                <a:cs typeface="Arial" pitchFamily="34" charset="0"/>
              </a:endParaRPr>
            </a:p>
            <a:p>
              <a:pPr marL="285750" indent="-285750">
                <a:buFont typeface="Arial" panose="020B0604020202020204" pitchFamily="34" charset="0"/>
                <a:buChar char="•"/>
              </a:pPr>
              <a:r>
                <a:rPr lang="en-US" sz="1500" dirty="0">
                  <a:solidFill>
                    <a:schemeClr val="tx1">
                      <a:lumMod val="65000"/>
                      <a:lumOff val="35000"/>
                    </a:schemeClr>
                  </a:solidFill>
                  <a:cs typeface="Arial" pitchFamily="34" charset="0"/>
                </a:rPr>
                <a:t>TBS connects with departmental </a:t>
              </a:r>
              <a:r>
                <a:rPr lang="en-US" sz="1500" dirty="0" err="1">
                  <a:solidFill>
                    <a:schemeClr val="tx1">
                      <a:lumMod val="65000"/>
                      <a:lumOff val="35000"/>
                    </a:schemeClr>
                  </a:solidFill>
                  <a:cs typeface="Arial" pitchFamily="34" charset="0"/>
                </a:rPr>
                <a:t>Centres</a:t>
              </a:r>
              <a:r>
                <a:rPr lang="en-US" sz="1500" dirty="0">
                  <a:solidFill>
                    <a:schemeClr val="tx1">
                      <a:lumMod val="65000"/>
                      <a:lumOff val="35000"/>
                    </a:schemeClr>
                  </a:solidFill>
                  <a:cs typeface="Arial" pitchFamily="34" charset="0"/>
                </a:rPr>
                <a:t> of Expertise</a:t>
              </a:r>
            </a:p>
          </p:txBody>
        </p:sp>
        <p:sp>
          <p:nvSpPr>
            <p:cNvPr id="57" name="Pentagon 56"/>
            <p:cNvSpPr/>
            <p:nvPr/>
          </p:nvSpPr>
          <p:spPr>
            <a:xfrm rot="5400000">
              <a:off x="4331043" y="983907"/>
              <a:ext cx="481914" cy="7905750"/>
            </a:xfrm>
            <a:prstGeom prst="homePlate">
              <a:avLst>
                <a:gd name="adj" fmla="val 77351"/>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Rectangle 57"/>
            <p:cNvSpPr/>
            <p:nvPr>
              <p:custDataLst>
                <p:tags r:id="rId4"/>
              </p:custDataLst>
            </p:nvPr>
          </p:nvSpPr>
          <p:spPr>
            <a:xfrm>
              <a:off x="619125" y="1653486"/>
              <a:ext cx="2571750" cy="381000"/>
            </a:xfrm>
            <a:prstGeom prst="rect">
              <a:avLst/>
            </a:prstGeom>
            <a:solidFill>
              <a:srgbClr val="005172"/>
            </a:solid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bg1"/>
                  </a:solidFill>
                  <a:cs typeface="Arial" pitchFamily="34" charset="0"/>
                </a:rPr>
                <a:t>Leadership</a:t>
              </a:r>
            </a:p>
          </p:txBody>
        </p:sp>
        <p:sp>
          <p:nvSpPr>
            <p:cNvPr id="59" name="Rectangle 58"/>
            <p:cNvSpPr/>
            <p:nvPr>
              <p:custDataLst>
                <p:tags r:id="rId5"/>
              </p:custDataLst>
            </p:nvPr>
          </p:nvSpPr>
          <p:spPr>
            <a:xfrm>
              <a:off x="3286125" y="1653486"/>
              <a:ext cx="2571750" cy="381000"/>
            </a:xfrm>
            <a:prstGeom prst="rect">
              <a:avLst/>
            </a:prstGeom>
            <a:solidFill>
              <a:srgbClr val="005172"/>
            </a:solid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bg1"/>
                  </a:solidFill>
                  <a:cs typeface="Arial" pitchFamily="34" charset="0"/>
                </a:rPr>
                <a:t>Tools</a:t>
              </a:r>
            </a:p>
          </p:txBody>
        </p:sp>
        <p:sp>
          <p:nvSpPr>
            <p:cNvPr id="60" name="Rectangle 59"/>
            <p:cNvSpPr/>
            <p:nvPr>
              <p:custDataLst>
                <p:tags r:id="rId6"/>
              </p:custDataLst>
            </p:nvPr>
          </p:nvSpPr>
          <p:spPr>
            <a:xfrm>
              <a:off x="5953125" y="1653486"/>
              <a:ext cx="2571750" cy="381000"/>
            </a:xfrm>
            <a:prstGeom prst="rect">
              <a:avLst/>
            </a:prstGeom>
            <a:solidFill>
              <a:srgbClr val="005172"/>
            </a:solid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bg1"/>
                  </a:solidFill>
                  <a:cs typeface="Arial" pitchFamily="34" charset="0"/>
                </a:rPr>
                <a:t>Community development</a:t>
              </a:r>
            </a:p>
          </p:txBody>
        </p:sp>
      </p:grpSp>
    </p:spTree>
    <p:extLst>
      <p:ext uri="{BB962C8B-B14F-4D97-AF65-F5344CB8AC3E}">
        <p14:creationId xmlns:p14="http://schemas.microsoft.com/office/powerpoint/2010/main" val="383013237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513040" y="3418981"/>
            <a:ext cx="1426303" cy="954107"/>
          </a:xfrm>
          <a:prstGeom prst="rect">
            <a:avLst/>
          </a:prstGeom>
          <a:noFill/>
        </p:spPr>
        <p:txBody>
          <a:bodyPr wrap="square" rtlCol="0">
            <a:spAutoFit/>
          </a:bodyPr>
          <a:lstStyle/>
          <a:p>
            <a:r>
              <a:rPr lang="en-CA" sz="1400" dirty="0">
                <a:solidFill>
                  <a:schemeClr val="tx1">
                    <a:lumMod val="65000"/>
                    <a:lumOff val="35000"/>
                  </a:schemeClr>
                </a:solidFill>
              </a:rPr>
              <a:t>TB attention is focused on what matters to them – results</a:t>
            </a:r>
          </a:p>
        </p:txBody>
      </p:sp>
      <p:sp>
        <p:nvSpPr>
          <p:cNvPr id="32" name="TextBox 31"/>
          <p:cNvSpPr txBox="1"/>
          <p:nvPr/>
        </p:nvSpPr>
        <p:spPr>
          <a:xfrm>
            <a:off x="2166621" y="3418981"/>
            <a:ext cx="1580453" cy="1169551"/>
          </a:xfrm>
          <a:prstGeom prst="rect">
            <a:avLst/>
          </a:prstGeom>
          <a:noFill/>
        </p:spPr>
        <p:txBody>
          <a:bodyPr wrap="square" rtlCol="0">
            <a:spAutoFit/>
          </a:bodyPr>
          <a:lstStyle/>
          <a:p>
            <a:r>
              <a:rPr lang="en-CA" sz="1400" dirty="0">
                <a:solidFill>
                  <a:schemeClr val="tx1">
                    <a:lumMod val="65000"/>
                    <a:lumOff val="35000"/>
                  </a:schemeClr>
                </a:solidFill>
              </a:rPr>
              <a:t>Departments have flexibility, without returning to TB, to make program delivery changes</a:t>
            </a:r>
          </a:p>
        </p:txBody>
      </p:sp>
      <p:sp>
        <p:nvSpPr>
          <p:cNvPr id="34" name="TextBox 33"/>
          <p:cNvSpPr txBox="1"/>
          <p:nvPr/>
        </p:nvSpPr>
        <p:spPr>
          <a:xfrm>
            <a:off x="3839672" y="3418981"/>
            <a:ext cx="1620197" cy="1384995"/>
          </a:xfrm>
          <a:prstGeom prst="rect">
            <a:avLst/>
          </a:prstGeom>
          <a:noFill/>
        </p:spPr>
        <p:txBody>
          <a:bodyPr wrap="square" rtlCol="0">
            <a:spAutoFit/>
          </a:bodyPr>
          <a:lstStyle/>
          <a:p>
            <a:r>
              <a:rPr lang="en-CA" sz="1400" dirty="0">
                <a:solidFill>
                  <a:schemeClr val="tx1">
                    <a:lumMod val="65000"/>
                    <a:lumOff val="35000"/>
                  </a:schemeClr>
                </a:solidFill>
              </a:rPr>
              <a:t>Departments manage according to departmental risk tolerance and TB approved standards</a:t>
            </a:r>
          </a:p>
        </p:txBody>
      </p:sp>
      <p:sp>
        <p:nvSpPr>
          <p:cNvPr id="44" name="AutoShape 16"/>
          <p:cNvSpPr>
            <a:spLocks noChangeAspect="1" noChangeArrowheads="1" noTextEdit="1"/>
          </p:cNvSpPr>
          <p:nvPr/>
        </p:nvSpPr>
        <p:spPr bwMode="auto">
          <a:xfrm>
            <a:off x="5545100" y="2440877"/>
            <a:ext cx="779495" cy="66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6" name="TextBox 35"/>
          <p:cNvSpPr txBox="1"/>
          <p:nvPr/>
        </p:nvSpPr>
        <p:spPr>
          <a:xfrm>
            <a:off x="5605387" y="3418981"/>
            <a:ext cx="1567079" cy="1169551"/>
          </a:xfrm>
          <a:prstGeom prst="rect">
            <a:avLst/>
          </a:prstGeom>
          <a:noFill/>
        </p:spPr>
        <p:txBody>
          <a:bodyPr wrap="square" rtlCol="0">
            <a:spAutoFit/>
          </a:bodyPr>
          <a:lstStyle/>
          <a:p>
            <a:r>
              <a:rPr lang="en-CA" sz="1400" dirty="0">
                <a:solidFill>
                  <a:schemeClr val="tx1">
                    <a:lumMod val="65000"/>
                    <a:lumOff val="35000"/>
                  </a:schemeClr>
                </a:solidFill>
              </a:rPr>
              <a:t>Consistency in program delivery based on type of activity and relationship </a:t>
            </a:r>
          </a:p>
        </p:txBody>
      </p:sp>
      <p:sp>
        <p:nvSpPr>
          <p:cNvPr id="38" name="TextBox 37"/>
          <p:cNvSpPr txBox="1"/>
          <p:nvPr/>
        </p:nvSpPr>
        <p:spPr>
          <a:xfrm>
            <a:off x="7222707" y="3418981"/>
            <a:ext cx="1431609" cy="954107"/>
          </a:xfrm>
          <a:prstGeom prst="rect">
            <a:avLst/>
          </a:prstGeom>
          <a:noFill/>
        </p:spPr>
        <p:txBody>
          <a:bodyPr wrap="square" rtlCol="0">
            <a:spAutoFit/>
          </a:bodyPr>
          <a:lstStyle/>
          <a:p>
            <a:r>
              <a:rPr lang="en-CA" sz="1400" dirty="0">
                <a:solidFill>
                  <a:schemeClr val="tx1">
                    <a:lumMod val="65000"/>
                    <a:lumOff val="35000"/>
                  </a:schemeClr>
                </a:solidFill>
              </a:rPr>
              <a:t>One-stop online shop for TP program information</a:t>
            </a:r>
          </a:p>
        </p:txBody>
      </p:sp>
      <p:sp>
        <p:nvSpPr>
          <p:cNvPr id="10" name="Slide Number Placeholder 9"/>
          <p:cNvSpPr>
            <a:spLocks noGrp="1"/>
          </p:cNvSpPr>
          <p:nvPr>
            <p:ph type="sldNum" sz="quarter" idx="12"/>
          </p:nvPr>
        </p:nvSpPr>
        <p:spPr/>
        <p:txBody>
          <a:bodyPr/>
          <a:lstStyle/>
          <a:p>
            <a:fld id="{32D4B517-E49B-41B6-9DBC-23634E0F1CDC}" type="slidenum">
              <a:rPr lang="en-CA" smtClean="0"/>
              <a:pPr/>
              <a:t>15</a:t>
            </a:fld>
            <a:endParaRPr lang="en-CA" dirty="0"/>
          </a:p>
        </p:txBody>
      </p:sp>
      <p:sp>
        <p:nvSpPr>
          <p:cNvPr id="48" name="Title 3"/>
          <p:cNvSpPr txBox="1">
            <a:spLocks/>
          </p:cNvSpPr>
          <p:nvPr/>
        </p:nvSpPr>
        <p:spPr>
          <a:xfrm>
            <a:off x="719572" y="8620"/>
            <a:ext cx="5036938" cy="878670"/>
          </a:xfrm>
          <a:prstGeom prst="rect">
            <a:avLst/>
          </a:prstGeom>
        </p:spPr>
        <p:txBody>
          <a:bodyPr vert="horz" wrap="none" lIns="0" tIns="0" rIns="0" bIns="0" rtlCol="0" anchor="ctr" anchorCtr="0">
            <a:normAutofit/>
          </a:bodyPr>
          <a:lstStyle>
            <a:lvl1pPr marL="457200" indent="-457200" algn="l" defTabSz="914400" rtl="0" eaLnBrk="1" latinLnBrk="0" hangingPunct="1">
              <a:spcBef>
                <a:spcPct val="0"/>
              </a:spcBef>
              <a:buFont typeface="Arial" panose="020B0604020202020204" pitchFamily="34" charset="0"/>
              <a:buNone/>
              <a:defRPr lang="en-CA" sz="2800" kern="1200" baseline="0">
                <a:solidFill>
                  <a:schemeClr val="accent1"/>
                </a:solidFill>
                <a:latin typeface="Calibri" panose="020F0502020204030204" pitchFamily="34" charset="0"/>
                <a:ea typeface="+mn-ea"/>
                <a:cs typeface="+mn-cs"/>
              </a:defRPr>
            </a:lvl1pPr>
          </a:lstStyle>
          <a:p>
            <a:r>
              <a:rPr lang="en-CA" sz="3600" b="1" dirty="0"/>
              <a:t>Future State</a:t>
            </a:r>
          </a:p>
        </p:txBody>
      </p:sp>
      <p:sp>
        <p:nvSpPr>
          <p:cNvPr id="31" name="Content Placeholder 2"/>
          <p:cNvSpPr txBox="1">
            <a:spLocks/>
          </p:cNvSpPr>
          <p:nvPr/>
        </p:nvSpPr>
        <p:spPr>
          <a:xfrm>
            <a:off x="755576" y="5567481"/>
            <a:ext cx="7596488" cy="1008112"/>
          </a:xfrm>
          <a:prstGeom prst="rect">
            <a:avLst/>
          </a:prstGeom>
          <a:ln w="38100">
            <a:solidFill>
              <a:schemeClr val="tx1">
                <a:lumMod val="65000"/>
                <a:lumOff val="35000"/>
              </a:schemeClr>
            </a:solidFill>
          </a:ln>
        </p:spPr>
        <p:txBody>
          <a:bodyPr lIns="108000" tIns="108000" rIns="108000" bIns="10800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CA" sz="2400" dirty="0"/>
              <a:t>The current state is not supporting effective program design, delivery or results</a:t>
            </a:r>
          </a:p>
        </p:txBody>
      </p:sp>
      <p:pic>
        <p:nvPicPr>
          <p:cNvPr id="24" name="Picture 14" descr="Image result for operational efficiency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8856" y="1240034"/>
            <a:ext cx="1260140" cy="12601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19" descr="Image result for measure data ic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441" y="1240034"/>
            <a:ext cx="1260140" cy="12601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2" descr="Image result for operational efficiency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9700" y="1240034"/>
            <a:ext cx="1260140" cy="1260140"/>
          </a:xfrm>
          <a:prstGeom prst="rect">
            <a:avLst/>
          </a:prstGeom>
          <a:solidFill>
            <a:schemeClr val="accent1"/>
          </a:solidFill>
          <a:ln>
            <a:noFill/>
          </a:ln>
          <a:extLst/>
        </p:spPr>
      </p:pic>
      <p:pic>
        <p:nvPicPr>
          <p:cNvPr id="21" name="Picture 16" descr="Image result for target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121" y="1240034"/>
            <a:ext cx="1260140" cy="12601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4" descr="Image result for weightlifting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6777" y="1240034"/>
            <a:ext cx="1260140" cy="1260140"/>
          </a:xfrm>
          <a:prstGeom prst="rect">
            <a:avLst/>
          </a:prstGeom>
          <a:solidFill>
            <a:schemeClr val="bg1"/>
          </a:solidFill>
          <a:ln>
            <a:noFill/>
          </a:ln>
        </p:spPr>
      </p:pic>
      <p:sp>
        <p:nvSpPr>
          <p:cNvPr id="28" name="TextBox 27"/>
          <p:cNvSpPr txBox="1"/>
          <p:nvPr/>
        </p:nvSpPr>
        <p:spPr>
          <a:xfrm>
            <a:off x="598456" y="2655023"/>
            <a:ext cx="1255470" cy="584775"/>
          </a:xfrm>
          <a:prstGeom prst="rect">
            <a:avLst/>
          </a:prstGeom>
          <a:noFill/>
        </p:spPr>
        <p:txBody>
          <a:bodyPr wrap="square" rtlCol="0">
            <a:spAutoFit/>
          </a:bodyPr>
          <a:lstStyle/>
          <a:p>
            <a:r>
              <a:rPr lang="en-CA" sz="1600" b="1" dirty="0">
                <a:solidFill>
                  <a:schemeClr val="accent1"/>
                </a:solidFill>
              </a:rPr>
              <a:t>Impacts and results</a:t>
            </a:r>
          </a:p>
        </p:txBody>
      </p:sp>
      <p:sp>
        <p:nvSpPr>
          <p:cNvPr id="35" name="TextBox 34"/>
          <p:cNvSpPr txBox="1"/>
          <p:nvPr/>
        </p:nvSpPr>
        <p:spPr>
          <a:xfrm>
            <a:off x="2298407" y="2653563"/>
            <a:ext cx="2995519" cy="338554"/>
          </a:xfrm>
          <a:prstGeom prst="rect">
            <a:avLst/>
          </a:prstGeom>
          <a:noFill/>
        </p:spPr>
        <p:txBody>
          <a:bodyPr wrap="square" rtlCol="0">
            <a:spAutoFit/>
          </a:bodyPr>
          <a:lstStyle/>
          <a:p>
            <a:pPr algn="ctr"/>
            <a:r>
              <a:rPr lang="en-CA" sz="1600" b="1" dirty="0">
                <a:solidFill>
                  <a:schemeClr val="accent1"/>
                </a:solidFill>
              </a:rPr>
              <a:t>Departments manage</a:t>
            </a:r>
          </a:p>
        </p:txBody>
      </p:sp>
      <p:sp>
        <p:nvSpPr>
          <p:cNvPr id="37" name="TextBox 36"/>
          <p:cNvSpPr txBox="1"/>
          <p:nvPr/>
        </p:nvSpPr>
        <p:spPr>
          <a:xfrm>
            <a:off x="5758856" y="2728627"/>
            <a:ext cx="1260140" cy="584775"/>
          </a:xfrm>
          <a:prstGeom prst="rect">
            <a:avLst/>
          </a:prstGeom>
          <a:noFill/>
        </p:spPr>
        <p:txBody>
          <a:bodyPr wrap="square" rtlCol="0">
            <a:spAutoFit/>
          </a:bodyPr>
          <a:lstStyle/>
          <a:p>
            <a:r>
              <a:rPr lang="en-CA" sz="1600" b="1" dirty="0">
                <a:solidFill>
                  <a:schemeClr val="accent1"/>
                </a:solidFill>
              </a:rPr>
              <a:t>Better user experiences</a:t>
            </a:r>
          </a:p>
        </p:txBody>
      </p:sp>
      <p:sp>
        <p:nvSpPr>
          <p:cNvPr id="39" name="TextBox 38"/>
          <p:cNvSpPr txBox="1"/>
          <p:nvPr/>
        </p:nvSpPr>
        <p:spPr>
          <a:xfrm>
            <a:off x="2326777" y="2997849"/>
            <a:ext cx="1260140" cy="338554"/>
          </a:xfrm>
          <a:prstGeom prst="rect">
            <a:avLst/>
          </a:prstGeom>
          <a:noFill/>
        </p:spPr>
        <p:txBody>
          <a:bodyPr wrap="square" rtlCol="0">
            <a:spAutoFit/>
          </a:bodyPr>
          <a:lstStyle/>
          <a:p>
            <a:pPr algn="ctr"/>
            <a:r>
              <a:rPr lang="en-CA" sz="1600" b="1" dirty="0">
                <a:solidFill>
                  <a:schemeClr val="accent1"/>
                </a:solidFill>
              </a:rPr>
              <a:t>Programs</a:t>
            </a:r>
          </a:p>
        </p:txBody>
      </p:sp>
      <p:sp>
        <p:nvSpPr>
          <p:cNvPr id="40" name="TextBox 39"/>
          <p:cNvSpPr txBox="1"/>
          <p:nvPr/>
        </p:nvSpPr>
        <p:spPr>
          <a:xfrm>
            <a:off x="4019701" y="2997849"/>
            <a:ext cx="1260139" cy="338554"/>
          </a:xfrm>
          <a:prstGeom prst="rect">
            <a:avLst/>
          </a:prstGeom>
          <a:noFill/>
        </p:spPr>
        <p:txBody>
          <a:bodyPr wrap="square" rtlCol="0">
            <a:spAutoFit/>
          </a:bodyPr>
          <a:lstStyle/>
          <a:p>
            <a:pPr algn="ctr"/>
            <a:r>
              <a:rPr lang="en-CA" sz="1600" b="1" dirty="0">
                <a:solidFill>
                  <a:schemeClr val="accent1"/>
                </a:solidFill>
              </a:rPr>
              <a:t>Processes</a:t>
            </a:r>
          </a:p>
        </p:txBody>
      </p:sp>
      <p:sp>
        <p:nvSpPr>
          <p:cNvPr id="41" name="TextBox 40"/>
          <p:cNvSpPr txBox="1"/>
          <p:nvPr/>
        </p:nvSpPr>
        <p:spPr>
          <a:xfrm>
            <a:off x="7308441" y="2707563"/>
            <a:ext cx="1260141" cy="584775"/>
          </a:xfrm>
          <a:prstGeom prst="rect">
            <a:avLst/>
          </a:prstGeom>
          <a:noFill/>
        </p:spPr>
        <p:txBody>
          <a:bodyPr wrap="square" rtlCol="0">
            <a:spAutoFit/>
          </a:bodyPr>
          <a:lstStyle/>
          <a:p>
            <a:r>
              <a:rPr lang="en-CA" sz="1600" b="1" dirty="0">
                <a:solidFill>
                  <a:schemeClr val="accent1"/>
                </a:solidFill>
              </a:rPr>
              <a:t>Accessible information</a:t>
            </a:r>
          </a:p>
        </p:txBody>
      </p:sp>
    </p:spTree>
    <p:extLst>
      <p:ext uri="{BB962C8B-B14F-4D97-AF65-F5344CB8AC3E}">
        <p14:creationId xmlns:p14="http://schemas.microsoft.com/office/powerpoint/2010/main" val="233639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D4B517-E49B-41B6-9DBC-23634E0F1CDC}" type="slidenum">
              <a:rPr lang="en-CA" smtClean="0"/>
              <a:pPr/>
              <a:t>16</a:t>
            </a:fld>
            <a:endParaRPr lang="en-CA" dirty="0"/>
          </a:p>
        </p:txBody>
      </p:sp>
      <p:sp>
        <p:nvSpPr>
          <p:cNvPr id="3" name="Content Placeholder 2"/>
          <p:cNvSpPr>
            <a:spLocks noGrp="1"/>
          </p:cNvSpPr>
          <p:nvPr>
            <p:ph idx="10"/>
          </p:nvPr>
        </p:nvSpPr>
        <p:spPr>
          <a:xfrm>
            <a:off x="786210" y="1124744"/>
            <a:ext cx="7571580" cy="4716524"/>
          </a:xfrm>
        </p:spPr>
        <p:txBody>
          <a:bodyPr/>
          <a:lstStyle/>
          <a:p>
            <a:pPr marL="342900" indent="-342900">
              <a:buFont typeface="Arial" panose="020B0604020202020204" pitchFamily="34" charset="0"/>
              <a:buChar char="•"/>
            </a:pPr>
            <a:r>
              <a:rPr lang="en-CA" sz="2400" dirty="0"/>
              <a:t>What risks do you see arising from this approach? </a:t>
            </a:r>
          </a:p>
          <a:p>
            <a:pPr marL="1085850" lvl="1" indent="-342900">
              <a:buFont typeface="Arial" panose="020B0604020202020204" pitchFamily="34" charset="0"/>
              <a:buChar char="•"/>
            </a:pPr>
            <a:r>
              <a:rPr lang="en-CA" dirty="0"/>
              <a:t>Are these risks reasonable?</a:t>
            </a:r>
          </a:p>
          <a:p>
            <a:pPr marL="342900" indent="-342900">
              <a:buFont typeface="Arial" panose="020B0604020202020204" pitchFamily="34" charset="0"/>
              <a:buChar char="•"/>
            </a:pPr>
            <a:endParaRPr lang="en-CA" sz="1200" dirty="0"/>
          </a:p>
          <a:p>
            <a:pPr marL="342900" indent="-342900">
              <a:buFont typeface="Arial" panose="020B0604020202020204" pitchFamily="34" charset="0"/>
              <a:buChar char="•"/>
            </a:pPr>
            <a:r>
              <a:rPr lang="en-CA" sz="2400" dirty="0"/>
              <a:t>How would your role change? </a:t>
            </a:r>
          </a:p>
          <a:p>
            <a:pPr marL="1085850" lvl="1" indent="-342900">
              <a:buFont typeface="Arial" panose="020B0604020202020204" pitchFamily="34" charset="0"/>
              <a:buChar char="•"/>
            </a:pPr>
            <a:r>
              <a:rPr lang="en-CA" dirty="0"/>
              <a:t>What would you need from TBS to support this change?</a:t>
            </a:r>
          </a:p>
          <a:p>
            <a:pPr marL="342900" indent="-342900">
              <a:buFont typeface="Arial" panose="020B0604020202020204" pitchFamily="34" charset="0"/>
              <a:buChar char="•"/>
            </a:pPr>
            <a:endParaRPr lang="en-CA" sz="1200" dirty="0"/>
          </a:p>
          <a:p>
            <a:pPr marL="342900" indent="-342900">
              <a:buFont typeface="Arial" panose="020B0604020202020204" pitchFamily="34" charset="0"/>
              <a:buChar char="•"/>
            </a:pPr>
            <a:r>
              <a:rPr lang="en-CA" sz="2400" dirty="0"/>
              <a:t>How could the FI community help transfer payment programs focus on results and support ministers in delivering results? </a:t>
            </a:r>
          </a:p>
          <a:p>
            <a:pPr marL="342900" indent="-342900">
              <a:buFont typeface="Arial" panose="020B0604020202020204" pitchFamily="34" charset="0"/>
              <a:buChar char="•"/>
            </a:pPr>
            <a:endParaRPr lang="en-CA" sz="1200" dirty="0"/>
          </a:p>
          <a:p>
            <a:pPr marL="342900" indent="-342900">
              <a:buFont typeface="Arial" panose="020B0604020202020204" pitchFamily="34" charset="0"/>
              <a:buChar char="•"/>
            </a:pPr>
            <a:r>
              <a:rPr lang="en-CA" sz="2400" dirty="0"/>
              <a:t>How do we balance effective stewardship with a focus on results?</a:t>
            </a:r>
          </a:p>
          <a:p>
            <a:pPr marL="552450" lvl="2" indent="-285750">
              <a:tabLst>
                <a:tab pos="266700" algn="l"/>
              </a:tabLst>
            </a:pPr>
            <a:endParaRPr lang="en-CA" dirty="0">
              <a:solidFill>
                <a:schemeClr val="bg1">
                  <a:lumMod val="50000"/>
                </a:schemeClr>
              </a:solidFill>
              <a:latin typeface="+mn-lt"/>
            </a:endParaRPr>
          </a:p>
        </p:txBody>
      </p:sp>
      <p:sp>
        <p:nvSpPr>
          <p:cNvPr id="4" name="Title 3"/>
          <p:cNvSpPr>
            <a:spLocks noGrp="1"/>
          </p:cNvSpPr>
          <p:nvPr>
            <p:ph type="title"/>
          </p:nvPr>
        </p:nvSpPr>
        <p:spPr>
          <a:xfrm>
            <a:off x="759199" y="8620"/>
            <a:ext cx="5432982" cy="878670"/>
          </a:xfrm>
        </p:spPr>
        <p:txBody>
          <a:bodyPr>
            <a:normAutofit/>
          </a:bodyPr>
          <a:lstStyle/>
          <a:p>
            <a:r>
              <a:rPr lang="en-CA" sz="3200" b="1" dirty="0"/>
              <a:t>Questions/Discussion</a:t>
            </a:r>
          </a:p>
        </p:txBody>
      </p:sp>
    </p:spTree>
    <p:extLst>
      <p:ext uri="{BB962C8B-B14F-4D97-AF65-F5344CB8AC3E}">
        <p14:creationId xmlns:p14="http://schemas.microsoft.com/office/powerpoint/2010/main" val="291301453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D4B517-E49B-41B6-9DBC-23634E0F1CDC}" type="slidenum">
              <a:rPr lang="en-CA" smtClean="0"/>
              <a:pPr/>
              <a:t>17</a:t>
            </a:fld>
            <a:endParaRPr lang="en-CA" dirty="0"/>
          </a:p>
        </p:txBody>
      </p:sp>
      <p:sp>
        <p:nvSpPr>
          <p:cNvPr id="3" name="Content Placeholder 2"/>
          <p:cNvSpPr>
            <a:spLocks noGrp="1"/>
          </p:cNvSpPr>
          <p:nvPr>
            <p:ph idx="10"/>
          </p:nvPr>
        </p:nvSpPr>
        <p:spPr/>
        <p:txBody>
          <a:bodyPr anchor="ctr"/>
          <a:lstStyle/>
          <a:p>
            <a:pPr algn="ctr"/>
            <a:r>
              <a:rPr lang="en-CA" sz="4000" b="1" dirty="0">
                <a:solidFill>
                  <a:schemeClr val="accent1"/>
                </a:solidFill>
              </a:rPr>
              <a:t>ANNEXES</a:t>
            </a:r>
            <a:endParaRPr lang="en-CA" sz="4000" dirty="0"/>
          </a:p>
        </p:txBody>
      </p:sp>
    </p:spTree>
    <p:extLst>
      <p:ext uri="{BB962C8B-B14F-4D97-AF65-F5344CB8AC3E}">
        <p14:creationId xmlns:p14="http://schemas.microsoft.com/office/powerpoint/2010/main" val="69234270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116632"/>
            <a:ext cx="8568952" cy="648072"/>
          </a:xfrm>
        </p:spPr>
        <p:txBody>
          <a:bodyPr wrap="square">
            <a:normAutofit fontScale="90000"/>
          </a:bodyPr>
          <a:lstStyle/>
          <a:p>
            <a:pPr marL="0" indent="0"/>
            <a:r>
              <a:rPr lang="en-CA" sz="3200" b="1" dirty="0">
                <a:cs typeface="Arial" pitchFamily="34" charset="0"/>
              </a:rPr>
              <a:t>Annex A: Proposed Policy Requirements at a Glance</a:t>
            </a:r>
            <a:endParaRPr lang="en-CA" sz="3200" b="1" dirty="0"/>
          </a:p>
        </p:txBody>
      </p:sp>
      <p:graphicFrame>
        <p:nvGraphicFramePr>
          <p:cNvPr id="2" name="Table 1"/>
          <p:cNvGraphicFramePr>
            <a:graphicFrameLocks noGrp="1"/>
          </p:cNvGraphicFramePr>
          <p:nvPr>
            <p:extLst/>
          </p:nvPr>
        </p:nvGraphicFramePr>
        <p:xfrm>
          <a:off x="179512" y="995620"/>
          <a:ext cx="8784976" cy="5699189"/>
        </p:xfrm>
        <a:graphic>
          <a:graphicData uri="http://schemas.openxmlformats.org/drawingml/2006/table">
            <a:tbl>
              <a:tblPr firstRow="1" bandRow="1">
                <a:tableStyleId>{5C22544A-7EE6-4342-B048-85BDC9FD1C3A}</a:tableStyleId>
              </a:tblPr>
              <a:tblGrid>
                <a:gridCol w="2196244">
                  <a:extLst>
                    <a:ext uri="{9D8B030D-6E8A-4147-A177-3AD203B41FA5}">
                      <a16:colId xmlns:a16="http://schemas.microsoft.com/office/drawing/2014/main" val="20000"/>
                    </a:ext>
                  </a:extLst>
                </a:gridCol>
                <a:gridCol w="2196244">
                  <a:extLst>
                    <a:ext uri="{9D8B030D-6E8A-4147-A177-3AD203B41FA5}">
                      <a16:colId xmlns:a16="http://schemas.microsoft.com/office/drawing/2014/main" val="20001"/>
                    </a:ext>
                  </a:extLst>
                </a:gridCol>
                <a:gridCol w="2196244">
                  <a:extLst>
                    <a:ext uri="{9D8B030D-6E8A-4147-A177-3AD203B41FA5}">
                      <a16:colId xmlns:a16="http://schemas.microsoft.com/office/drawing/2014/main" val="20002"/>
                    </a:ext>
                  </a:extLst>
                </a:gridCol>
                <a:gridCol w="2196244">
                  <a:extLst>
                    <a:ext uri="{9D8B030D-6E8A-4147-A177-3AD203B41FA5}">
                      <a16:colId xmlns:a16="http://schemas.microsoft.com/office/drawing/2014/main" val="20003"/>
                    </a:ext>
                  </a:extLst>
                </a:gridCol>
              </a:tblGrid>
              <a:tr h="486108">
                <a:tc>
                  <a:txBody>
                    <a:bodyPr/>
                    <a:lstStyle/>
                    <a:p>
                      <a:pPr algn="ctr"/>
                      <a:endParaRPr lang="en-CA" sz="1400" dirty="0"/>
                    </a:p>
                  </a:txBody>
                  <a:tcP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CA" sz="1400" dirty="0"/>
                        <a:t>1. Program</a:t>
                      </a:r>
                    </a:p>
                    <a:p>
                      <a:pPr algn="ctr"/>
                      <a:r>
                        <a:rPr lang="en-CA" sz="1400" dirty="0"/>
                        <a:t> Design Snapshot</a:t>
                      </a:r>
                    </a:p>
                  </a:txBody>
                  <a:tcP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algn="ctr"/>
                      <a:r>
                        <a:rPr lang="en-CA" sz="1400" dirty="0"/>
                        <a:t>2. Program </a:t>
                      </a:r>
                    </a:p>
                    <a:p>
                      <a:pPr algn="ctr"/>
                      <a:r>
                        <a:rPr lang="en-CA" sz="1400" dirty="0"/>
                        <a:t>Delivery Guide</a:t>
                      </a:r>
                    </a:p>
                  </a:txBody>
                  <a:tcPr>
                    <a:lnR w="285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70C0"/>
                    </a:solidFill>
                  </a:tcPr>
                </a:tc>
                <a:tc>
                  <a:txBody>
                    <a:bodyPr/>
                    <a:lstStyle/>
                    <a:p>
                      <a:pPr algn="ctr"/>
                      <a:r>
                        <a:rPr lang="en-CA" sz="1400" dirty="0"/>
                        <a:t>3. Departmental</a:t>
                      </a:r>
                    </a:p>
                    <a:p>
                      <a:pPr algn="ctr"/>
                      <a:r>
                        <a:rPr lang="en-CA" sz="1400" dirty="0"/>
                        <a:t>Management </a:t>
                      </a:r>
                      <a:r>
                        <a:rPr lang="en-CA" sz="1400" baseline="0" dirty="0"/>
                        <a:t>Framework</a:t>
                      </a:r>
                      <a:endParaRPr lang="en-CA" sz="1400" dirty="0"/>
                    </a:p>
                  </a:txBody>
                  <a:tcPr>
                    <a:lnL w="285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423450">
                <a:tc>
                  <a:txBody>
                    <a:bodyPr/>
                    <a:lstStyle/>
                    <a:p>
                      <a:r>
                        <a:rPr lang="en-CA" sz="1100" b="1" dirty="0"/>
                        <a:t>Driver</a:t>
                      </a:r>
                    </a:p>
                  </a:txBody>
                  <a:tcPr>
                    <a:lnT w="38100" cmpd="sng">
                      <a:noFill/>
                    </a:lnT>
                  </a:tcPr>
                </a:tc>
                <a:tc>
                  <a:txBody>
                    <a:bodyPr/>
                    <a:lstStyle/>
                    <a:p>
                      <a:pPr algn="ctr"/>
                      <a:r>
                        <a:rPr lang="en-CA" sz="1100" dirty="0"/>
                        <a:t>Focus TB Ministers</a:t>
                      </a:r>
                    </a:p>
                    <a:p>
                      <a:pPr algn="ctr"/>
                      <a:r>
                        <a:rPr lang="en-CA" sz="1100" dirty="0"/>
                        <a:t>on results</a:t>
                      </a:r>
                    </a:p>
                  </a:txBody>
                  <a:tcPr>
                    <a:lnT w="38100" cmpd="sng">
                      <a:noFill/>
                    </a:lnT>
                  </a:tcPr>
                </a:tc>
                <a:tc>
                  <a:txBody>
                    <a:bodyPr/>
                    <a:lstStyle/>
                    <a:p>
                      <a:pPr algn="ctr"/>
                      <a:r>
                        <a:rPr lang="en-CA" sz="1100" dirty="0"/>
                        <a:t>Let departments</a:t>
                      </a:r>
                    </a:p>
                    <a:p>
                      <a:pPr algn="ctr"/>
                      <a:r>
                        <a:rPr lang="en-CA" sz="1100" baseline="0" dirty="0"/>
                        <a:t>manage</a:t>
                      </a:r>
                      <a:endParaRPr lang="en-CA" sz="1100" dirty="0"/>
                    </a:p>
                  </a:txBody>
                  <a:tcPr>
                    <a:lnR w="28575" cap="flat" cmpd="sng" algn="ctr">
                      <a:solidFill>
                        <a:schemeClr val="tx1"/>
                      </a:solidFill>
                      <a:prstDash val="solid"/>
                      <a:round/>
                      <a:headEnd type="none" w="med" len="med"/>
                      <a:tailEnd type="none" w="med" len="med"/>
                    </a:lnR>
                    <a:lnT w="38100" cmpd="sng">
                      <a:noFill/>
                    </a:lnT>
                  </a:tcPr>
                </a:tc>
                <a:tc>
                  <a:txBody>
                    <a:bodyPr/>
                    <a:lstStyle/>
                    <a:p>
                      <a:pPr algn="ctr"/>
                      <a:r>
                        <a:rPr lang="en-CA" sz="1100" dirty="0"/>
                        <a:t>Assurance that department has processes and capacity</a:t>
                      </a:r>
                      <a:r>
                        <a:rPr lang="en-CA" sz="1100" baseline="0" dirty="0"/>
                        <a:t> to manage</a:t>
                      </a:r>
                      <a:endParaRPr lang="en-CA" sz="1100" dirty="0"/>
                    </a:p>
                  </a:txBody>
                  <a:tcPr>
                    <a:lnL w="28575" cap="flat" cmpd="sng" algn="ctr">
                      <a:solidFill>
                        <a:schemeClr val="tx1"/>
                      </a:solidFill>
                      <a:prstDash val="solid"/>
                      <a:round/>
                      <a:headEnd type="none" w="med" len="med"/>
                      <a:tailEnd type="none" w="med" len="med"/>
                    </a:lnL>
                    <a:lnT w="38100" cmpd="sng">
                      <a:noFill/>
                    </a:lnT>
                  </a:tcPr>
                </a:tc>
                <a:extLst>
                  <a:ext uri="{0D108BD9-81ED-4DB2-BD59-A6C34878D82A}">
                    <a16:rowId xmlns:a16="http://schemas.microsoft.com/office/drawing/2014/main" val="10001"/>
                  </a:ext>
                </a:extLst>
              </a:tr>
              <a:tr h="423450">
                <a:tc>
                  <a:txBody>
                    <a:bodyPr/>
                    <a:lstStyle/>
                    <a:p>
                      <a:r>
                        <a:rPr lang="en-CA" sz="1100" b="1" dirty="0"/>
                        <a:t>Agreement </a:t>
                      </a:r>
                    </a:p>
                    <a:p>
                      <a:r>
                        <a:rPr lang="en-CA" sz="1100" b="1" dirty="0"/>
                        <a:t>between</a:t>
                      </a:r>
                    </a:p>
                  </a:txBody>
                  <a:tcPr/>
                </a:tc>
                <a:tc>
                  <a:txBody>
                    <a:bodyPr/>
                    <a:lstStyle/>
                    <a:p>
                      <a:pPr algn="ctr"/>
                      <a:r>
                        <a:rPr lang="en-CA" sz="1100" dirty="0"/>
                        <a:t>Treasury Board and </a:t>
                      </a:r>
                    </a:p>
                    <a:p>
                      <a:pPr algn="ctr"/>
                      <a:r>
                        <a:rPr lang="en-CA" sz="1100" dirty="0"/>
                        <a:t>The Minister</a:t>
                      </a:r>
                    </a:p>
                  </a:txBody>
                  <a:tcPr/>
                </a:tc>
                <a:tc>
                  <a:txBody>
                    <a:bodyPr/>
                    <a:lstStyle/>
                    <a:p>
                      <a:pPr algn="ctr"/>
                      <a:r>
                        <a:rPr lang="en-CA" sz="1100" dirty="0"/>
                        <a:t>Recipients and</a:t>
                      </a:r>
                    </a:p>
                    <a:p>
                      <a:pPr algn="ctr"/>
                      <a:r>
                        <a:rPr lang="en-CA" sz="1100" dirty="0"/>
                        <a:t>The Department</a:t>
                      </a:r>
                    </a:p>
                  </a:txBody>
                  <a:tcPr>
                    <a:lnR w="28575" cap="flat" cmpd="sng" algn="ctr">
                      <a:solidFill>
                        <a:schemeClr val="tx1"/>
                      </a:solidFill>
                      <a:prstDash val="solid"/>
                      <a:round/>
                      <a:headEnd type="none" w="med" len="med"/>
                      <a:tailEnd type="none" w="med" len="med"/>
                    </a:lnR>
                  </a:tcPr>
                </a:tc>
                <a:tc>
                  <a:txBody>
                    <a:bodyPr/>
                    <a:lstStyle/>
                    <a:p>
                      <a:pPr algn="ctr"/>
                      <a:r>
                        <a:rPr lang="en-CA" sz="1100" dirty="0"/>
                        <a:t>Departmental Corporate</a:t>
                      </a:r>
                      <a:r>
                        <a:rPr lang="en-CA" sz="1100" baseline="0" dirty="0"/>
                        <a:t> Services and</a:t>
                      </a:r>
                      <a:r>
                        <a:rPr lang="en-CA" sz="1100" dirty="0"/>
                        <a:t> </a:t>
                      </a:r>
                    </a:p>
                    <a:p>
                      <a:pPr algn="ctr"/>
                      <a:r>
                        <a:rPr lang="en-CA" sz="1100" dirty="0"/>
                        <a:t>Transfer payment</a:t>
                      </a:r>
                      <a:r>
                        <a:rPr lang="en-CA" sz="1100" baseline="0" dirty="0"/>
                        <a:t> programs</a:t>
                      </a:r>
                      <a:endParaRPr lang="en-CA" sz="1100" dirty="0"/>
                    </a:p>
                  </a:txBody>
                  <a:tcP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1868762">
                <a:tc>
                  <a:txBody>
                    <a:bodyPr/>
                    <a:lstStyle/>
                    <a:p>
                      <a:r>
                        <a:rPr lang="en-CA" sz="1100" b="1" dirty="0"/>
                        <a:t>Content</a:t>
                      </a:r>
                    </a:p>
                    <a:p>
                      <a:r>
                        <a:rPr lang="en-CA" sz="1100" b="1" dirty="0"/>
                        <a:t>(example)</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500" kern="1200" dirty="0">
                        <a:solidFill>
                          <a:schemeClr val="dk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kern="1200" dirty="0">
                          <a:solidFill>
                            <a:schemeClr val="dk1"/>
                          </a:solidFill>
                          <a:latin typeface="+mn-lt"/>
                          <a:ea typeface="+mn-ea"/>
                          <a:cs typeface="+mn-cs"/>
                        </a:rPr>
                        <a:t>Describes the scope of the program and the expected</a:t>
                      </a:r>
                      <a:r>
                        <a:rPr lang="en-CA" sz="1000" kern="1200" baseline="0" dirty="0">
                          <a:solidFill>
                            <a:schemeClr val="dk1"/>
                          </a:solidFill>
                          <a:latin typeface="+mn-lt"/>
                          <a:ea typeface="+mn-ea"/>
                          <a:cs typeface="+mn-cs"/>
                        </a:rPr>
                        <a:t> results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kern="1200" baseline="0" dirty="0">
                          <a:solidFill>
                            <a:schemeClr val="dk1"/>
                          </a:solidFill>
                          <a:latin typeface="+mn-lt"/>
                          <a:ea typeface="+mn-ea"/>
                          <a:cs typeface="+mn-cs"/>
                        </a:rPr>
                        <a:t>How will success be determined?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kern="1200" baseline="0" dirty="0">
                          <a:solidFill>
                            <a:schemeClr val="dk1"/>
                          </a:solidFill>
                          <a:latin typeface="+mn-lt"/>
                          <a:ea typeface="+mn-ea"/>
                          <a:cs typeface="+mn-cs"/>
                        </a:rPr>
                        <a:t>(Generally) who will be receiving funding, and for what purpose?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kern="1200" baseline="0" dirty="0">
                          <a:solidFill>
                            <a:schemeClr val="dk1"/>
                          </a:solidFill>
                          <a:latin typeface="+mn-lt"/>
                          <a:ea typeface="+mn-ea"/>
                          <a:cs typeface="+mn-cs"/>
                        </a:rPr>
                        <a:t>Program risk assessment and mitigation measures</a:t>
                      </a:r>
                    </a:p>
                  </a:txBody>
                  <a:tcPr/>
                </a:tc>
                <a:tc>
                  <a:txBody>
                    <a:bodyPr/>
                    <a:lstStyle/>
                    <a:p>
                      <a:pPr marL="0" indent="0" algn="l" defTabSz="914400" rtl="0" eaLnBrk="1" latinLnBrk="0" hangingPunct="1">
                        <a:buFont typeface="Arial" panose="020B0604020202020204" pitchFamily="34" charset="0"/>
                        <a:buNone/>
                      </a:pPr>
                      <a:endParaRPr lang="en-CA" sz="500" kern="1200" dirty="0">
                        <a:solidFill>
                          <a:schemeClr val="dk1"/>
                        </a:solidFill>
                        <a:latin typeface="+mn-lt"/>
                        <a:ea typeface="+mn-ea"/>
                        <a:cs typeface="+mn-cs"/>
                      </a:endParaRPr>
                    </a:p>
                    <a:p>
                      <a:pPr marL="180975" indent="-180975" algn="l" defTabSz="914400" rtl="0" eaLnBrk="1" latinLnBrk="0" hangingPunct="1">
                        <a:buFont typeface="Arial" panose="020B0604020202020204" pitchFamily="34" charset="0"/>
                        <a:buChar char="•"/>
                      </a:pPr>
                      <a:r>
                        <a:rPr lang="en-CA" sz="1000" kern="1200" dirty="0">
                          <a:solidFill>
                            <a:schemeClr val="dk1"/>
                          </a:solidFill>
                          <a:latin typeface="+mn-lt"/>
                          <a:ea typeface="+mn-ea"/>
                          <a:cs typeface="+mn-cs"/>
                        </a:rPr>
                        <a:t>Eligible expenses</a:t>
                      </a:r>
                      <a:r>
                        <a:rPr lang="en-CA" sz="1000" kern="1200" baseline="0" dirty="0">
                          <a:solidFill>
                            <a:schemeClr val="dk1"/>
                          </a:solidFill>
                          <a:latin typeface="+mn-lt"/>
                          <a:ea typeface="+mn-ea"/>
                          <a:cs typeface="+mn-cs"/>
                        </a:rPr>
                        <a:t> </a:t>
                      </a:r>
                      <a:r>
                        <a:rPr lang="en-CA" sz="1000" kern="1200" dirty="0">
                          <a:solidFill>
                            <a:schemeClr val="dk1"/>
                          </a:solidFill>
                          <a:latin typeface="+mn-lt"/>
                          <a:ea typeface="+mn-ea"/>
                          <a:cs typeface="+mn-cs"/>
                        </a:rPr>
                        <a:t>and recipients</a:t>
                      </a:r>
                    </a:p>
                    <a:p>
                      <a:pPr marL="180975" marR="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kern="1200" dirty="0">
                          <a:solidFill>
                            <a:schemeClr val="dk1"/>
                          </a:solidFill>
                          <a:latin typeface="+mn-lt"/>
                          <a:ea typeface="+mn-ea"/>
                          <a:cs typeface="+mn-cs"/>
                        </a:rPr>
                        <a:t>Application and assessment</a:t>
                      </a:r>
                      <a:r>
                        <a:rPr lang="en-CA" sz="1000" kern="1200" baseline="0" dirty="0">
                          <a:solidFill>
                            <a:schemeClr val="dk1"/>
                          </a:solidFill>
                          <a:latin typeface="+mn-lt"/>
                          <a:ea typeface="+mn-ea"/>
                          <a:cs typeface="+mn-cs"/>
                        </a:rPr>
                        <a:t> processes</a:t>
                      </a:r>
                      <a:endParaRPr lang="en-CA" sz="1000" kern="1200" dirty="0">
                        <a:solidFill>
                          <a:schemeClr val="dk1"/>
                        </a:solidFill>
                        <a:latin typeface="+mn-lt"/>
                        <a:ea typeface="+mn-ea"/>
                        <a:cs typeface="+mn-cs"/>
                      </a:endParaRPr>
                    </a:p>
                    <a:p>
                      <a:pPr marL="180975" marR="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kern="1200" dirty="0">
                          <a:solidFill>
                            <a:schemeClr val="dk1"/>
                          </a:solidFill>
                          <a:latin typeface="+mn-lt"/>
                          <a:ea typeface="+mn-ea"/>
                          <a:cs typeface="+mn-cs"/>
                        </a:rPr>
                        <a:t>Reporting requirements</a:t>
                      </a:r>
                    </a:p>
                    <a:p>
                      <a:pPr marL="180975" indent="-180975" algn="l" defTabSz="914400" rtl="0" eaLnBrk="1" latinLnBrk="0" hangingPunct="1">
                        <a:buFont typeface="Arial" panose="020B0604020202020204" pitchFamily="34" charset="0"/>
                        <a:buChar char="•"/>
                      </a:pPr>
                      <a:r>
                        <a:rPr lang="en-CA" sz="1000" kern="1200" dirty="0">
                          <a:solidFill>
                            <a:schemeClr val="dk1"/>
                          </a:solidFill>
                          <a:latin typeface="+mn-lt"/>
                          <a:ea typeface="+mn-ea"/>
                          <a:cs typeface="+mn-cs"/>
                        </a:rPr>
                        <a:t>Funding amounts, payments</a:t>
                      </a:r>
                    </a:p>
                    <a:p>
                      <a:pPr marL="180975" indent="-180975" algn="l" defTabSz="914400" rtl="0" eaLnBrk="1" latinLnBrk="0" hangingPunct="1">
                        <a:buFont typeface="Arial" panose="020B0604020202020204" pitchFamily="34" charset="0"/>
                        <a:buChar char="•"/>
                      </a:pPr>
                      <a:r>
                        <a:rPr lang="en-CA" sz="1000" kern="1200" dirty="0">
                          <a:solidFill>
                            <a:schemeClr val="dk1"/>
                          </a:solidFill>
                          <a:latin typeface="+mn-lt"/>
                          <a:ea typeface="+mn-ea"/>
                          <a:cs typeface="+mn-cs"/>
                        </a:rPr>
                        <a:t>Monitoring and oversight</a:t>
                      </a:r>
                    </a:p>
                    <a:p>
                      <a:pPr marL="180975" indent="-180975" algn="l" defTabSz="914400" rtl="0" eaLnBrk="1" latinLnBrk="0" hangingPunct="1">
                        <a:buFont typeface="Arial" panose="020B0604020202020204" pitchFamily="34" charset="0"/>
                        <a:buChar char="•"/>
                      </a:pPr>
                      <a:endParaRPr lang="en-CA" sz="1000" kern="1200" dirty="0">
                        <a:solidFill>
                          <a:schemeClr val="dk1"/>
                        </a:solidFill>
                        <a:latin typeface="+mn-lt"/>
                        <a:ea typeface="+mn-ea"/>
                        <a:cs typeface="+mn-cs"/>
                      </a:endParaRPr>
                    </a:p>
                    <a:p>
                      <a:pPr marL="180975" indent="-180975" algn="l" defTabSz="914400" rtl="0" eaLnBrk="1" latinLnBrk="0" hangingPunct="1">
                        <a:buFont typeface="Arial" panose="020B0604020202020204" pitchFamily="34" charset="0"/>
                        <a:buChar char="•"/>
                      </a:pPr>
                      <a:r>
                        <a:rPr lang="en-CA" sz="1000" kern="1200" dirty="0">
                          <a:solidFill>
                            <a:schemeClr val="dk1"/>
                          </a:solidFill>
                          <a:latin typeface="+mn-lt"/>
                          <a:ea typeface="+mn-ea"/>
                          <a:cs typeface="+mn-cs"/>
                        </a:rPr>
                        <a:t>Optional features:</a:t>
                      </a:r>
                    </a:p>
                    <a:p>
                      <a:pPr marL="276225" lvl="1" indent="-180975" algn="l" defTabSz="914400" rtl="0" eaLnBrk="1" latinLnBrk="0" hangingPunct="1">
                        <a:buFont typeface="Arial" panose="020B0604020202020204" pitchFamily="34" charset="0"/>
                        <a:buChar char="•"/>
                      </a:pPr>
                      <a:r>
                        <a:rPr lang="en-CA" sz="1000" kern="1200" dirty="0">
                          <a:solidFill>
                            <a:schemeClr val="dk1"/>
                          </a:solidFill>
                          <a:latin typeface="+mn-lt"/>
                          <a:ea typeface="+mn-ea"/>
                          <a:cs typeface="+mn-cs"/>
                        </a:rPr>
                        <a:t>Cash</a:t>
                      </a:r>
                      <a:r>
                        <a:rPr lang="en-CA" sz="1000" kern="1200" baseline="0" dirty="0">
                          <a:solidFill>
                            <a:schemeClr val="dk1"/>
                          </a:solidFill>
                          <a:latin typeface="+mn-lt"/>
                          <a:ea typeface="+mn-ea"/>
                          <a:cs typeface="+mn-cs"/>
                        </a:rPr>
                        <a:t> advances</a:t>
                      </a:r>
                    </a:p>
                    <a:p>
                      <a:pPr marL="276225" lvl="1" indent="-180975" algn="l" defTabSz="914400" rtl="0" eaLnBrk="1" latinLnBrk="0" hangingPunct="1">
                        <a:buFont typeface="Arial" panose="020B0604020202020204" pitchFamily="34" charset="0"/>
                        <a:buChar char="•"/>
                      </a:pPr>
                      <a:r>
                        <a:rPr lang="en-CA" sz="1000" kern="1200" baseline="0" dirty="0">
                          <a:solidFill>
                            <a:schemeClr val="dk1"/>
                          </a:solidFill>
                          <a:latin typeface="+mn-lt"/>
                          <a:ea typeface="+mn-ea"/>
                          <a:cs typeface="+mn-cs"/>
                        </a:rPr>
                        <a:t>Repayability</a:t>
                      </a:r>
                    </a:p>
                    <a:p>
                      <a:pPr marL="276225" lvl="1" indent="-180975" algn="l" defTabSz="914400" rtl="0" eaLnBrk="1" latinLnBrk="0" hangingPunct="1">
                        <a:buFont typeface="Arial" panose="020B0604020202020204" pitchFamily="34" charset="0"/>
                        <a:buChar char="•"/>
                      </a:pPr>
                      <a:r>
                        <a:rPr lang="en-CA" sz="1000" kern="1200" baseline="0" dirty="0">
                          <a:solidFill>
                            <a:schemeClr val="dk1"/>
                          </a:solidFill>
                          <a:latin typeface="+mn-lt"/>
                          <a:ea typeface="+mn-ea"/>
                          <a:cs typeface="+mn-cs"/>
                        </a:rPr>
                        <a:t>Further distribution of funds</a:t>
                      </a:r>
                      <a:endParaRPr lang="en-CA" sz="1000" kern="1200" dirty="0">
                        <a:solidFill>
                          <a:schemeClr val="dk1"/>
                        </a:solidFill>
                        <a:latin typeface="+mn-lt"/>
                        <a:ea typeface="+mn-ea"/>
                        <a:cs typeface="+mn-cs"/>
                      </a:endParaRPr>
                    </a:p>
                  </a:txBody>
                  <a:tcPr>
                    <a:lnR w="28575" cap="flat" cmpd="sng" algn="ctr">
                      <a:solidFill>
                        <a:schemeClr val="tx1"/>
                      </a:solidFill>
                      <a:prstDash val="solid"/>
                      <a:round/>
                      <a:headEnd type="none" w="med" len="med"/>
                      <a:tailEnd type="none" w="med" len="med"/>
                    </a:lnR>
                  </a:tcPr>
                </a:tc>
                <a:tc>
                  <a:txBody>
                    <a:bodyPr/>
                    <a:lstStyle/>
                    <a:p>
                      <a:pPr marL="0" indent="0" algn="l">
                        <a:buFont typeface="Arial" panose="020B0604020202020204" pitchFamily="34" charset="0"/>
                        <a:buNone/>
                      </a:pPr>
                      <a:endParaRPr lang="en-CA" sz="500" dirty="0"/>
                    </a:p>
                    <a:p>
                      <a:pPr marL="285750" indent="-285750" algn="l">
                        <a:buFont typeface="Arial" panose="020B0604020202020204" pitchFamily="34" charset="0"/>
                        <a:buChar char="•"/>
                      </a:pPr>
                      <a:r>
                        <a:rPr lang="en-CA" sz="1000" dirty="0"/>
                        <a:t>Governance</a:t>
                      </a:r>
                    </a:p>
                    <a:p>
                      <a:pPr marL="285750" indent="-285750" algn="l">
                        <a:buFont typeface="Arial" panose="020B0604020202020204" pitchFamily="34" charset="0"/>
                        <a:buChar char="•"/>
                      </a:pPr>
                      <a:r>
                        <a:rPr lang="en-CA" sz="1000" dirty="0"/>
                        <a:t>Roles and responsibilities,</a:t>
                      </a:r>
                      <a:r>
                        <a:rPr lang="en-CA" sz="1000" baseline="0" dirty="0"/>
                        <a:t> delegations</a:t>
                      </a:r>
                      <a:endParaRPr lang="en-CA" sz="1000" dirty="0"/>
                    </a:p>
                    <a:p>
                      <a:pPr marL="285750" indent="-285750" algn="l">
                        <a:buFont typeface="Arial" panose="020B0604020202020204" pitchFamily="34" charset="0"/>
                        <a:buChar char="•"/>
                      </a:pPr>
                      <a:r>
                        <a:rPr lang="en-CA" sz="1000" dirty="0"/>
                        <a:t>Risk management tools</a:t>
                      </a:r>
                    </a:p>
                    <a:p>
                      <a:pPr marL="285750" indent="-285750" algn="l">
                        <a:buFont typeface="Arial" panose="020B0604020202020204" pitchFamily="34" charset="0"/>
                        <a:buChar char="•"/>
                      </a:pPr>
                      <a:r>
                        <a:rPr lang="en-CA" sz="1000" dirty="0"/>
                        <a:t>Standardized monitoring and</a:t>
                      </a:r>
                      <a:r>
                        <a:rPr lang="en-CA" sz="1000" baseline="0" dirty="0"/>
                        <a:t> oversight mechanisms</a:t>
                      </a:r>
                      <a:endParaRPr lang="en-CA" sz="1000" dirty="0"/>
                    </a:p>
                    <a:p>
                      <a:pPr marL="285750" indent="-285750" algn="l">
                        <a:buFont typeface="Arial" panose="020B0604020202020204" pitchFamily="34" charset="0"/>
                        <a:buChar char="•"/>
                      </a:pPr>
                      <a:r>
                        <a:rPr lang="en-CA" sz="1000" dirty="0"/>
                        <a:t>Cash management processes</a:t>
                      </a:r>
                    </a:p>
                    <a:p>
                      <a:pPr marL="285750" indent="-285750" algn="l">
                        <a:buFont typeface="Arial" panose="020B0604020202020204" pitchFamily="34" charset="0"/>
                        <a:buChar char="•"/>
                      </a:pPr>
                      <a:r>
                        <a:rPr lang="en-CA" sz="1000" dirty="0"/>
                        <a:t>Service standards</a:t>
                      </a:r>
                    </a:p>
                  </a:txBody>
                  <a:tcP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393204">
                <a:tc>
                  <a:txBody>
                    <a:bodyPr/>
                    <a:lstStyle/>
                    <a:p>
                      <a:r>
                        <a:rPr lang="en-CA" sz="1100" b="1" dirty="0">
                          <a:solidFill>
                            <a:schemeClr val="tx1"/>
                          </a:solidFill>
                        </a:rPr>
                        <a:t>What’s new</a:t>
                      </a:r>
                    </a:p>
                  </a:txBody>
                  <a:tcPr/>
                </a:tc>
                <a:tc>
                  <a:txBody>
                    <a:bodyPr/>
                    <a:lstStyle/>
                    <a:p>
                      <a:pPr algn="ctr"/>
                      <a:r>
                        <a:rPr lang="en-CA" sz="1100" baseline="0" dirty="0">
                          <a:solidFill>
                            <a:schemeClr val="tx1"/>
                          </a:solidFill>
                        </a:rPr>
                        <a:t>All program design decisions relate back to the achievement of results</a:t>
                      </a:r>
                    </a:p>
                  </a:txBody>
                  <a:tcPr/>
                </a:tc>
                <a:tc>
                  <a:txBody>
                    <a:bodyPr/>
                    <a:lstStyle/>
                    <a:p>
                      <a:pPr algn="ctr"/>
                      <a:r>
                        <a:rPr lang="en-CA" sz="1100" dirty="0">
                          <a:solidFill>
                            <a:schemeClr val="tx1"/>
                          </a:solidFill>
                        </a:rPr>
                        <a:t>Program</a:t>
                      </a:r>
                      <a:r>
                        <a:rPr lang="en-CA" sz="1100" baseline="0" dirty="0">
                          <a:solidFill>
                            <a:schemeClr val="tx1"/>
                          </a:solidFill>
                        </a:rPr>
                        <a:t> delivery is tailored to recipient relationships</a:t>
                      </a:r>
                    </a:p>
                  </a:txBody>
                  <a:tcPr>
                    <a:lnR w="28575" cap="flat" cmpd="sng" algn="ctr">
                      <a:solidFill>
                        <a:schemeClr val="tx1"/>
                      </a:solidFill>
                      <a:prstDash val="solid"/>
                      <a:round/>
                      <a:headEnd type="none" w="med" len="med"/>
                      <a:tailEnd type="none" w="med" len="med"/>
                    </a:lnR>
                  </a:tcPr>
                </a:tc>
                <a:tc>
                  <a:txBody>
                    <a:bodyPr/>
                    <a:lstStyle/>
                    <a:p>
                      <a:pPr algn="ctr"/>
                      <a:r>
                        <a:rPr lang="en-CA" sz="1100" dirty="0">
                          <a:solidFill>
                            <a:schemeClr val="tx1"/>
                          </a:solidFill>
                        </a:rPr>
                        <a:t>Departmental principles (e.g., risk, innovation, recipient engagement)</a:t>
                      </a:r>
                    </a:p>
                  </a:txBody>
                  <a:tcP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338099">
                <a:tc>
                  <a:txBody>
                    <a:bodyPr/>
                    <a:lstStyle/>
                    <a:p>
                      <a:r>
                        <a:rPr lang="en-CA" sz="1100" b="1" dirty="0"/>
                        <a:t>Approval</a:t>
                      </a:r>
                    </a:p>
                  </a:txBody>
                  <a:tcPr/>
                </a:tc>
                <a:tc>
                  <a:txBody>
                    <a:bodyPr/>
                    <a:lstStyle/>
                    <a:p>
                      <a:pPr algn="ctr"/>
                      <a:r>
                        <a:rPr lang="en-CA" sz="1100" dirty="0">
                          <a:solidFill>
                            <a:schemeClr val="tx1"/>
                          </a:solidFill>
                        </a:rPr>
                        <a:t>Treasury Board</a:t>
                      </a:r>
                    </a:p>
                  </a:txBody>
                  <a:tcPr/>
                </a:tc>
                <a:tc>
                  <a:txBody>
                    <a:bodyPr/>
                    <a:lstStyle/>
                    <a:p>
                      <a:pPr algn="ctr"/>
                      <a:r>
                        <a:rPr lang="en-CA" sz="1100" dirty="0">
                          <a:solidFill>
                            <a:schemeClr val="tx1"/>
                          </a:solidFill>
                        </a:rPr>
                        <a:t>Minister</a:t>
                      </a:r>
                    </a:p>
                  </a:txBody>
                  <a:tcPr>
                    <a:lnR w="28575" cap="flat" cmpd="sng" algn="ctr">
                      <a:solidFill>
                        <a:schemeClr val="tx1"/>
                      </a:solidFill>
                      <a:prstDash val="solid"/>
                      <a:round/>
                      <a:headEnd type="none" w="med" len="med"/>
                      <a:tailEnd type="none" w="med" len="med"/>
                    </a:lnR>
                  </a:tcPr>
                </a:tc>
                <a:tc>
                  <a:txBody>
                    <a:bodyPr/>
                    <a:lstStyle/>
                    <a:p>
                      <a:pPr algn="ctr"/>
                      <a:r>
                        <a:rPr lang="en-CA" sz="1100" dirty="0">
                          <a:solidFill>
                            <a:schemeClr val="tx1"/>
                          </a:solidFill>
                        </a:rPr>
                        <a:t>Deputy</a:t>
                      </a:r>
                      <a:r>
                        <a:rPr lang="en-CA" sz="1100" baseline="0" dirty="0">
                          <a:solidFill>
                            <a:schemeClr val="tx1"/>
                          </a:solidFill>
                        </a:rPr>
                        <a:t> Head</a:t>
                      </a:r>
                      <a:endParaRPr lang="en-CA" sz="1100" dirty="0">
                        <a:solidFill>
                          <a:schemeClr val="tx1"/>
                        </a:solidFill>
                      </a:endParaRPr>
                    </a:p>
                  </a:txBody>
                  <a:tcP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338099">
                <a:tc>
                  <a:txBody>
                    <a:bodyPr/>
                    <a:lstStyle/>
                    <a:p>
                      <a:r>
                        <a:rPr lang="en-CA" sz="1100" b="1" dirty="0"/>
                        <a:t>Accountability</a:t>
                      </a:r>
                    </a:p>
                  </a:txBody>
                  <a:tcPr/>
                </a:tc>
                <a:tc>
                  <a:txBody>
                    <a:bodyPr/>
                    <a:lstStyle/>
                    <a:p>
                      <a:pPr algn="ctr"/>
                      <a:r>
                        <a:rPr lang="en-CA" sz="1100" dirty="0"/>
                        <a:t>Minister</a:t>
                      </a:r>
                    </a:p>
                  </a:txBody>
                  <a:tcPr/>
                </a:tc>
                <a:tc>
                  <a:txBody>
                    <a:bodyPr/>
                    <a:lstStyle/>
                    <a:p>
                      <a:pPr algn="ctr"/>
                      <a:r>
                        <a:rPr lang="en-CA" sz="1100" dirty="0"/>
                        <a:t>Departmental</a:t>
                      </a:r>
                      <a:r>
                        <a:rPr lang="en-CA" sz="1100" baseline="0" dirty="0"/>
                        <a:t> managers</a:t>
                      </a:r>
                      <a:endParaRPr lang="en-CA" sz="1100" dirty="0"/>
                    </a:p>
                  </a:txBody>
                  <a:tcPr>
                    <a:lnR w="28575" cap="flat" cmpd="sng" algn="ctr">
                      <a:solidFill>
                        <a:schemeClr val="tx1"/>
                      </a:solidFill>
                      <a:prstDash val="solid"/>
                      <a:round/>
                      <a:headEnd type="none" w="med" len="med"/>
                      <a:tailEnd type="none" w="med" len="med"/>
                    </a:lnR>
                  </a:tcPr>
                </a:tc>
                <a:tc>
                  <a:txBody>
                    <a:bodyPr/>
                    <a:lstStyle/>
                    <a:p>
                      <a:pPr algn="ctr"/>
                      <a:r>
                        <a:rPr lang="en-CA" sz="1100" dirty="0"/>
                        <a:t>Deputy</a:t>
                      </a:r>
                      <a:r>
                        <a:rPr lang="en-CA" sz="1100" baseline="0" dirty="0"/>
                        <a:t> Head</a:t>
                      </a:r>
                      <a:endParaRPr lang="en-CA" sz="1100" dirty="0"/>
                    </a:p>
                  </a:txBody>
                  <a:tcP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338099">
                <a:tc>
                  <a:txBody>
                    <a:bodyPr/>
                    <a:lstStyle/>
                    <a:p>
                      <a:r>
                        <a:rPr lang="en-CA" sz="1100" b="1" dirty="0"/>
                        <a:t>Publicly</a:t>
                      </a:r>
                      <a:r>
                        <a:rPr lang="en-CA" sz="1100" b="1" baseline="0" dirty="0"/>
                        <a:t> Available</a:t>
                      </a:r>
                      <a:endParaRPr lang="en-CA" sz="1100" b="1" dirty="0"/>
                    </a:p>
                  </a:txBody>
                  <a:tcPr/>
                </a:tc>
                <a:tc>
                  <a:txBody>
                    <a:bodyPr/>
                    <a:lstStyle/>
                    <a:p>
                      <a:pPr algn="ctr"/>
                      <a:r>
                        <a:rPr lang="en-CA" sz="1100" dirty="0"/>
                        <a:t>Yes</a:t>
                      </a:r>
                    </a:p>
                  </a:txBody>
                  <a:tcPr/>
                </a:tc>
                <a:tc>
                  <a:txBody>
                    <a:bodyPr/>
                    <a:lstStyle/>
                    <a:p>
                      <a:pPr algn="ctr"/>
                      <a:r>
                        <a:rPr lang="en-CA" sz="1100" dirty="0"/>
                        <a:t>Yes</a:t>
                      </a:r>
                    </a:p>
                  </a:txBody>
                  <a:tcPr>
                    <a:lnR w="28575" cap="flat" cmpd="sng" algn="ctr">
                      <a:solidFill>
                        <a:schemeClr val="tx1"/>
                      </a:solidFill>
                      <a:prstDash val="solid"/>
                      <a:round/>
                      <a:headEnd type="none" w="med" len="med"/>
                      <a:tailEnd type="none" w="med" len="med"/>
                    </a:lnR>
                  </a:tcPr>
                </a:tc>
                <a:tc>
                  <a:txBody>
                    <a:bodyPr/>
                    <a:lstStyle/>
                    <a:p>
                      <a:pPr algn="ctr"/>
                      <a:r>
                        <a:rPr lang="en-CA" sz="1100" dirty="0"/>
                        <a:t>Yes</a:t>
                      </a:r>
                    </a:p>
                  </a:txBody>
                  <a:tcP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423450">
                <a:tc>
                  <a:txBody>
                    <a:bodyPr/>
                    <a:lstStyle/>
                    <a:p>
                      <a:r>
                        <a:rPr lang="en-CA" sz="1100" b="1" dirty="0">
                          <a:solidFill>
                            <a:schemeClr val="tx1"/>
                          </a:solidFill>
                        </a:rPr>
                        <a:t>Primary</a:t>
                      </a:r>
                      <a:r>
                        <a:rPr lang="en-CA" sz="1100" b="1" baseline="0" dirty="0">
                          <a:solidFill>
                            <a:schemeClr val="tx1"/>
                          </a:solidFill>
                        </a:rPr>
                        <a:t> Focus</a:t>
                      </a:r>
                      <a:endParaRPr lang="en-CA" sz="1100" b="1" dirty="0">
                        <a:solidFill>
                          <a:schemeClr val="tx1"/>
                        </a:solidFill>
                      </a:endParaRPr>
                    </a:p>
                  </a:txBody>
                  <a:tcPr anchor="ctr"/>
                </a:tc>
                <a:tc>
                  <a:txBody>
                    <a:bodyPr/>
                    <a:lstStyle/>
                    <a:p>
                      <a:pPr algn="ctr"/>
                      <a:r>
                        <a:rPr lang="en-CA" sz="1100" baseline="0" dirty="0">
                          <a:solidFill>
                            <a:schemeClr val="tx1"/>
                          </a:solidFill>
                        </a:rPr>
                        <a:t>Policy on Results</a:t>
                      </a:r>
                    </a:p>
                  </a:txBody>
                  <a:tcPr anchor="ctr"/>
                </a:tc>
                <a:tc>
                  <a:txBody>
                    <a:bodyPr/>
                    <a:lstStyle/>
                    <a:p>
                      <a:pPr algn="ctr"/>
                      <a:r>
                        <a:rPr lang="en-CA" sz="1100" dirty="0">
                          <a:solidFill>
                            <a:schemeClr val="tx1"/>
                          </a:solidFill>
                        </a:rPr>
                        <a:t>Policy on Service</a:t>
                      </a:r>
                    </a:p>
                  </a:txBody>
                  <a:tcPr anchor="ctr">
                    <a:lnR w="28575" cap="flat" cmpd="sng" algn="ctr">
                      <a:solidFill>
                        <a:schemeClr val="tx1"/>
                      </a:solidFill>
                      <a:prstDash val="solid"/>
                      <a:round/>
                      <a:headEnd type="none" w="med" len="med"/>
                      <a:tailEnd type="none" w="med" len="med"/>
                    </a:lnR>
                  </a:tcPr>
                </a:tc>
                <a:tc>
                  <a:txBody>
                    <a:bodyPr/>
                    <a:lstStyle/>
                    <a:p>
                      <a:pPr algn="ctr"/>
                      <a:r>
                        <a:rPr lang="en-CA" sz="1100" dirty="0">
                          <a:solidFill>
                            <a:schemeClr val="tx1"/>
                          </a:solidFill>
                        </a:rPr>
                        <a:t>Policy on Financial Management</a:t>
                      </a:r>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423450">
                <a:tc>
                  <a:txBody>
                    <a:bodyPr/>
                    <a:lstStyle/>
                    <a:p>
                      <a:r>
                        <a:rPr lang="en-CA" sz="1100" b="1" dirty="0"/>
                        <a:t>Outcome</a:t>
                      </a:r>
                    </a:p>
                  </a:txBody>
                  <a:tcPr anchor="ctr"/>
                </a:tc>
                <a:tc>
                  <a:txBody>
                    <a:bodyPr/>
                    <a:lstStyle/>
                    <a:p>
                      <a:pPr algn="ctr"/>
                      <a:r>
                        <a:rPr lang="en-CA" sz="1100" dirty="0"/>
                        <a:t>Program design has been </a:t>
                      </a:r>
                    </a:p>
                    <a:p>
                      <a:pPr algn="ctr"/>
                      <a:r>
                        <a:rPr lang="en-CA" sz="1100" dirty="0"/>
                        <a:t>well thought out</a:t>
                      </a:r>
                      <a:endParaRPr lang="en-CA" sz="1100" baseline="0" dirty="0"/>
                    </a:p>
                  </a:txBody>
                  <a:tcPr anchor="ctr"/>
                </a:tc>
                <a:tc>
                  <a:txBody>
                    <a:bodyPr/>
                    <a:lstStyle/>
                    <a:p>
                      <a:pPr algn="ctr"/>
                      <a:r>
                        <a:rPr lang="en-CA" sz="1100" dirty="0"/>
                        <a:t>Departments are empowered to deliver programs</a:t>
                      </a:r>
                    </a:p>
                  </a:txBody>
                  <a:tcPr anchor="ctr">
                    <a:lnR w="28575" cap="flat" cmpd="sng" algn="ctr">
                      <a:solidFill>
                        <a:schemeClr val="tx1"/>
                      </a:solidFill>
                      <a:prstDash val="solid"/>
                      <a:round/>
                      <a:headEnd type="none" w="med" len="med"/>
                      <a:tailEnd type="none" w="med" len="med"/>
                    </a:lnR>
                  </a:tcPr>
                </a:tc>
                <a:tc>
                  <a:txBody>
                    <a:bodyPr/>
                    <a:lstStyle/>
                    <a:p>
                      <a:pPr algn="ctr"/>
                      <a:r>
                        <a:rPr lang="en-CA" sz="1100" dirty="0"/>
                        <a:t>Departments are good stewards </a:t>
                      </a:r>
                    </a:p>
                    <a:p>
                      <a:pPr algn="ctr"/>
                      <a:r>
                        <a:rPr lang="en-CA" sz="1100" dirty="0"/>
                        <a:t>of</a:t>
                      </a:r>
                      <a:r>
                        <a:rPr lang="en-CA" sz="1100" baseline="0" dirty="0"/>
                        <a:t> public funds</a:t>
                      </a:r>
                      <a:endParaRPr lang="en-CA" sz="1100" dirty="0"/>
                    </a:p>
                  </a:txBody>
                  <a:tcPr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04089978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p:cNvSpPr txBox="1">
            <a:spLocks/>
          </p:cNvSpPr>
          <p:nvPr/>
        </p:nvSpPr>
        <p:spPr>
          <a:xfrm>
            <a:off x="521618" y="224644"/>
            <a:ext cx="8277298" cy="540060"/>
          </a:xfrm>
          <a:prstGeom prst="rect">
            <a:avLst/>
          </a:prstGeom>
        </p:spPr>
        <p:txBody>
          <a:bodyPr lIns="0" tIns="0" rIns="0" bIns="0"/>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800" kern="1200" baseline="0">
                <a:solidFill>
                  <a:schemeClr val="accent1"/>
                </a:solidFill>
                <a:latin typeface="Calibri" panose="020F0502020204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3200" b="1" dirty="0"/>
              <a:t>Annex B: Proposed Policy Architecture</a:t>
            </a:r>
          </a:p>
        </p:txBody>
      </p:sp>
      <p:sp>
        <p:nvSpPr>
          <p:cNvPr id="95" name="Freeform 94"/>
          <p:cNvSpPr>
            <a:spLocks noEditPoints="1"/>
          </p:cNvSpPr>
          <p:nvPr/>
        </p:nvSpPr>
        <p:spPr bwMode="auto">
          <a:xfrm>
            <a:off x="1331640" y="1448780"/>
            <a:ext cx="957610" cy="734391"/>
          </a:xfrm>
          <a:custGeom>
            <a:avLst/>
            <a:gdLst>
              <a:gd name="T0" fmla="*/ 84 w 84"/>
              <a:gd name="T1" fmla="*/ 34 h 67"/>
              <a:gd name="T2" fmla="*/ 83 w 84"/>
              <a:gd name="T3" fmla="*/ 33 h 67"/>
              <a:gd name="T4" fmla="*/ 72 w 84"/>
              <a:gd name="T5" fmla="*/ 23 h 67"/>
              <a:gd name="T6" fmla="*/ 72 w 84"/>
              <a:gd name="T7" fmla="*/ 2 h 67"/>
              <a:gd name="T8" fmla="*/ 71 w 84"/>
              <a:gd name="T9" fmla="*/ 1 h 67"/>
              <a:gd name="T10" fmla="*/ 70 w 84"/>
              <a:gd name="T11" fmla="*/ 0 h 67"/>
              <a:gd name="T12" fmla="*/ 60 w 84"/>
              <a:gd name="T13" fmla="*/ 0 h 67"/>
              <a:gd name="T14" fmla="*/ 59 w 84"/>
              <a:gd name="T15" fmla="*/ 1 h 67"/>
              <a:gd name="T16" fmla="*/ 58 w 84"/>
              <a:gd name="T17" fmla="*/ 2 h 67"/>
              <a:gd name="T18" fmla="*/ 58 w 84"/>
              <a:gd name="T19" fmla="*/ 12 h 67"/>
              <a:gd name="T20" fmla="*/ 46 w 84"/>
              <a:gd name="T21" fmla="*/ 2 h 67"/>
              <a:gd name="T22" fmla="*/ 42 w 84"/>
              <a:gd name="T23" fmla="*/ 0 h 67"/>
              <a:gd name="T24" fmla="*/ 38 w 84"/>
              <a:gd name="T25" fmla="*/ 2 h 67"/>
              <a:gd name="T26" fmla="*/ 1 w 84"/>
              <a:gd name="T27" fmla="*/ 33 h 67"/>
              <a:gd name="T28" fmla="*/ 0 w 84"/>
              <a:gd name="T29" fmla="*/ 34 h 67"/>
              <a:gd name="T30" fmla="*/ 0 w 84"/>
              <a:gd name="T31" fmla="*/ 35 h 67"/>
              <a:gd name="T32" fmla="*/ 4 w 84"/>
              <a:gd name="T33" fmla="*/ 39 h 67"/>
              <a:gd name="T34" fmla="*/ 5 w 84"/>
              <a:gd name="T35" fmla="*/ 39 h 67"/>
              <a:gd name="T36" fmla="*/ 6 w 84"/>
              <a:gd name="T37" fmla="*/ 39 h 67"/>
              <a:gd name="T38" fmla="*/ 42 w 84"/>
              <a:gd name="T39" fmla="*/ 9 h 67"/>
              <a:gd name="T40" fmla="*/ 78 w 84"/>
              <a:gd name="T41" fmla="*/ 39 h 67"/>
              <a:gd name="T42" fmla="*/ 79 w 84"/>
              <a:gd name="T43" fmla="*/ 39 h 67"/>
              <a:gd name="T44" fmla="*/ 79 w 84"/>
              <a:gd name="T45" fmla="*/ 39 h 67"/>
              <a:gd name="T46" fmla="*/ 80 w 84"/>
              <a:gd name="T47" fmla="*/ 39 h 67"/>
              <a:gd name="T48" fmla="*/ 83 w 84"/>
              <a:gd name="T49" fmla="*/ 35 h 67"/>
              <a:gd name="T50" fmla="*/ 84 w 84"/>
              <a:gd name="T51" fmla="*/ 34 h 67"/>
              <a:gd name="T52" fmla="*/ 72 w 84"/>
              <a:gd name="T53" fmla="*/ 38 h 67"/>
              <a:gd name="T54" fmla="*/ 42 w 84"/>
              <a:gd name="T55" fmla="*/ 14 h 67"/>
              <a:gd name="T56" fmla="*/ 12 w 84"/>
              <a:gd name="T57" fmla="*/ 38 h 67"/>
              <a:gd name="T58" fmla="*/ 12 w 84"/>
              <a:gd name="T59" fmla="*/ 38 h 67"/>
              <a:gd name="T60" fmla="*/ 12 w 84"/>
              <a:gd name="T61" fmla="*/ 39 h 67"/>
              <a:gd name="T62" fmla="*/ 12 w 84"/>
              <a:gd name="T63" fmla="*/ 63 h 67"/>
              <a:gd name="T64" fmla="*/ 13 w 84"/>
              <a:gd name="T65" fmla="*/ 66 h 67"/>
              <a:gd name="T66" fmla="*/ 15 w 84"/>
              <a:gd name="T67" fmla="*/ 67 h 67"/>
              <a:gd name="T68" fmla="*/ 35 w 84"/>
              <a:gd name="T69" fmla="*/ 67 h 67"/>
              <a:gd name="T70" fmla="*/ 35 w 84"/>
              <a:gd name="T71" fmla="*/ 47 h 67"/>
              <a:gd name="T72" fmla="*/ 48 w 84"/>
              <a:gd name="T73" fmla="*/ 47 h 67"/>
              <a:gd name="T74" fmla="*/ 48 w 84"/>
              <a:gd name="T75" fmla="*/ 67 h 67"/>
              <a:gd name="T76" fmla="*/ 68 w 84"/>
              <a:gd name="T77" fmla="*/ 67 h 67"/>
              <a:gd name="T78" fmla="*/ 71 w 84"/>
              <a:gd name="T79" fmla="*/ 66 h 67"/>
              <a:gd name="T80" fmla="*/ 72 w 84"/>
              <a:gd name="T81" fmla="*/ 63 h 67"/>
              <a:gd name="T82" fmla="*/ 72 w 84"/>
              <a:gd name="T83" fmla="*/ 39 h 67"/>
              <a:gd name="T84" fmla="*/ 72 w 84"/>
              <a:gd name="T85" fmla="*/ 3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67">
                <a:moveTo>
                  <a:pt x="84" y="34"/>
                </a:moveTo>
                <a:cubicBezTo>
                  <a:pt x="83" y="33"/>
                  <a:pt x="83" y="33"/>
                  <a:pt x="83" y="33"/>
                </a:cubicBezTo>
                <a:cubicBezTo>
                  <a:pt x="72" y="23"/>
                  <a:pt x="72" y="23"/>
                  <a:pt x="72" y="23"/>
                </a:cubicBezTo>
                <a:cubicBezTo>
                  <a:pt x="72" y="2"/>
                  <a:pt x="72" y="2"/>
                  <a:pt x="72" y="2"/>
                </a:cubicBezTo>
                <a:cubicBezTo>
                  <a:pt x="71" y="1"/>
                  <a:pt x="71" y="1"/>
                  <a:pt x="71" y="1"/>
                </a:cubicBezTo>
                <a:cubicBezTo>
                  <a:pt x="70" y="0"/>
                  <a:pt x="70" y="0"/>
                  <a:pt x="70" y="0"/>
                </a:cubicBezTo>
                <a:cubicBezTo>
                  <a:pt x="60" y="0"/>
                  <a:pt x="60" y="0"/>
                  <a:pt x="60" y="0"/>
                </a:cubicBezTo>
                <a:cubicBezTo>
                  <a:pt x="59" y="1"/>
                  <a:pt x="59" y="1"/>
                  <a:pt x="59" y="1"/>
                </a:cubicBezTo>
                <a:cubicBezTo>
                  <a:pt x="58" y="2"/>
                  <a:pt x="58" y="2"/>
                  <a:pt x="58" y="2"/>
                </a:cubicBezTo>
                <a:cubicBezTo>
                  <a:pt x="58" y="12"/>
                  <a:pt x="58" y="12"/>
                  <a:pt x="58" y="12"/>
                </a:cubicBezTo>
                <a:cubicBezTo>
                  <a:pt x="46" y="2"/>
                  <a:pt x="46" y="2"/>
                  <a:pt x="46" y="2"/>
                </a:cubicBezTo>
                <a:cubicBezTo>
                  <a:pt x="45" y="1"/>
                  <a:pt x="43" y="0"/>
                  <a:pt x="42" y="0"/>
                </a:cubicBezTo>
                <a:cubicBezTo>
                  <a:pt x="40" y="0"/>
                  <a:pt x="39" y="1"/>
                  <a:pt x="38" y="2"/>
                </a:cubicBezTo>
                <a:cubicBezTo>
                  <a:pt x="1" y="33"/>
                  <a:pt x="1" y="33"/>
                  <a:pt x="1" y="33"/>
                </a:cubicBezTo>
                <a:cubicBezTo>
                  <a:pt x="0" y="34"/>
                  <a:pt x="0" y="34"/>
                  <a:pt x="0" y="34"/>
                </a:cubicBezTo>
                <a:cubicBezTo>
                  <a:pt x="0" y="35"/>
                  <a:pt x="0" y="35"/>
                  <a:pt x="0" y="35"/>
                </a:cubicBezTo>
                <a:cubicBezTo>
                  <a:pt x="4" y="39"/>
                  <a:pt x="4" y="39"/>
                  <a:pt x="4" y="39"/>
                </a:cubicBezTo>
                <a:cubicBezTo>
                  <a:pt x="5" y="39"/>
                  <a:pt x="5" y="39"/>
                  <a:pt x="5" y="39"/>
                </a:cubicBezTo>
                <a:cubicBezTo>
                  <a:pt x="6" y="39"/>
                  <a:pt x="6" y="39"/>
                  <a:pt x="6" y="39"/>
                </a:cubicBezTo>
                <a:cubicBezTo>
                  <a:pt x="42" y="9"/>
                  <a:pt x="42" y="9"/>
                  <a:pt x="42" y="9"/>
                </a:cubicBezTo>
                <a:cubicBezTo>
                  <a:pt x="78" y="39"/>
                  <a:pt x="78" y="39"/>
                  <a:pt x="78" y="39"/>
                </a:cubicBezTo>
                <a:cubicBezTo>
                  <a:pt x="79" y="39"/>
                  <a:pt x="79" y="39"/>
                  <a:pt x="79" y="39"/>
                </a:cubicBezTo>
                <a:cubicBezTo>
                  <a:pt x="79" y="39"/>
                  <a:pt x="79" y="39"/>
                  <a:pt x="79" y="39"/>
                </a:cubicBezTo>
                <a:cubicBezTo>
                  <a:pt x="80" y="39"/>
                  <a:pt x="80" y="39"/>
                  <a:pt x="80" y="39"/>
                </a:cubicBezTo>
                <a:cubicBezTo>
                  <a:pt x="83" y="35"/>
                  <a:pt x="83" y="35"/>
                  <a:pt x="83" y="35"/>
                </a:cubicBezTo>
                <a:lnTo>
                  <a:pt x="84" y="34"/>
                </a:lnTo>
                <a:close/>
                <a:moveTo>
                  <a:pt x="72" y="38"/>
                </a:moveTo>
                <a:cubicBezTo>
                  <a:pt x="42" y="14"/>
                  <a:pt x="42" y="14"/>
                  <a:pt x="42" y="14"/>
                </a:cubicBezTo>
                <a:cubicBezTo>
                  <a:pt x="12" y="38"/>
                  <a:pt x="12" y="38"/>
                  <a:pt x="12" y="38"/>
                </a:cubicBezTo>
                <a:cubicBezTo>
                  <a:pt x="12" y="38"/>
                  <a:pt x="12" y="38"/>
                  <a:pt x="12" y="38"/>
                </a:cubicBezTo>
                <a:cubicBezTo>
                  <a:pt x="12" y="39"/>
                  <a:pt x="12" y="39"/>
                  <a:pt x="12" y="39"/>
                </a:cubicBezTo>
                <a:cubicBezTo>
                  <a:pt x="12" y="63"/>
                  <a:pt x="12" y="63"/>
                  <a:pt x="12" y="63"/>
                </a:cubicBezTo>
                <a:cubicBezTo>
                  <a:pt x="12" y="64"/>
                  <a:pt x="12" y="65"/>
                  <a:pt x="13" y="66"/>
                </a:cubicBezTo>
                <a:cubicBezTo>
                  <a:pt x="14" y="66"/>
                  <a:pt x="14" y="67"/>
                  <a:pt x="15" y="67"/>
                </a:cubicBezTo>
                <a:cubicBezTo>
                  <a:pt x="35" y="67"/>
                  <a:pt x="35" y="67"/>
                  <a:pt x="35" y="67"/>
                </a:cubicBezTo>
                <a:cubicBezTo>
                  <a:pt x="35" y="47"/>
                  <a:pt x="35" y="47"/>
                  <a:pt x="35" y="47"/>
                </a:cubicBezTo>
                <a:cubicBezTo>
                  <a:pt x="48" y="47"/>
                  <a:pt x="48" y="47"/>
                  <a:pt x="48" y="47"/>
                </a:cubicBezTo>
                <a:cubicBezTo>
                  <a:pt x="48" y="67"/>
                  <a:pt x="48" y="67"/>
                  <a:pt x="48" y="67"/>
                </a:cubicBezTo>
                <a:cubicBezTo>
                  <a:pt x="68" y="67"/>
                  <a:pt x="68" y="67"/>
                  <a:pt x="68" y="67"/>
                </a:cubicBezTo>
                <a:cubicBezTo>
                  <a:pt x="69" y="67"/>
                  <a:pt x="70" y="66"/>
                  <a:pt x="71" y="66"/>
                </a:cubicBezTo>
                <a:cubicBezTo>
                  <a:pt x="71" y="65"/>
                  <a:pt x="72" y="64"/>
                  <a:pt x="72" y="63"/>
                </a:cubicBezTo>
                <a:cubicBezTo>
                  <a:pt x="72" y="39"/>
                  <a:pt x="72" y="39"/>
                  <a:pt x="72" y="39"/>
                </a:cubicBezTo>
                <a:lnTo>
                  <a:pt x="72"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p:txBody>
      </p:sp>
      <p:sp>
        <p:nvSpPr>
          <p:cNvPr id="9" name="Rectangle 8"/>
          <p:cNvSpPr/>
          <p:nvPr/>
        </p:nvSpPr>
        <p:spPr>
          <a:xfrm>
            <a:off x="1833714" y="2366388"/>
            <a:ext cx="2520280" cy="97674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Policy on Transfer Payments</a:t>
            </a:r>
          </a:p>
        </p:txBody>
      </p:sp>
      <p:sp>
        <p:nvSpPr>
          <p:cNvPr id="14" name="Rectangle 13"/>
          <p:cNvSpPr/>
          <p:nvPr/>
        </p:nvSpPr>
        <p:spPr>
          <a:xfrm>
            <a:off x="1835696" y="5349455"/>
            <a:ext cx="2880320" cy="604913"/>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Guidance on the Directive on Transfer Payments</a:t>
            </a:r>
          </a:p>
        </p:txBody>
      </p:sp>
      <p:sp>
        <p:nvSpPr>
          <p:cNvPr id="22" name="Rectangle 21"/>
          <p:cNvSpPr/>
          <p:nvPr/>
        </p:nvSpPr>
        <p:spPr>
          <a:xfrm>
            <a:off x="6345104" y="4448797"/>
            <a:ext cx="1071212" cy="746384"/>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100" dirty="0">
                <a:solidFill>
                  <a:schemeClr val="tx1"/>
                </a:solidFill>
              </a:rPr>
              <a:t>Standard for Program Design Snapshot</a:t>
            </a:r>
          </a:p>
        </p:txBody>
      </p:sp>
      <p:cxnSp>
        <p:nvCxnSpPr>
          <p:cNvPr id="6" name="Straight Connector 5"/>
          <p:cNvCxnSpPr/>
          <p:nvPr/>
        </p:nvCxnSpPr>
        <p:spPr>
          <a:xfrm>
            <a:off x="521618" y="2132856"/>
            <a:ext cx="822684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21618" y="3586879"/>
            <a:ext cx="815483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60032" y="1340768"/>
            <a:ext cx="36004" cy="5292588"/>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447764" y="941622"/>
            <a:ext cx="1260140" cy="2911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rPr>
              <a:t>Existing</a:t>
            </a:r>
          </a:p>
        </p:txBody>
      </p:sp>
      <p:sp>
        <p:nvSpPr>
          <p:cNvPr id="34" name="Rectangle 33"/>
          <p:cNvSpPr/>
          <p:nvPr/>
        </p:nvSpPr>
        <p:spPr>
          <a:xfrm>
            <a:off x="6159127" y="941622"/>
            <a:ext cx="1404157" cy="2911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rPr>
              <a:t>Proposed</a:t>
            </a:r>
          </a:p>
        </p:txBody>
      </p:sp>
      <p:sp>
        <p:nvSpPr>
          <p:cNvPr id="37" name="Rectangle 36"/>
          <p:cNvSpPr/>
          <p:nvPr/>
        </p:nvSpPr>
        <p:spPr>
          <a:xfrm>
            <a:off x="359532" y="1355191"/>
            <a:ext cx="1359818" cy="590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Legislation</a:t>
            </a:r>
            <a:endParaRPr lang="en-CA" sz="1000" b="1" dirty="0">
              <a:solidFill>
                <a:schemeClr val="tx1"/>
              </a:solidFill>
            </a:endParaRPr>
          </a:p>
        </p:txBody>
      </p:sp>
      <p:sp>
        <p:nvSpPr>
          <p:cNvPr id="38" name="Rectangle 37"/>
          <p:cNvSpPr/>
          <p:nvPr/>
        </p:nvSpPr>
        <p:spPr>
          <a:xfrm>
            <a:off x="323528" y="2511840"/>
            <a:ext cx="1288827" cy="701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Policy</a:t>
            </a:r>
            <a:endParaRPr lang="en-CA" sz="1000" b="1" dirty="0">
              <a:solidFill>
                <a:schemeClr val="tx1"/>
              </a:solidFill>
            </a:endParaRPr>
          </a:p>
        </p:txBody>
      </p:sp>
      <p:sp>
        <p:nvSpPr>
          <p:cNvPr id="39" name="Rectangle 38"/>
          <p:cNvSpPr/>
          <p:nvPr/>
        </p:nvSpPr>
        <p:spPr>
          <a:xfrm>
            <a:off x="431540" y="4410053"/>
            <a:ext cx="1288827" cy="807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Directives and Guidance</a:t>
            </a:r>
            <a:endParaRPr lang="en-CA" sz="1000" b="1" dirty="0">
              <a:solidFill>
                <a:schemeClr val="tx1"/>
              </a:solidFill>
            </a:endParaRPr>
          </a:p>
        </p:txBody>
      </p:sp>
      <p:sp>
        <p:nvSpPr>
          <p:cNvPr id="29" name="Rectangle 28"/>
          <p:cNvSpPr/>
          <p:nvPr/>
        </p:nvSpPr>
        <p:spPr>
          <a:xfrm>
            <a:off x="5467866" y="2380251"/>
            <a:ext cx="2520280" cy="97674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Policy on Transfer Payments</a:t>
            </a:r>
          </a:p>
          <a:p>
            <a:pPr algn="ctr"/>
            <a:r>
              <a:rPr lang="en-CA" sz="1200" dirty="0">
                <a:solidFill>
                  <a:schemeClr val="tx1"/>
                </a:solidFill>
              </a:rPr>
              <a:t>(renewed)</a:t>
            </a:r>
          </a:p>
        </p:txBody>
      </p:sp>
      <p:sp>
        <p:nvSpPr>
          <p:cNvPr id="42" name="Rectangle 41"/>
          <p:cNvSpPr/>
          <p:nvPr/>
        </p:nvSpPr>
        <p:spPr>
          <a:xfrm>
            <a:off x="5084964" y="5349455"/>
            <a:ext cx="3600400" cy="604913"/>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Guidance on Transfer Payment Programs</a:t>
            </a:r>
          </a:p>
        </p:txBody>
      </p:sp>
      <p:sp>
        <p:nvSpPr>
          <p:cNvPr id="31" name="Rectangle 30"/>
          <p:cNvSpPr/>
          <p:nvPr/>
        </p:nvSpPr>
        <p:spPr>
          <a:xfrm>
            <a:off x="5084964" y="4448797"/>
            <a:ext cx="1071212" cy="746384"/>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100" dirty="0">
                <a:solidFill>
                  <a:schemeClr val="tx1"/>
                </a:solidFill>
              </a:rPr>
              <a:t>Standard for Management Framework</a:t>
            </a:r>
          </a:p>
        </p:txBody>
      </p:sp>
      <p:sp>
        <p:nvSpPr>
          <p:cNvPr id="41" name="Rectangle 40"/>
          <p:cNvSpPr/>
          <p:nvPr/>
        </p:nvSpPr>
        <p:spPr>
          <a:xfrm>
            <a:off x="2015716" y="1390942"/>
            <a:ext cx="2160240" cy="590489"/>
          </a:xfrm>
          <a:prstGeom prst="rect">
            <a:avLst/>
          </a:prstGeom>
          <a:solidFill>
            <a:schemeClr val="accent1">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i="1" dirty="0">
                <a:solidFill>
                  <a:schemeClr val="tx1"/>
                </a:solidFill>
              </a:rPr>
              <a:t>Financial Administration Act</a:t>
            </a:r>
          </a:p>
        </p:txBody>
      </p:sp>
      <p:sp>
        <p:nvSpPr>
          <p:cNvPr id="43" name="Rectangle 42"/>
          <p:cNvSpPr/>
          <p:nvPr/>
        </p:nvSpPr>
        <p:spPr>
          <a:xfrm>
            <a:off x="5648917" y="1376519"/>
            <a:ext cx="2178242" cy="604913"/>
          </a:xfrm>
          <a:prstGeom prst="rect">
            <a:avLst/>
          </a:prstGeom>
          <a:solidFill>
            <a:schemeClr val="accent1">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i="1" dirty="0">
                <a:solidFill>
                  <a:schemeClr val="tx1"/>
                </a:solidFill>
              </a:rPr>
              <a:t>Financial Administration Act</a:t>
            </a:r>
          </a:p>
        </p:txBody>
      </p:sp>
      <p:sp>
        <p:nvSpPr>
          <p:cNvPr id="40" name="Rectangle 39"/>
          <p:cNvSpPr/>
          <p:nvPr/>
        </p:nvSpPr>
        <p:spPr>
          <a:xfrm>
            <a:off x="2018651" y="1390942"/>
            <a:ext cx="2160240" cy="590489"/>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i="1" dirty="0">
                <a:solidFill>
                  <a:schemeClr val="tx1"/>
                </a:solidFill>
              </a:rPr>
              <a:t>Financial Administration Act</a:t>
            </a:r>
          </a:p>
        </p:txBody>
      </p:sp>
      <p:sp>
        <p:nvSpPr>
          <p:cNvPr id="47" name="Rectangle 46"/>
          <p:cNvSpPr/>
          <p:nvPr/>
        </p:nvSpPr>
        <p:spPr>
          <a:xfrm>
            <a:off x="5651852" y="1376519"/>
            <a:ext cx="2178242" cy="604913"/>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i="1" dirty="0">
                <a:solidFill>
                  <a:schemeClr val="tx1"/>
                </a:solidFill>
              </a:rPr>
              <a:t>Financial Administration Act</a:t>
            </a:r>
          </a:p>
        </p:txBody>
      </p:sp>
      <p:sp>
        <p:nvSpPr>
          <p:cNvPr id="48" name="Rectangle 47"/>
          <p:cNvSpPr/>
          <p:nvPr/>
        </p:nvSpPr>
        <p:spPr>
          <a:xfrm>
            <a:off x="1838630" y="3897052"/>
            <a:ext cx="2877385" cy="432049"/>
          </a:xfrm>
          <a:prstGeom prst="rect">
            <a:avLst/>
          </a:prstGeom>
          <a:solidFill>
            <a:schemeClr val="accent1">
              <a:lumMod val="20000"/>
              <a:lumOff val="80000"/>
            </a:schemeClr>
          </a:solidFill>
          <a:ln>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CA" sz="1200" dirty="0"/>
              <a:t>Directive on Transfer Payments</a:t>
            </a:r>
          </a:p>
        </p:txBody>
      </p:sp>
      <p:sp>
        <p:nvSpPr>
          <p:cNvPr id="49" name="Rectangle 48"/>
          <p:cNvSpPr/>
          <p:nvPr/>
        </p:nvSpPr>
        <p:spPr>
          <a:xfrm>
            <a:off x="5084964" y="3897052"/>
            <a:ext cx="3482310" cy="432049"/>
          </a:xfrm>
          <a:prstGeom prst="rect">
            <a:avLst/>
          </a:prstGeom>
          <a:solidFill>
            <a:schemeClr val="accent1">
              <a:lumMod val="20000"/>
              <a:lumOff val="80000"/>
            </a:schemeClr>
          </a:solidFill>
          <a:ln>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CA" sz="1200" dirty="0"/>
              <a:t>Directive on Transfer Payment Programs</a:t>
            </a:r>
          </a:p>
        </p:txBody>
      </p:sp>
      <p:sp>
        <p:nvSpPr>
          <p:cNvPr id="46" name="Rectangle 45"/>
          <p:cNvSpPr/>
          <p:nvPr/>
        </p:nvSpPr>
        <p:spPr>
          <a:xfrm>
            <a:off x="7569240" y="4448797"/>
            <a:ext cx="1071212" cy="746384"/>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100" dirty="0">
                <a:solidFill>
                  <a:schemeClr val="tx1"/>
                </a:solidFill>
              </a:rPr>
              <a:t>Standard for Program Delivery Guide</a:t>
            </a:r>
          </a:p>
        </p:txBody>
      </p:sp>
      <p:sp>
        <p:nvSpPr>
          <p:cNvPr id="50" name="Slide Number Placeholder 1"/>
          <p:cNvSpPr txBox="1">
            <a:spLocks/>
          </p:cNvSpPr>
          <p:nvPr/>
        </p:nvSpPr>
        <p:spPr>
          <a:xfrm>
            <a:off x="6588224" y="627331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D4B517-E49B-41B6-9DBC-23634E0F1CDC}" type="slidenum">
              <a:rPr lang="en-CA" smtClean="0"/>
              <a:pPr/>
              <a:t>19</a:t>
            </a:fld>
            <a:endParaRPr lang="en-CA" dirty="0"/>
          </a:p>
        </p:txBody>
      </p:sp>
      <p:sp>
        <p:nvSpPr>
          <p:cNvPr id="32" name="Rectangle 31"/>
          <p:cNvSpPr/>
          <p:nvPr/>
        </p:nvSpPr>
        <p:spPr>
          <a:xfrm>
            <a:off x="2809294" y="4446057"/>
            <a:ext cx="900100" cy="746384"/>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100" dirty="0">
                <a:solidFill>
                  <a:schemeClr val="tx1"/>
                </a:solidFill>
              </a:rPr>
              <a:t>Annexes for Contributions</a:t>
            </a:r>
          </a:p>
        </p:txBody>
      </p:sp>
      <p:sp>
        <p:nvSpPr>
          <p:cNvPr id="33" name="Rectangle 32"/>
          <p:cNvSpPr/>
          <p:nvPr/>
        </p:nvSpPr>
        <p:spPr>
          <a:xfrm>
            <a:off x="1833714" y="4446057"/>
            <a:ext cx="869057" cy="746384"/>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100" dirty="0">
                <a:solidFill>
                  <a:schemeClr val="tx1"/>
                </a:solidFill>
              </a:rPr>
              <a:t>Annexes for Grants</a:t>
            </a:r>
          </a:p>
        </p:txBody>
      </p:sp>
      <p:sp>
        <p:nvSpPr>
          <p:cNvPr id="35" name="Rectangle 34"/>
          <p:cNvSpPr/>
          <p:nvPr/>
        </p:nvSpPr>
        <p:spPr>
          <a:xfrm>
            <a:off x="3815916" y="4448797"/>
            <a:ext cx="900100" cy="746384"/>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100" dirty="0">
                <a:solidFill>
                  <a:schemeClr val="tx1"/>
                </a:solidFill>
              </a:rPr>
              <a:t>Annexes for special recipient types</a:t>
            </a:r>
          </a:p>
        </p:txBody>
      </p:sp>
    </p:spTree>
    <p:extLst>
      <p:ext uri="{BB962C8B-B14F-4D97-AF65-F5344CB8AC3E}">
        <p14:creationId xmlns:p14="http://schemas.microsoft.com/office/powerpoint/2010/main" val="3827236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655AC0-FABD-4CA9-811C-2D78E4A89233}"/>
              </a:ext>
            </a:extLst>
          </p:cNvPr>
          <p:cNvSpPr/>
          <p:nvPr/>
        </p:nvSpPr>
        <p:spPr>
          <a:xfrm>
            <a:off x="212388" y="6179003"/>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MI CC Logo Colour.jpg">
            <a:extLst>
              <a:ext uri="{FF2B5EF4-FFF2-40B4-BE49-F238E27FC236}">
                <a16:creationId xmlns:a16="http://schemas.microsoft.com/office/drawing/2014/main" id="{44C2E6F6-7DE4-43CA-B2A8-0DDFF5348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943" y="975926"/>
            <a:ext cx="3628784" cy="1435930"/>
          </a:xfrm>
          <a:prstGeom prst="rect">
            <a:avLst/>
          </a:prstGeom>
        </p:spPr>
      </p:pic>
      <p:sp>
        <p:nvSpPr>
          <p:cNvPr id="11" name="Rectangle 10">
            <a:extLst>
              <a:ext uri="{FF2B5EF4-FFF2-40B4-BE49-F238E27FC236}">
                <a16:creationId xmlns:a16="http://schemas.microsoft.com/office/drawing/2014/main" id="{1DE28BF9-7AAB-4ED5-9709-EF4B28F90293}"/>
              </a:ext>
            </a:extLst>
          </p:cNvPr>
          <p:cNvSpPr/>
          <p:nvPr/>
        </p:nvSpPr>
        <p:spPr>
          <a:xfrm>
            <a:off x="212388" y="501577"/>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149061996.jpg">
            <a:extLst>
              <a:ext uri="{FF2B5EF4-FFF2-40B4-BE49-F238E27FC236}">
                <a16:creationId xmlns:a16="http://schemas.microsoft.com/office/drawing/2014/main" id="{AB3321EC-6873-4E71-8A7C-C507EC081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88" y="640312"/>
            <a:ext cx="3690661" cy="5538692"/>
          </a:xfrm>
          <a:prstGeom prst="rect">
            <a:avLst/>
          </a:prstGeom>
        </p:spPr>
      </p:pic>
      <p:sp>
        <p:nvSpPr>
          <p:cNvPr id="13" name="TextBox 12">
            <a:extLst>
              <a:ext uri="{FF2B5EF4-FFF2-40B4-BE49-F238E27FC236}">
                <a16:creationId xmlns:a16="http://schemas.microsoft.com/office/drawing/2014/main" id="{C4F0CAE7-9359-400D-B99A-51A9AF691A36}"/>
              </a:ext>
            </a:extLst>
          </p:cNvPr>
          <p:cNvSpPr txBox="1"/>
          <p:nvPr/>
        </p:nvSpPr>
        <p:spPr>
          <a:xfrm>
            <a:off x="4172755" y="2975019"/>
            <a:ext cx="4535815" cy="3016210"/>
          </a:xfrm>
          <a:prstGeom prst="rect">
            <a:avLst/>
          </a:prstGeom>
          <a:noFill/>
        </p:spPr>
        <p:txBody>
          <a:bodyPr wrap="square" rtlCol="0">
            <a:spAutoFit/>
          </a:bodyPr>
          <a:lstStyle/>
          <a:p>
            <a:r>
              <a:rPr lang="en-CA" sz="2800" b="1" dirty="0">
                <a:solidFill>
                  <a:prstClr val="black"/>
                </a:solidFill>
                <a:latin typeface="Calibri"/>
              </a:rPr>
              <a:t>Introduction</a:t>
            </a:r>
            <a:r>
              <a:rPr lang="en-CA" sz="2400" dirty="0">
                <a:solidFill>
                  <a:prstClr val="black"/>
                </a:solidFill>
              </a:rPr>
              <a:t> </a:t>
            </a:r>
            <a:r>
              <a:rPr lang="en-CA" sz="2800" b="1" dirty="0">
                <a:solidFill>
                  <a:prstClr val="black"/>
                </a:solidFill>
                <a:latin typeface="Calibri"/>
              </a:rPr>
              <a:t>on the Policy and Directive on Transfer Payments </a:t>
            </a:r>
          </a:p>
          <a:p>
            <a:endParaRPr lang="en-CA" sz="2800" b="1" dirty="0">
              <a:solidFill>
                <a:prstClr val="black"/>
              </a:solidFill>
              <a:latin typeface="Calibri"/>
            </a:endParaRPr>
          </a:p>
          <a:p>
            <a:r>
              <a:rPr lang="en-CA" sz="2400" dirty="0">
                <a:solidFill>
                  <a:prstClr val="black"/>
                </a:solidFill>
                <a:latin typeface="Calibri"/>
              </a:rPr>
              <a:t>Jonathan Sabean </a:t>
            </a:r>
          </a:p>
          <a:p>
            <a:r>
              <a:rPr lang="en-CA" dirty="0">
                <a:solidFill>
                  <a:prstClr val="black"/>
                </a:solidFill>
              </a:rPr>
              <a:t>Director, Costing Centre of Expertise, Office of the Comptroller General Introduction on the Policy and Directive on Transfer Payments </a:t>
            </a:r>
          </a:p>
        </p:txBody>
      </p:sp>
    </p:spTree>
    <p:custDataLst>
      <p:tags r:id="rId1"/>
    </p:custDataLst>
    <p:extLst>
      <p:ext uri="{BB962C8B-B14F-4D97-AF65-F5344CB8AC3E}">
        <p14:creationId xmlns:p14="http://schemas.microsoft.com/office/powerpoint/2010/main" val="1426572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27E7C-0655-488A-BC70-AA2A1553F38C}"/>
              </a:ext>
            </a:extLst>
          </p:cNvPr>
          <p:cNvSpPr/>
          <p:nvPr/>
        </p:nvSpPr>
        <p:spPr>
          <a:xfrm>
            <a:off x="212388" y="6179003"/>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FMI CC Logo Colour.jpg">
            <a:extLst>
              <a:ext uri="{FF2B5EF4-FFF2-40B4-BE49-F238E27FC236}">
                <a16:creationId xmlns:a16="http://schemas.microsoft.com/office/drawing/2014/main" id="{C19B28B0-32C5-4154-B0F6-489A0902D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943" y="975926"/>
            <a:ext cx="3628784" cy="1435930"/>
          </a:xfrm>
          <a:prstGeom prst="rect">
            <a:avLst/>
          </a:prstGeom>
        </p:spPr>
      </p:pic>
      <p:sp>
        <p:nvSpPr>
          <p:cNvPr id="7" name="Rectangle 6">
            <a:extLst>
              <a:ext uri="{FF2B5EF4-FFF2-40B4-BE49-F238E27FC236}">
                <a16:creationId xmlns:a16="http://schemas.microsoft.com/office/drawing/2014/main" id="{F8B9BB2F-A4E9-4B43-B331-C0DCCC5486BA}"/>
              </a:ext>
            </a:extLst>
          </p:cNvPr>
          <p:cNvSpPr/>
          <p:nvPr/>
        </p:nvSpPr>
        <p:spPr>
          <a:xfrm>
            <a:off x="212388" y="501577"/>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149061996.jpg">
            <a:extLst>
              <a:ext uri="{FF2B5EF4-FFF2-40B4-BE49-F238E27FC236}">
                <a16:creationId xmlns:a16="http://schemas.microsoft.com/office/drawing/2014/main" id="{2E6374A8-4786-430D-A667-CD5A38344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88" y="640312"/>
            <a:ext cx="3690661" cy="5538692"/>
          </a:xfrm>
          <a:prstGeom prst="rect">
            <a:avLst/>
          </a:prstGeom>
        </p:spPr>
      </p:pic>
      <p:sp>
        <p:nvSpPr>
          <p:cNvPr id="9" name="TextBox 8">
            <a:extLst>
              <a:ext uri="{FF2B5EF4-FFF2-40B4-BE49-F238E27FC236}">
                <a16:creationId xmlns:a16="http://schemas.microsoft.com/office/drawing/2014/main" id="{3C9E0608-356D-4ED3-A882-4D746652B626}"/>
              </a:ext>
            </a:extLst>
          </p:cNvPr>
          <p:cNvSpPr txBox="1"/>
          <p:nvPr/>
        </p:nvSpPr>
        <p:spPr>
          <a:xfrm>
            <a:off x="4172755" y="2975019"/>
            <a:ext cx="4535815" cy="1415772"/>
          </a:xfrm>
          <a:prstGeom prst="rect">
            <a:avLst/>
          </a:prstGeom>
          <a:noFill/>
        </p:spPr>
        <p:txBody>
          <a:bodyPr wrap="square" rtlCol="0">
            <a:spAutoFit/>
          </a:bodyPr>
          <a:lstStyle/>
          <a:p>
            <a:pPr algn="ctr"/>
            <a:endParaRPr lang="en-CA" sz="2000" b="1" dirty="0"/>
          </a:p>
          <a:p>
            <a:r>
              <a:rPr lang="en-CA" sz="2800" b="1" dirty="0"/>
              <a:t>Health Break / Networking</a:t>
            </a:r>
          </a:p>
          <a:p>
            <a:endParaRPr lang="en-CA" b="1" dirty="0"/>
          </a:p>
          <a:p>
            <a:endParaRPr lang="en-CA" sz="2000" b="1" dirty="0"/>
          </a:p>
        </p:txBody>
      </p:sp>
    </p:spTree>
    <p:custDataLst>
      <p:tags r:id="rId1"/>
    </p:custDataLst>
    <p:extLst>
      <p:ext uri="{BB962C8B-B14F-4D97-AF65-F5344CB8AC3E}">
        <p14:creationId xmlns:p14="http://schemas.microsoft.com/office/powerpoint/2010/main" val="3710964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655AC0-FABD-4CA9-811C-2D78E4A89233}"/>
              </a:ext>
            </a:extLst>
          </p:cNvPr>
          <p:cNvSpPr/>
          <p:nvPr/>
        </p:nvSpPr>
        <p:spPr>
          <a:xfrm>
            <a:off x="212388" y="6179003"/>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FMI CC Logo Colour.jpg">
            <a:extLst>
              <a:ext uri="{FF2B5EF4-FFF2-40B4-BE49-F238E27FC236}">
                <a16:creationId xmlns:a16="http://schemas.microsoft.com/office/drawing/2014/main" id="{44C2E6F6-7DE4-43CA-B2A8-0DDFF5348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943" y="975926"/>
            <a:ext cx="3628784" cy="1435930"/>
          </a:xfrm>
          <a:prstGeom prst="rect">
            <a:avLst/>
          </a:prstGeom>
        </p:spPr>
      </p:pic>
      <p:sp>
        <p:nvSpPr>
          <p:cNvPr id="11" name="Rectangle 10">
            <a:extLst>
              <a:ext uri="{FF2B5EF4-FFF2-40B4-BE49-F238E27FC236}">
                <a16:creationId xmlns:a16="http://schemas.microsoft.com/office/drawing/2014/main" id="{1DE28BF9-7AAB-4ED5-9709-EF4B28F90293}"/>
              </a:ext>
            </a:extLst>
          </p:cNvPr>
          <p:cNvSpPr/>
          <p:nvPr/>
        </p:nvSpPr>
        <p:spPr>
          <a:xfrm>
            <a:off x="212388" y="501577"/>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149061996.jpg">
            <a:extLst>
              <a:ext uri="{FF2B5EF4-FFF2-40B4-BE49-F238E27FC236}">
                <a16:creationId xmlns:a16="http://schemas.microsoft.com/office/drawing/2014/main" id="{AB3321EC-6873-4E71-8A7C-C507EC081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88" y="640312"/>
            <a:ext cx="3690661" cy="5538692"/>
          </a:xfrm>
          <a:prstGeom prst="rect">
            <a:avLst/>
          </a:prstGeom>
        </p:spPr>
      </p:pic>
      <p:sp>
        <p:nvSpPr>
          <p:cNvPr id="13" name="TextBox 12">
            <a:extLst>
              <a:ext uri="{FF2B5EF4-FFF2-40B4-BE49-F238E27FC236}">
                <a16:creationId xmlns:a16="http://schemas.microsoft.com/office/drawing/2014/main" id="{C4F0CAE7-9359-400D-B99A-51A9AF691A36}"/>
              </a:ext>
            </a:extLst>
          </p:cNvPr>
          <p:cNvSpPr txBox="1"/>
          <p:nvPr/>
        </p:nvSpPr>
        <p:spPr>
          <a:xfrm>
            <a:off x="4172755" y="2975019"/>
            <a:ext cx="4535815" cy="2246769"/>
          </a:xfrm>
          <a:prstGeom prst="rect">
            <a:avLst/>
          </a:prstGeom>
          <a:noFill/>
        </p:spPr>
        <p:txBody>
          <a:bodyPr wrap="square" rtlCol="0">
            <a:spAutoFit/>
          </a:bodyPr>
          <a:lstStyle/>
          <a:p>
            <a:pPr lvl="0">
              <a:defRPr/>
            </a:pPr>
            <a:r>
              <a:rPr lang="en-CA" sz="2800" b="1" dirty="0">
                <a:solidFill>
                  <a:prstClr val="black"/>
                </a:solidFill>
                <a:latin typeface="Calibri"/>
              </a:rPr>
              <a:t>Presentation on the Generic Terms and Conditions </a:t>
            </a:r>
          </a:p>
          <a:p>
            <a:pPr lvl="0">
              <a:defRPr/>
            </a:pPr>
            <a:endParaRPr lang="en-CA" sz="2400" dirty="0">
              <a:solidFill>
                <a:prstClr val="black"/>
              </a:solidFill>
              <a:latin typeface="Calibri"/>
            </a:endParaRPr>
          </a:p>
          <a:p>
            <a:pPr lvl="0">
              <a:defRPr/>
            </a:pPr>
            <a:r>
              <a:rPr lang="en-CA" sz="2400" dirty="0">
                <a:solidFill>
                  <a:prstClr val="black"/>
                </a:solidFill>
                <a:latin typeface="Calibri"/>
              </a:rPr>
              <a:t>Fatima </a:t>
            </a:r>
            <a:r>
              <a:rPr lang="en-CA" sz="2400" dirty="0" err="1">
                <a:solidFill>
                  <a:prstClr val="black"/>
                </a:solidFill>
                <a:latin typeface="Calibri"/>
              </a:rPr>
              <a:t>Bidas</a:t>
            </a:r>
            <a:endParaRPr lang="en-CA" sz="2400" dirty="0">
              <a:solidFill>
                <a:prstClr val="black"/>
              </a:solidFill>
              <a:latin typeface="Calibri"/>
            </a:endParaRPr>
          </a:p>
          <a:p>
            <a:pPr lvl="0">
              <a:defRPr/>
            </a:pPr>
            <a:r>
              <a:rPr lang="en-CA" dirty="0"/>
              <a:t>Deputy Director, Costing Centre of Expertise, Office of the Comptroller General</a:t>
            </a:r>
            <a:endParaRPr lang="en-CA" dirty="0">
              <a:solidFill>
                <a:prstClr val="black"/>
              </a:solidFill>
            </a:endParaRPr>
          </a:p>
        </p:txBody>
      </p:sp>
    </p:spTree>
    <p:custDataLst>
      <p:tags r:id="rId1"/>
    </p:custDataLst>
    <p:extLst>
      <p:ext uri="{BB962C8B-B14F-4D97-AF65-F5344CB8AC3E}">
        <p14:creationId xmlns:p14="http://schemas.microsoft.com/office/powerpoint/2010/main" val="1185839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850" y="2816932"/>
            <a:ext cx="7702550" cy="613891"/>
          </a:xfrm>
        </p:spPr>
        <p:txBody>
          <a:bodyPr>
            <a:normAutofit fontScale="90000"/>
          </a:bodyPr>
          <a:lstStyle/>
          <a:p>
            <a:r>
              <a:rPr lang="en-CA" b="1" kern="0" dirty="0">
                <a:latin typeface="Century Gothic" panose="020B0502020202020204" pitchFamily="34" charset="0"/>
              </a:rPr>
              <a:t>Generic Terms &amp; Conditions</a:t>
            </a:r>
            <a:br>
              <a:rPr lang="en-CA" b="1" kern="0" dirty="0">
                <a:latin typeface="Century Gothic" panose="020B0502020202020204" pitchFamily="34" charset="0"/>
              </a:rPr>
            </a:br>
            <a:r>
              <a:rPr lang="en-CA" sz="2800" b="1" kern="0" dirty="0">
                <a:latin typeface="Century Gothic" panose="020B0502020202020204" pitchFamily="34" charset="0"/>
              </a:rPr>
              <a:t>Information Session</a:t>
            </a:r>
            <a:endParaRPr lang="en-CA" sz="2800" dirty="0">
              <a:latin typeface="Century Gothic" panose="020B0502020202020204" pitchFamily="34" charset="0"/>
            </a:endParaRPr>
          </a:p>
        </p:txBody>
      </p:sp>
      <p:sp>
        <p:nvSpPr>
          <p:cNvPr id="3" name="Text Placeholder 2"/>
          <p:cNvSpPr>
            <a:spLocks noGrp="1"/>
          </p:cNvSpPr>
          <p:nvPr>
            <p:ph type="body" sz="quarter" idx="13"/>
          </p:nvPr>
        </p:nvSpPr>
        <p:spPr>
          <a:xfrm>
            <a:off x="467544" y="4401108"/>
            <a:ext cx="7704856" cy="970992"/>
          </a:xfrm>
        </p:spPr>
        <p:txBody>
          <a:bodyPr>
            <a:normAutofit/>
          </a:bodyPr>
          <a:lstStyle/>
          <a:p>
            <a:r>
              <a:rPr lang="en-CA" b="1" dirty="0">
                <a:solidFill>
                  <a:schemeClr val="tx1"/>
                </a:solidFill>
                <a:latin typeface="Century Gothic" panose="020B0502020202020204" pitchFamily="34" charset="0"/>
                <a:ea typeface="ＭＳ Ｐゴシック" pitchFamily="34" charset="-128"/>
              </a:rPr>
              <a:t>Fatima </a:t>
            </a:r>
            <a:r>
              <a:rPr lang="en-CA" b="1" dirty="0" err="1">
                <a:solidFill>
                  <a:schemeClr val="tx1"/>
                </a:solidFill>
                <a:latin typeface="Century Gothic" panose="020B0502020202020204" pitchFamily="34" charset="0"/>
                <a:ea typeface="ＭＳ Ｐゴシック" pitchFamily="34" charset="-128"/>
              </a:rPr>
              <a:t>Bidas</a:t>
            </a:r>
            <a:endParaRPr lang="en-CA" b="1" dirty="0">
              <a:solidFill>
                <a:schemeClr val="tx1"/>
              </a:solidFill>
              <a:latin typeface="Century Gothic" panose="020B0502020202020204" pitchFamily="34" charset="0"/>
              <a:ea typeface="ＭＳ Ｐゴシック" pitchFamily="34" charset="-128"/>
            </a:endParaRPr>
          </a:p>
          <a:p>
            <a:r>
              <a:rPr lang="en-CA" sz="2000" dirty="0">
                <a:solidFill>
                  <a:schemeClr val="tx1"/>
                </a:solidFill>
                <a:latin typeface="Century Gothic" panose="020B0502020202020204" pitchFamily="34" charset="0"/>
                <a:ea typeface="ＭＳ Ｐゴシック" pitchFamily="34" charset="-128"/>
              </a:rPr>
              <a:t>Transfer Payments Policy</a:t>
            </a:r>
          </a:p>
          <a:p>
            <a:endParaRPr lang="en-CA"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3996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
        <p:nvSpPr>
          <p:cNvPr id="3" name="Text Placeholder 2"/>
          <p:cNvSpPr>
            <a:spLocks noGrp="1"/>
          </p:cNvSpPr>
          <p:nvPr>
            <p:ph type="body" sz="quarter" idx="11"/>
          </p:nvPr>
        </p:nvSpPr>
        <p:spPr>
          <a:xfrm>
            <a:off x="759199" y="188640"/>
            <a:ext cx="5432982" cy="648072"/>
          </a:xfrm>
        </p:spPr>
        <p:txBody>
          <a:bodyPr/>
          <a:lstStyle/>
          <a:p>
            <a:r>
              <a:rPr lang="en-CA" sz="3600" dirty="0">
                <a:latin typeface="Century Gothic" panose="020B0502020202020204" pitchFamily="34" charset="0"/>
              </a:rPr>
              <a:t>Overview</a:t>
            </a:r>
            <a:endParaRPr lang="en-CA" sz="4000" dirty="0">
              <a:latin typeface="Century Gothic" panose="020B0502020202020204" pitchFamily="34" charset="0"/>
            </a:endParaRPr>
          </a:p>
        </p:txBody>
      </p:sp>
      <p:sp>
        <p:nvSpPr>
          <p:cNvPr id="6" name="Oval 5"/>
          <p:cNvSpPr/>
          <p:nvPr>
            <p:custDataLst>
              <p:tags r:id="rId1"/>
            </p:custDataLst>
          </p:nvPr>
        </p:nvSpPr>
        <p:spPr>
          <a:xfrm>
            <a:off x="1374700" y="1810371"/>
            <a:ext cx="618833" cy="682525"/>
          </a:xfrm>
          <a:prstGeom prst="ellipse">
            <a:avLst/>
          </a:prstGeom>
          <a:solidFill>
            <a:srgbClr val="00517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1</a:t>
            </a:r>
          </a:p>
        </p:txBody>
      </p:sp>
      <p:sp>
        <p:nvSpPr>
          <p:cNvPr id="7" name="Oval 6"/>
          <p:cNvSpPr/>
          <p:nvPr>
            <p:custDataLst>
              <p:tags r:id="rId2"/>
            </p:custDataLst>
          </p:nvPr>
        </p:nvSpPr>
        <p:spPr>
          <a:xfrm>
            <a:off x="1383559" y="2996952"/>
            <a:ext cx="619126" cy="541611"/>
          </a:xfrm>
          <a:prstGeom prst="ellipse">
            <a:avLst/>
          </a:prstGeom>
          <a:solidFill>
            <a:srgbClr val="3095B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2</a:t>
            </a:r>
          </a:p>
        </p:txBody>
      </p:sp>
      <p:sp>
        <p:nvSpPr>
          <p:cNvPr id="8" name="Oval 7"/>
          <p:cNvSpPr/>
          <p:nvPr>
            <p:custDataLst>
              <p:tags r:id="rId3"/>
            </p:custDataLst>
          </p:nvPr>
        </p:nvSpPr>
        <p:spPr>
          <a:xfrm>
            <a:off x="1374409" y="4397766"/>
            <a:ext cx="619124" cy="615410"/>
          </a:xfrm>
          <a:prstGeom prst="ellipse">
            <a:avLst/>
          </a:prstGeom>
          <a:solidFill>
            <a:srgbClr val="37424A"/>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3</a:t>
            </a:r>
          </a:p>
        </p:txBody>
      </p:sp>
      <p:cxnSp>
        <p:nvCxnSpPr>
          <p:cNvPr id="9" name="Straight Connector 8"/>
          <p:cNvCxnSpPr>
            <a:stCxn id="6" idx="4"/>
            <a:endCxn id="7" idx="0"/>
          </p:cNvCxnSpPr>
          <p:nvPr>
            <p:custDataLst>
              <p:tags r:id="rId4"/>
            </p:custDataLst>
          </p:nvPr>
        </p:nvCxnSpPr>
        <p:spPr>
          <a:xfrm>
            <a:off x="1684117" y="2492896"/>
            <a:ext cx="9005" cy="504056"/>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7" idx="4"/>
            <a:endCxn id="8" idx="0"/>
          </p:cNvCxnSpPr>
          <p:nvPr>
            <p:custDataLst>
              <p:tags r:id="rId5"/>
            </p:custDataLst>
          </p:nvPr>
        </p:nvCxnSpPr>
        <p:spPr>
          <a:xfrm flipH="1">
            <a:off x="1683971" y="3538563"/>
            <a:ext cx="9151" cy="85920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87724" y="1816812"/>
            <a:ext cx="6624736" cy="640080"/>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Background</a:t>
            </a:r>
          </a:p>
        </p:txBody>
      </p:sp>
      <p:sp>
        <p:nvSpPr>
          <p:cNvPr id="12" name="TextBox 11"/>
          <p:cNvSpPr txBox="1"/>
          <p:nvPr/>
        </p:nvSpPr>
        <p:spPr>
          <a:xfrm>
            <a:off x="2104655" y="2959397"/>
            <a:ext cx="6624736" cy="1333699"/>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Overview of the generics: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Incentive-based funding</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Prizes/Challenges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Micro-Funding</a:t>
            </a:r>
          </a:p>
        </p:txBody>
      </p:sp>
      <p:cxnSp>
        <p:nvCxnSpPr>
          <p:cNvPr id="27" name="Straight Connector 26"/>
          <p:cNvCxnSpPr>
            <a:stCxn id="8" idx="4"/>
            <a:endCxn id="30" idx="4"/>
          </p:cNvCxnSpPr>
          <p:nvPr>
            <p:custDataLst>
              <p:tags r:id="rId6"/>
            </p:custDataLst>
          </p:nvPr>
        </p:nvCxnSpPr>
        <p:spPr>
          <a:xfrm flipH="1">
            <a:off x="1677206" y="5013176"/>
            <a:ext cx="6765" cy="972108"/>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Oval 29"/>
          <p:cNvSpPr/>
          <p:nvPr>
            <p:custDataLst>
              <p:tags r:id="rId7"/>
            </p:custDataLst>
          </p:nvPr>
        </p:nvSpPr>
        <p:spPr>
          <a:xfrm>
            <a:off x="1367643" y="5443673"/>
            <a:ext cx="619126" cy="541611"/>
          </a:xfrm>
          <a:prstGeom prst="ellipse">
            <a:avLst/>
          </a:prstGeom>
          <a:solidFill>
            <a:srgbClr val="3095B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4</a:t>
            </a:r>
          </a:p>
        </p:txBody>
      </p:sp>
      <p:sp>
        <p:nvSpPr>
          <p:cNvPr id="40" name="Rectangle 39"/>
          <p:cNvSpPr/>
          <p:nvPr/>
        </p:nvSpPr>
        <p:spPr>
          <a:xfrm>
            <a:off x="2087724" y="4596735"/>
            <a:ext cx="4572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Accountability and Reporting</a:t>
            </a:r>
          </a:p>
        </p:txBody>
      </p:sp>
      <p:sp>
        <p:nvSpPr>
          <p:cNvPr id="43" name="Rectangle 42"/>
          <p:cNvSpPr/>
          <p:nvPr/>
        </p:nvSpPr>
        <p:spPr>
          <a:xfrm>
            <a:off x="2145328" y="5549170"/>
            <a:ext cx="4572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Next Steps</a:t>
            </a:r>
          </a:p>
        </p:txBody>
      </p:sp>
    </p:spTree>
    <p:extLst>
      <p:ext uri="{BB962C8B-B14F-4D97-AF65-F5344CB8AC3E}">
        <p14:creationId xmlns:p14="http://schemas.microsoft.com/office/powerpoint/2010/main" val="1898859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
        <p:nvSpPr>
          <p:cNvPr id="6" name="Text Placeholder 2"/>
          <p:cNvSpPr>
            <a:spLocks noGrp="1"/>
          </p:cNvSpPr>
          <p:nvPr>
            <p:ph type="body" sz="quarter" idx="11"/>
          </p:nvPr>
        </p:nvSpPr>
        <p:spPr>
          <a:xfrm>
            <a:off x="759199" y="188640"/>
            <a:ext cx="5432982" cy="648072"/>
          </a:xfrm>
        </p:spPr>
        <p:txBody>
          <a:bodyPr/>
          <a:lstStyle/>
          <a:p>
            <a:r>
              <a:rPr lang="en-CA" sz="3600" dirty="0">
                <a:latin typeface="Century Gothic" panose="020B0502020202020204" pitchFamily="34" charset="0"/>
              </a:rPr>
              <a:t>Background</a:t>
            </a:r>
            <a:endParaRPr lang="en-CA" sz="4000" dirty="0">
              <a:latin typeface="Century Gothic" panose="020B0502020202020204" pitchFamily="34" charset="0"/>
            </a:endParaRPr>
          </a:p>
        </p:txBody>
      </p:sp>
      <p:grpSp>
        <p:nvGrpSpPr>
          <p:cNvPr id="18" name="Group 17"/>
          <p:cNvGrpSpPr/>
          <p:nvPr/>
        </p:nvGrpSpPr>
        <p:grpSpPr>
          <a:xfrm>
            <a:off x="556044" y="1060296"/>
            <a:ext cx="7905750" cy="4343399"/>
            <a:chOff x="619125" y="1600200"/>
            <a:chExt cx="7905750" cy="4343399"/>
          </a:xfrm>
        </p:grpSpPr>
        <p:sp>
          <p:nvSpPr>
            <p:cNvPr id="19" name="Rectangle 18"/>
            <p:cNvSpPr/>
            <p:nvPr>
              <p:custDataLst>
                <p:tags r:id="rId2"/>
              </p:custDataLst>
            </p:nvPr>
          </p:nvSpPr>
          <p:spPr>
            <a:xfrm>
              <a:off x="619125" y="2133600"/>
              <a:ext cx="2571750" cy="236220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Innovation Mandate:</a:t>
              </a:r>
            </a:p>
            <a:p>
              <a:pPr marL="742950" marR="0" lvl="1"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Prime Minister</a:t>
              </a:r>
            </a:p>
            <a:p>
              <a:pPr marL="742950" marR="0" lvl="1"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President of TB</a:t>
              </a:r>
            </a:p>
            <a:p>
              <a:pPr marL="742950" marR="0" lvl="1"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CA"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Policy reset including an update to the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Policy and Directive on Transfer Payments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Transfer Payments Guidelines</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endParaRPr>
            </a:p>
          </p:txBody>
        </p:sp>
        <p:sp>
          <p:nvSpPr>
            <p:cNvPr id="20" name="Rectangle 19"/>
            <p:cNvSpPr/>
            <p:nvPr>
              <p:custDataLst>
                <p:tags r:id="rId3"/>
              </p:custDataLst>
            </p:nvPr>
          </p:nvSpPr>
          <p:spPr>
            <a:xfrm>
              <a:off x="3286125" y="2133600"/>
              <a:ext cx="2571750" cy="236220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May 2016: </a:t>
              </a:r>
              <a:r>
                <a:rPr kumimoji="0" lang="en-US" sz="16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DMCPI Commitment</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May 2016: </a:t>
              </a:r>
              <a:r>
                <a:rPr kumimoji="0" lang="en-US" sz="16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DG Innovation Working Group</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June 2016: </a:t>
              </a:r>
              <a:r>
                <a:rPr kumimoji="0" lang="en-US" sz="16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D/DG Committee, ADM Interdepartmental Steering Committee</a:t>
              </a:r>
            </a:p>
          </p:txBody>
        </p:sp>
        <p:sp>
          <p:nvSpPr>
            <p:cNvPr id="21" name="Rectangle 20"/>
            <p:cNvSpPr/>
            <p:nvPr>
              <p:custDataLst>
                <p:tags r:id="rId4"/>
              </p:custDataLst>
            </p:nvPr>
          </p:nvSpPr>
          <p:spPr>
            <a:xfrm>
              <a:off x="5953125" y="2133600"/>
              <a:ext cx="2571750" cy="236220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endParaRPr>
            </a:p>
          </p:txBody>
        </p:sp>
        <p:sp>
          <p:nvSpPr>
            <p:cNvPr id="22" name="Pentagon 21"/>
            <p:cNvSpPr/>
            <p:nvPr/>
          </p:nvSpPr>
          <p:spPr>
            <a:xfrm rot="5400000">
              <a:off x="4331043" y="983907"/>
              <a:ext cx="481914" cy="7905750"/>
            </a:xfrm>
            <a:prstGeom prst="homePlate">
              <a:avLst>
                <a:gd name="adj" fmla="val 77351"/>
              </a:avLst>
            </a:prstGeom>
            <a:solidFill>
              <a:schemeClr val="accent1">
                <a:lumMod val="60000"/>
                <a:lumOff val="4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custDataLst>
                <p:tags r:id="rId5"/>
              </p:custDataLst>
            </p:nvPr>
          </p:nvSpPr>
          <p:spPr>
            <a:xfrm>
              <a:off x="619125" y="1600200"/>
              <a:ext cx="2571750" cy="381000"/>
            </a:xfrm>
            <a:prstGeom prst="rect">
              <a:avLst/>
            </a:prstGeom>
            <a:solidFill>
              <a:srgbClr val="005172"/>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Government Priorities</a:t>
              </a:r>
            </a:p>
          </p:txBody>
        </p:sp>
        <p:sp>
          <p:nvSpPr>
            <p:cNvPr id="24" name="Rectangle 23"/>
            <p:cNvSpPr/>
            <p:nvPr>
              <p:custDataLst>
                <p:tags r:id="rId6"/>
              </p:custDataLst>
            </p:nvPr>
          </p:nvSpPr>
          <p:spPr>
            <a:xfrm>
              <a:off x="3286125" y="1600200"/>
              <a:ext cx="2571750" cy="381000"/>
            </a:xfrm>
            <a:prstGeom prst="rect">
              <a:avLst/>
            </a:prstGeom>
            <a:solidFill>
              <a:schemeClr val="accent2"/>
            </a:solid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Senior Management</a:t>
              </a:r>
            </a:p>
          </p:txBody>
        </p:sp>
        <p:sp>
          <p:nvSpPr>
            <p:cNvPr id="25" name="Rectangle 24"/>
            <p:cNvSpPr/>
            <p:nvPr>
              <p:custDataLst>
                <p:tags r:id="rId7"/>
              </p:custDataLst>
            </p:nvPr>
          </p:nvSpPr>
          <p:spPr>
            <a:xfrm>
              <a:off x="5953125" y="1600200"/>
              <a:ext cx="2571750" cy="381000"/>
            </a:xfrm>
            <a:prstGeom prst="rect">
              <a:avLst/>
            </a:prstGeom>
            <a:solidFill>
              <a:schemeClr val="tx1">
                <a:lumMod val="85000"/>
                <a:lumOff val="1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Working-Level</a:t>
              </a:r>
            </a:p>
          </p:txBody>
        </p:sp>
        <p:sp>
          <p:nvSpPr>
            <p:cNvPr id="26" name="Rectangle 25"/>
            <p:cNvSpPr/>
            <p:nvPr>
              <p:custDataLst>
                <p:tags r:id="rId8"/>
              </p:custDataLst>
            </p:nvPr>
          </p:nvSpPr>
          <p:spPr>
            <a:xfrm>
              <a:off x="619125" y="5381624"/>
              <a:ext cx="7905750" cy="561975"/>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Innovation in Transfer Payments</a:t>
              </a:r>
            </a:p>
          </p:txBody>
        </p:sp>
      </p:grpSp>
      <p:sp>
        <p:nvSpPr>
          <p:cNvPr id="8" name="Rectangle 7"/>
          <p:cNvSpPr/>
          <p:nvPr/>
        </p:nvSpPr>
        <p:spPr>
          <a:xfrm>
            <a:off x="5890043" y="1662336"/>
            <a:ext cx="2571751" cy="255454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Guidance Working Groups</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CA" sz="1600" b="1" i="1"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Pilot Generic </a:t>
            </a:r>
            <a:r>
              <a:rPr kumimoji="0" lang="en-CA" sz="1600" b="1" i="1"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Ts&amp;Cs</a:t>
            </a:r>
            <a:r>
              <a:rPr kumimoji="0" lang="en-CA" sz="1600" b="1" i="1"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CA" sz="1400" b="0" i="1"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CA"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Incentive-based funding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Prizes/Challenges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Micro-funding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(See appendix A)</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Oval 26"/>
          <p:cNvSpPr/>
          <p:nvPr>
            <p:custDataLst>
              <p:tags r:id="rId1"/>
            </p:custDataLst>
          </p:nvPr>
        </p:nvSpPr>
        <p:spPr>
          <a:xfrm>
            <a:off x="7870254" y="30510"/>
            <a:ext cx="1238250" cy="1238250"/>
          </a:xfrm>
          <a:prstGeom prst="ellipse">
            <a:avLst/>
          </a:prstGeom>
          <a:solidFill>
            <a:srgbClr val="00517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1</a:t>
            </a:r>
          </a:p>
        </p:txBody>
      </p:sp>
    </p:spTree>
    <p:extLst>
      <p:ext uri="{BB962C8B-B14F-4D97-AF65-F5344CB8AC3E}">
        <p14:creationId xmlns:p14="http://schemas.microsoft.com/office/powerpoint/2010/main" val="3037762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
        <p:nvSpPr>
          <p:cNvPr id="6" name="Text Placeholder 2"/>
          <p:cNvSpPr>
            <a:spLocks noGrp="1"/>
          </p:cNvSpPr>
          <p:nvPr>
            <p:ph type="body" sz="quarter" idx="11"/>
          </p:nvPr>
        </p:nvSpPr>
        <p:spPr>
          <a:xfrm>
            <a:off x="251520" y="188640"/>
            <a:ext cx="8435279" cy="648072"/>
          </a:xfrm>
        </p:spPr>
        <p:txBody>
          <a:bodyPr/>
          <a:lstStyle/>
          <a:p>
            <a:r>
              <a:rPr lang="en-CA" sz="3200" dirty="0">
                <a:latin typeface="Century Gothic" panose="020B0502020202020204" pitchFamily="34" charset="0"/>
              </a:rPr>
              <a:t>Background</a:t>
            </a:r>
          </a:p>
        </p:txBody>
      </p:sp>
      <p:grpSp>
        <p:nvGrpSpPr>
          <p:cNvPr id="18" name="Group 17"/>
          <p:cNvGrpSpPr/>
          <p:nvPr/>
        </p:nvGrpSpPr>
        <p:grpSpPr>
          <a:xfrm>
            <a:off x="563289" y="1170262"/>
            <a:ext cx="7905750" cy="4343399"/>
            <a:chOff x="619125" y="1600200"/>
            <a:chExt cx="7905750" cy="4343399"/>
          </a:xfrm>
        </p:grpSpPr>
        <p:sp>
          <p:nvSpPr>
            <p:cNvPr id="20" name="Rectangle 19"/>
            <p:cNvSpPr/>
            <p:nvPr>
              <p:custDataLst>
                <p:tags r:id="rId2"/>
              </p:custDataLst>
            </p:nvPr>
          </p:nvSpPr>
          <p:spPr>
            <a:xfrm>
              <a:off x="664874" y="2130746"/>
              <a:ext cx="3638926" cy="236220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Generic Terms &amp; Conditions for Innovative Uses of Transfer Payments from April 1, 2017 to March 31, 2022.</a:t>
              </a:r>
            </a:p>
          </p:txBody>
        </p:sp>
        <p:sp>
          <p:nvSpPr>
            <p:cNvPr id="21" name="Rectangle 20"/>
            <p:cNvSpPr/>
            <p:nvPr>
              <p:custDataLst>
                <p:tags r:id="rId3"/>
              </p:custDataLst>
            </p:nvPr>
          </p:nvSpPr>
          <p:spPr>
            <a:xfrm>
              <a:off x="4627836" y="2133600"/>
              <a:ext cx="3897039" cy="236220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endParaRPr>
            </a:p>
          </p:txBody>
        </p:sp>
        <p:sp>
          <p:nvSpPr>
            <p:cNvPr id="22" name="Pentagon 21"/>
            <p:cNvSpPr/>
            <p:nvPr/>
          </p:nvSpPr>
          <p:spPr>
            <a:xfrm rot="5400000">
              <a:off x="4331043" y="983907"/>
              <a:ext cx="481914" cy="7905750"/>
            </a:xfrm>
            <a:prstGeom prst="homePlate">
              <a:avLst>
                <a:gd name="adj" fmla="val 77351"/>
              </a:avLst>
            </a:prstGeom>
            <a:solidFill>
              <a:schemeClr val="accent1">
                <a:lumMod val="60000"/>
                <a:lumOff val="4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custDataLst>
                <p:tags r:id="rId4"/>
              </p:custDataLst>
            </p:nvPr>
          </p:nvSpPr>
          <p:spPr>
            <a:xfrm>
              <a:off x="631392" y="1600200"/>
              <a:ext cx="3678311" cy="381000"/>
            </a:xfrm>
            <a:prstGeom prst="rect">
              <a:avLst/>
            </a:prstGeom>
            <a:solidFill>
              <a:schemeClr val="accent2"/>
            </a:solid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Generics Round 1</a:t>
              </a:r>
            </a:p>
          </p:txBody>
        </p:sp>
        <p:sp>
          <p:nvSpPr>
            <p:cNvPr id="25" name="Rectangle 24"/>
            <p:cNvSpPr/>
            <p:nvPr>
              <p:custDataLst>
                <p:tags r:id="rId5"/>
              </p:custDataLst>
            </p:nvPr>
          </p:nvSpPr>
          <p:spPr>
            <a:xfrm>
              <a:off x="4627836" y="1600200"/>
              <a:ext cx="3897039" cy="381000"/>
            </a:xfrm>
            <a:prstGeom prst="rect">
              <a:avLst/>
            </a:prstGeom>
            <a:solidFill>
              <a:schemeClr val="tx1">
                <a:lumMod val="85000"/>
                <a:lumOff val="1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Generics Round 2</a:t>
              </a:r>
            </a:p>
          </p:txBody>
        </p:sp>
        <p:sp>
          <p:nvSpPr>
            <p:cNvPr id="26" name="Rectangle 25"/>
            <p:cNvSpPr/>
            <p:nvPr>
              <p:custDataLst>
                <p:tags r:id="rId6"/>
              </p:custDataLst>
            </p:nvPr>
          </p:nvSpPr>
          <p:spPr>
            <a:xfrm>
              <a:off x="619125" y="5381624"/>
              <a:ext cx="7905750" cy="561975"/>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Innovation in Transfer Payments</a:t>
              </a:r>
            </a:p>
          </p:txBody>
        </p:sp>
      </p:grpSp>
      <p:sp>
        <p:nvSpPr>
          <p:cNvPr id="13" name="Rectangle 12"/>
          <p:cNvSpPr/>
          <p:nvPr/>
        </p:nvSpPr>
        <p:spPr>
          <a:xfrm>
            <a:off x="4572000" y="1700808"/>
            <a:ext cx="3897039" cy="132343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1" i="1" u="none" strike="noStrike" kern="1200" cap="none" spc="0" normalizeH="0" baseline="0" noProof="0" dirty="0">
                <a:ln>
                  <a:noFill/>
                </a:ln>
                <a:solidFill>
                  <a:prstClr val="black">
                    <a:lumMod val="65000"/>
                    <a:lumOff val="35000"/>
                  </a:prstClr>
                </a:solidFill>
                <a:effectLst/>
                <a:uLnTx/>
                <a:uFillTx/>
                <a:latin typeface="Calibri"/>
                <a:ea typeface="+mn-ea"/>
                <a:cs typeface="+mn-cs"/>
              </a:rPr>
              <a:t>New Generic Terms and Conditions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800" b="1" i="1"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kumimoji="0" lang="en-CA"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Science Collaboration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Investment Funds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Aboriginal horizontality</a:t>
            </a:r>
          </a:p>
        </p:txBody>
      </p:sp>
      <p:sp>
        <p:nvSpPr>
          <p:cNvPr id="14" name="Oval 13"/>
          <p:cNvSpPr/>
          <p:nvPr>
            <p:custDataLst>
              <p:tags r:id="rId1"/>
            </p:custDataLst>
          </p:nvPr>
        </p:nvSpPr>
        <p:spPr>
          <a:xfrm>
            <a:off x="7906258" y="30510"/>
            <a:ext cx="1238250" cy="1238250"/>
          </a:xfrm>
          <a:prstGeom prst="ellipse">
            <a:avLst/>
          </a:prstGeom>
          <a:solidFill>
            <a:srgbClr val="00517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1</a:t>
            </a:r>
          </a:p>
        </p:txBody>
      </p:sp>
    </p:spTree>
    <p:extLst>
      <p:ext uri="{BB962C8B-B14F-4D97-AF65-F5344CB8AC3E}">
        <p14:creationId xmlns:p14="http://schemas.microsoft.com/office/powerpoint/2010/main" val="3675746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ontent Placeholder 3"/>
          <p:cNvSpPr>
            <a:spLocks noGrp="1"/>
          </p:cNvSpPr>
          <p:nvPr>
            <p:ph idx="10"/>
          </p:nvPr>
        </p:nvSpPr>
        <p:spPr/>
        <p:txBody>
          <a:bodyPr/>
          <a:lstStyle/>
          <a:p>
            <a:r>
              <a:rPr lang="en-CA" sz="2400" b="1" dirty="0">
                <a:latin typeface="Century Gothic" panose="020B0502020202020204" pitchFamily="34" charset="0"/>
              </a:rPr>
              <a:t>Expected Results</a:t>
            </a:r>
            <a:endParaRPr lang="en-CA" sz="2800" b="1" dirty="0">
              <a:latin typeface="Century Gothic" panose="020B0502020202020204" pitchFamily="34" charset="0"/>
            </a:endParaRPr>
          </a:p>
          <a:p>
            <a:pPr marL="342900" indent="-342900">
              <a:buFont typeface="Wingdings" panose="05000000000000000000" pitchFamily="2" charset="2"/>
              <a:buChar char="v"/>
            </a:pPr>
            <a:r>
              <a:rPr lang="en-CA" sz="1800" dirty="0">
                <a:latin typeface="Century Gothic" panose="020B0502020202020204" pitchFamily="34" charset="0"/>
              </a:rPr>
              <a:t>Generic </a:t>
            </a:r>
            <a:r>
              <a:rPr lang="en-CA" sz="1800" dirty="0" err="1">
                <a:latin typeface="Century Gothic" panose="020B0502020202020204" pitchFamily="34" charset="0"/>
              </a:rPr>
              <a:t>Ts&amp;Cs</a:t>
            </a:r>
            <a:r>
              <a:rPr lang="en-CA" sz="1800" dirty="0">
                <a:latin typeface="Century Gothic" panose="020B0502020202020204" pitchFamily="34" charset="0"/>
              </a:rPr>
              <a:t> are designed to signal the Government’s support of the innovation agenda. </a:t>
            </a:r>
          </a:p>
        </p:txBody>
      </p:sp>
      <p:sp>
        <p:nvSpPr>
          <p:cNvPr id="6" name="Text Placeholder 2"/>
          <p:cNvSpPr>
            <a:spLocks noGrp="1"/>
          </p:cNvSpPr>
          <p:nvPr>
            <p:ph type="body" sz="quarter" idx="11"/>
          </p:nvPr>
        </p:nvSpPr>
        <p:spPr>
          <a:xfrm>
            <a:off x="323529" y="187140"/>
            <a:ext cx="8173110" cy="648072"/>
          </a:xfrm>
        </p:spPr>
        <p:txBody>
          <a:bodyPr/>
          <a:lstStyle/>
          <a:p>
            <a:r>
              <a:rPr lang="en-CA" sz="3600" dirty="0">
                <a:latin typeface="Century Gothic" panose="020B0502020202020204" pitchFamily="34" charset="0"/>
              </a:rPr>
              <a:t>Background </a:t>
            </a:r>
            <a:endParaRPr lang="en-CA" sz="4000" dirty="0">
              <a:latin typeface="Century Gothic" panose="020B0502020202020204" pitchFamily="34" charset="0"/>
            </a:endParaRPr>
          </a:p>
        </p:txBody>
      </p:sp>
      <p:grpSp>
        <p:nvGrpSpPr>
          <p:cNvPr id="17" name="Group 16"/>
          <p:cNvGrpSpPr/>
          <p:nvPr/>
        </p:nvGrpSpPr>
        <p:grpSpPr>
          <a:xfrm>
            <a:off x="836778" y="2416228"/>
            <a:ext cx="7794816" cy="4037108"/>
            <a:chOff x="1145381" y="1929714"/>
            <a:chExt cx="6287209" cy="3256285"/>
          </a:xfrm>
        </p:grpSpPr>
        <p:sp>
          <p:nvSpPr>
            <p:cNvPr id="18" name="Hexagon 17"/>
            <p:cNvSpPr/>
            <p:nvPr>
              <p:custDataLst>
                <p:tags r:id="rId5"/>
              </p:custDataLst>
            </p:nvPr>
          </p:nvSpPr>
          <p:spPr>
            <a:xfrm>
              <a:off x="3505199" y="2819400"/>
              <a:ext cx="1476046" cy="1298037"/>
            </a:xfrm>
            <a:prstGeom prst="hexagon">
              <a:avLst/>
            </a:prstGeom>
            <a:solidFill>
              <a:schemeClr val="tx2">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Expected Results</a:t>
              </a:r>
            </a:p>
          </p:txBody>
        </p:sp>
        <p:cxnSp>
          <p:nvCxnSpPr>
            <p:cNvPr id="19" name="Straight Connector 18"/>
            <p:cNvCxnSpPr/>
            <p:nvPr>
              <p:custDataLst>
                <p:tags r:id="rId6"/>
              </p:custDataLst>
            </p:nvPr>
          </p:nvCxnSpPr>
          <p:spPr>
            <a:xfrm>
              <a:off x="4978203" y="3466037"/>
              <a:ext cx="2362200" cy="17217"/>
            </a:xfrm>
            <a:prstGeom prst="line">
              <a:avLst/>
            </a:prstGeom>
            <a:ln w="38100">
              <a:solidFill>
                <a:srgbClr val="7030A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custDataLst>
                <p:tags r:id="rId7"/>
              </p:custDataLst>
            </p:nvPr>
          </p:nvCxnSpPr>
          <p:spPr>
            <a:xfrm flipH="1">
              <a:off x="1145381" y="3466037"/>
              <a:ext cx="2361902" cy="0"/>
            </a:xfrm>
            <a:prstGeom prst="line">
              <a:avLst/>
            </a:prstGeom>
            <a:ln w="38100">
              <a:solidFill>
                <a:srgbClr val="7030A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157286" y="4113961"/>
              <a:ext cx="2675712" cy="533400"/>
              <a:chOff x="1157286" y="4113961"/>
              <a:chExt cx="2675712" cy="533400"/>
            </a:xfrm>
          </p:grpSpPr>
          <p:cxnSp>
            <p:nvCxnSpPr>
              <p:cNvPr id="46" name="Straight Connector 45"/>
              <p:cNvCxnSpPr/>
              <p:nvPr>
                <p:custDataLst>
                  <p:tags r:id="rId17"/>
                </p:custDataLst>
              </p:nvPr>
            </p:nvCxnSpPr>
            <p:spPr>
              <a:xfrm flipV="1">
                <a:off x="3384334" y="4113961"/>
                <a:ext cx="448664" cy="533400"/>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custDataLst>
                  <p:tags r:id="rId18"/>
                </p:custDataLst>
              </p:nvPr>
            </p:nvCxnSpPr>
            <p:spPr>
              <a:xfrm>
                <a:off x="1157286" y="4642599"/>
                <a:ext cx="22415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3" name="Rectangle 22"/>
            <p:cNvSpPr/>
            <p:nvPr>
              <p:custDataLst>
                <p:tags r:id="rId8"/>
              </p:custDataLst>
            </p:nvPr>
          </p:nvSpPr>
          <p:spPr>
            <a:xfrm>
              <a:off x="1219200" y="1943718"/>
              <a:ext cx="274320" cy="27432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TextBox 89"/>
            <p:cNvSpPr txBox="1"/>
            <p:nvPr/>
          </p:nvSpPr>
          <p:spPr>
            <a:xfrm>
              <a:off x="1524000" y="1929714"/>
              <a:ext cx="82105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Access</a:t>
              </a:r>
            </a:p>
          </p:txBody>
        </p:sp>
        <p:grpSp>
          <p:nvGrpSpPr>
            <p:cNvPr id="25" name="Group 24"/>
            <p:cNvGrpSpPr/>
            <p:nvPr/>
          </p:nvGrpSpPr>
          <p:grpSpPr>
            <a:xfrm>
              <a:off x="4654355" y="2288381"/>
              <a:ext cx="2669381" cy="533400"/>
              <a:chOff x="4654355" y="2288381"/>
              <a:chExt cx="2669381" cy="533400"/>
            </a:xfrm>
          </p:grpSpPr>
          <p:cxnSp>
            <p:nvCxnSpPr>
              <p:cNvPr id="44" name="Straight Connector 43"/>
              <p:cNvCxnSpPr/>
              <p:nvPr>
                <p:custDataLst>
                  <p:tags r:id="rId15"/>
                </p:custDataLst>
              </p:nvPr>
            </p:nvCxnSpPr>
            <p:spPr>
              <a:xfrm flipV="1">
                <a:off x="4654355" y="2288381"/>
                <a:ext cx="448664" cy="533400"/>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custDataLst>
                  <p:tags r:id="rId16"/>
                </p:custDataLst>
              </p:nvPr>
            </p:nvCxnSpPr>
            <p:spPr>
              <a:xfrm>
                <a:off x="5089222" y="2293143"/>
                <a:ext cx="223451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6" name="TextBox 91"/>
            <p:cNvSpPr txBox="1"/>
            <p:nvPr/>
          </p:nvSpPr>
          <p:spPr>
            <a:xfrm>
              <a:off x="1219201" y="2294238"/>
              <a:ext cx="228570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Access and use new transfer payment funding approaches</a:t>
              </a:r>
            </a:p>
          </p:txBody>
        </p:sp>
        <p:sp>
          <p:nvSpPr>
            <p:cNvPr id="27" name="Rectangle 26"/>
            <p:cNvSpPr/>
            <p:nvPr>
              <p:custDataLst>
                <p:tags r:id="rId9"/>
              </p:custDataLst>
            </p:nvPr>
          </p:nvSpPr>
          <p:spPr>
            <a:xfrm>
              <a:off x="1219200" y="3138204"/>
              <a:ext cx="274320" cy="27432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TextBox 100"/>
            <p:cNvSpPr txBox="1"/>
            <p:nvPr/>
          </p:nvSpPr>
          <p:spPr>
            <a:xfrm>
              <a:off x="1524000" y="3124200"/>
              <a:ext cx="98135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Flexibility</a:t>
              </a:r>
            </a:p>
          </p:txBody>
        </p:sp>
        <p:sp>
          <p:nvSpPr>
            <p:cNvPr id="29" name="TextBox 101"/>
            <p:cNvSpPr txBox="1"/>
            <p:nvPr/>
          </p:nvSpPr>
          <p:spPr>
            <a:xfrm>
              <a:off x="1219201" y="3488724"/>
              <a:ext cx="2285702" cy="5213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Have flexibility and ease of implementation of funding approaches</a:t>
              </a:r>
            </a:p>
          </p:txBody>
        </p:sp>
        <p:sp>
          <p:nvSpPr>
            <p:cNvPr id="30" name="Rectangle 29"/>
            <p:cNvSpPr/>
            <p:nvPr>
              <p:custDataLst>
                <p:tags r:id="rId10"/>
              </p:custDataLst>
            </p:nvPr>
          </p:nvSpPr>
          <p:spPr>
            <a:xfrm>
              <a:off x="1210962" y="4311315"/>
              <a:ext cx="274320" cy="27432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TextBox 103"/>
            <p:cNvSpPr txBox="1"/>
            <p:nvPr/>
          </p:nvSpPr>
          <p:spPr>
            <a:xfrm>
              <a:off x="1515762" y="4300152"/>
              <a:ext cx="1021433"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Efficiency</a:t>
              </a:r>
            </a:p>
          </p:txBody>
        </p:sp>
        <p:sp>
          <p:nvSpPr>
            <p:cNvPr id="32" name="TextBox 104"/>
            <p:cNvSpPr txBox="1"/>
            <p:nvPr/>
          </p:nvSpPr>
          <p:spPr>
            <a:xfrm>
              <a:off x="1210963" y="4664676"/>
              <a:ext cx="2285702" cy="5213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Improve effectiveness &amp; efficiency in transfer payment delivery</a:t>
              </a:r>
            </a:p>
          </p:txBody>
        </p:sp>
        <p:sp>
          <p:nvSpPr>
            <p:cNvPr id="33" name="Rectangle 32"/>
            <p:cNvSpPr/>
            <p:nvPr>
              <p:custDataLst>
                <p:tags r:id="rId11"/>
              </p:custDataLst>
            </p:nvPr>
          </p:nvSpPr>
          <p:spPr>
            <a:xfrm>
              <a:off x="5146887" y="1959287"/>
              <a:ext cx="274320" cy="27432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TextBox 106"/>
            <p:cNvSpPr txBox="1"/>
            <p:nvPr/>
          </p:nvSpPr>
          <p:spPr>
            <a:xfrm>
              <a:off x="5451687" y="1947865"/>
              <a:ext cx="1360457" cy="248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Expanded Reach</a:t>
              </a:r>
            </a:p>
          </p:txBody>
        </p:sp>
        <p:sp>
          <p:nvSpPr>
            <p:cNvPr id="35" name="TextBox 107"/>
            <p:cNvSpPr txBox="1"/>
            <p:nvPr/>
          </p:nvSpPr>
          <p:spPr>
            <a:xfrm>
              <a:off x="5146888" y="2327190"/>
              <a:ext cx="2285702" cy="5213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Reach a broader range of eligible recipients (Micro-funding &amp; Prizes/Challenges)</a:t>
              </a:r>
            </a:p>
          </p:txBody>
        </p:sp>
        <p:sp>
          <p:nvSpPr>
            <p:cNvPr id="36" name="Rectangle 35"/>
            <p:cNvSpPr/>
            <p:nvPr>
              <p:custDataLst>
                <p:tags r:id="rId12"/>
              </p:custDataLst>
            </p:nvPr>
          </p:nvSpPr>
          <p:spPr>
            <a:xfrm>
              <a:off x="5121876" y="3146442"/>
              <a:ext cx="274320" cy="27432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TextBox 109"/>
            <p:cNvSpPr txBox="1"/>
            <p:nvPr/>
          </p:nvSpPr>
          <p:spPr>
            <a:xfrm>
              <a:off x="5426676" y="3132438"/>
              <a:ext cx="962224" cy="248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Community</a:t>
              </a:r>
            </a:p>
          </p:txBody>
        </p:sp>
        <p:sp>
          <p:nvSpPr>
            <p:cNvPr id="38" name="TextBox 110"/>
            <p:cNvSpPr txBox="1"/>
            <p:nvPr/>
          </p:nvSpPr>
          <p:spPr>
            <a:xfrm>
              <a:off x="5121877" y="3496962"/>
              <a:ext cx="2285702" cy="3723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Engage a community around an idea</a:t>
              </a:r>
            </a:p>
          </p:txBody>
        </p:sp>
        <p:sp>
          <p:nvSpPr>
            <p:cNvPr id="41" name="TextBox 113"/>
            <p:cNvSpPr txBox="1"/>
            <p:nvPr/>
          </p:nvSpPr>
          <p:spPr>
            <a:xfrm>
              <a:off x="5130115" y="4690413"/>
              <a:ext cx="2285702" cy="2234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cxnSp>
          <p:nvCxnSpPr>
            <p:cNvPr id="42" name="Straight Connector 41"/>
            <p:cNvCxnSpPr/>
            <p:nvPr>
              <p:custDataLst>
                <p:tags r:id="rId13"/>
              </p:custDataLst>
            </p:nvPr>
          </p:nvCxnSpPr>
          <p:spPr>
            <a:xfrm flipV="1">
              <a:off x="1145381" y="2286000"/>
              <a:ext cx="2265388" cy="238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custDataLst>
                <p:tags r:id="rId14"/>
              </p:custDataLst>
            </p:nvPr>
          </p:nvCxnSpPr>
          <p:spPr>
            <a:xfrm flipH="1" flipV="1">
              <a:off x="3396011" y="2279474"/>
              <a:ext cx="434833" cy="540872"/>
            </a:xfrm>
            <a:prstGeom prst="line">
              <a:avLst/>
            </a:prstGeom>
            <a:ln w="3810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custDataLst>
              <p:tags r:id="rId1"/>
            </p:custDataLst>
          </p:nvPr>
        </p:nvCxnSpPr>
        <p:spPr>
          <a:xfrm flipH="1" flipV="1">
            <a:off x="5184883" y="5138136"/>
            <a:ext cx="782969" cy="641498"/>
          </a:xfrm>
          <a:prstGeom prst="line">
            <a:avLst/>
          </a:prstGeom>
          <a:ln w="3810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custDataLst>
              <p:tags r:id="rId2"/>
            </p:custDataLst>
          </p:nvPr>
        </p:nvCxnSpPr>
        <p:spPr>
          <a:xfrm>
            <a:off x="5940152" y="5769260"/>
            <a:ext cx="2779085"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custDataLst>
              <p:tags r:id="rId3"/>
            </p:custDataLst>
          </p:nvPr>
        </p:nvSpPr>
        <p:spPr>
          <a:xfrm>
            <a:off x="5976156" y="5321149"/>
            <a:ext cx="340099" cy="340099"/>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0" name="TextBox 109"/>
          <p:cNvSpPr txBox="1"/>
          <p:nvPr/>
        </p:nvSpPr>
        <p:spPr>
          <a:xfrm>
            <a:off x="6297083" y="5337212"/>
            <a:ext cx="159851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Experimentation</a:t>
            </a:r>
          </a:p>
        </p:txBody>
      </p:sp>
      <p:sp>
        <p:nvSpPr>
          <p:cNvPr id="51" name="TextBox 104"/>
          <p:cNvSpPr txBox="1"/>
          <p:nvPr/>
        </p:nvSpPr>
        <p:spPr>
          <a:xfrm>
            <a:off x="5940152" y="5805264"/>
            <a:ext cx="283378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Experiment to test what works and implement successes more broadly</a:t>
            </a:r>
          </a:p>
        </p:txBody>
      </p:sp>
      <p:sp>
        <p:nvSpPr>
          <p:cNvPr id="52" name="Oval 51"/>
          <p:cNvSpPr/>
          <p:nvPr>
            <p:custDataLst>
              <p:tags r:id="rId4"/>
            </p:custDataLst>
          </p:nvPr>
        </p:nvSpPr>
        <p:spPr>
          <a:xfrm>
            <a:off x="7906258" y="30510"/>
            <a:ext cx="1238250" cy="1238250"/>
          </a:xfrm>
          <a:prstGeom prst="ellipse">
            <a:avLst/>
          </a:prstGeom>
          <a:solidFill>
            <a:srgbClr val="00517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1</a:t>
            </a:r>
          </a:p>
        </p:txBody>
      </p:sp>
    </p:spTree>
    <p:extLst>
      <p:ext uri="{BB962C8B-B14F-4D97-AF65-F5344CB8AC3E}">
        <p14:creationId xmlns:p14="http://schemas.microsoft.com/office/powerpoint/2010/main" val="731557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ontent Placeholder 3"/>
          <p:cNvSpPr>
            <a:spLocks noGrp="1"/>
          </p:cNvSpPr>
          <p:nvPr>
            <p:ph idx="10"/>
          </p:nvPr>
        </p:nvSpPr>
        <p:spPr>
          <a:xfrm>
            <a:off x="611560" y="1229232"/>
            <a:ext cx="7571580" cy="5293146"/>
          </a:xfrm>
        </p:spPr>
        <p:txBody>
          <a:bodyPr/>
          <a:lstStyle/>
          <a:p>
            <a:r>
              <a:rPr lang="en-CA" dirty="0">
                <a:latin typeface="Century Gothic" panose="020B0502020202020204" pitchFamily="34" charset="0"/>
              </a:rPr>
              <a:t>There are 3 categories of Generic </a:t>
            </a:r>
            <a:r>
              <a:rPr lang="en-CA" dirty="0" err="1">
                <a:latin typeface="Century Gothic" panose="020B0502020202020204" pitchFamily="34" charset="0"/>
              </a:rPr>
              <a:t>Ts&amp;Cs</a:t>
            </a:r>
            <a:r>
              <a:rPr lang="en-CA" dirty="0">
                <a:latin typeface="Century Gothic" panose="020B0502020202020204" pitchFamily="34" charset="0"/>
              </a:rPr>
              <a:t>, and                 6 funding models:</a:t>
            </a:r>
          </a:p>
        </p:txBody>
      </p:sp>
      <p:sp>
        <p:nvSpPr>
          <p:cNvPr id="6" name="Text Placeholder 2"/>
          <p:cNvSpPr>
            <a:spLocks noGrp="1"/>
          </p:cNvSpPr>
          <p:nvPr>
            <p:ph type="body" sz="quarter" idx="11"/>
          </p:nvPr>
        </p:nvSpPr>
        <p:spPr>
          <a:xfrm>
            <a:off x="323528" y="188640"/>
            <a:ext cx="7575515" cy="648072"/>
          </a:xfrm>
        </p:spPr>
        <p:txBody>
          <a:bodyPr/>
          <a:lstStyle/>
          <a:p>
            <a:r>
              <a:rPr lang="en-CA" sz="3600" dirty="0">
                <a:latin typeface="Century Gothic" panose="020B0502020202020204" pitchFamily="34" charset="0"/>
              </a:rPr>
              <a:t>Overview of the Generic </a:t>
            </a:r>
            <a:r>
              <a:rPr lang="en-CA" sz="3600" dirty="0" err="1">
                <a:latin typeface="Century Gothic" panose="020B0502020202020204" pitchFamily="34" charset="0"/>
              </a:rPr>
              <a:t>Ts&amp;Cs</a:t>
            </a:r>
            <a:endParaRPr lang="en-CA" sz="4000" dirty="0">
              <a:latin typeface="Century Gothic" panose="020B0502020202020204" pitchFamily="34" charset="0"/>
            </a:endParaRPr>
          </a:p>
        </p:txBody>
      </p:sp>
      <p:grpSp>
        <p:nvGrpSpPr>
          <p:cNvPr id="8" name="Group 7"/>
          <p:cNvGrpSpPr/>
          <p:nvPr/>
        </p:nvGrpSpPr>
        <p:grpSpPr>
          <a:xfrm>
            <a:off x="1367644" y="2276872"/>
            <a:ext cx="5724636" cy="3644478"/>
            <a:chOff x="1335310" y="1511482"/>
            <a:chExt cx="5724636" cy="3644478"/>
          </a:xfrm>
        </p:grpSpPr>
        <p:sp>
          <p:nvSpPr>
            <p:cNvPr id="9" name="TextBox 10"/>
            <p:cNvSpPr txBox="1"/>
            <p:nvPr/>
          </p:nvSpPr>
          <p:spPr>
            <a:xfrm>
              <a:off x="3494903" y="1731950"/>
              <a:ext cx="34290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11"/>
            <p:cNvSpPr txBox="1"/>
            <p:nvPr/>
          </p:nvSpPr>
          <p:spPr>
            <a:xfrm>
              <a:off x="2955490" y="2992497"/>
              <a:ext cx="3200400"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Prizes/Challenges </a:t>
              </a:r>
            </a:p>
            <a:p>
              <a:pPr marL="285750" marR="0" lvl="0" indent="-285750" algn="l" defTabSz="914400" rtl="0" eaLnBrk="1" fontAlgn="auto" latinLnBrk="0" hangingPunct="1">
                <a:lnSpc>
                  <a:spcPct val="100000"/>
                </a:lnSpc>
                <a:spcBef>
                  <a:spcPts val="0"/>
                </a:spcBef>
                <a:spcAft>
                  <a:spcPts val="0"/>
                </a:spcAft>
                <a:buClr>
                  <a:srgbClr val="004D71"/>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Prize</a:t>
              </a:r>
            </a:p>
            <a:p>
              <a:pPr marL="285750" marR="0" lvl="0" indent="-285750" algn="l" defTabSz="914400" rtl="0" eaLnBrk="1" fontAlgn="auto" latinLnBrk="0" hangingPunct="1">
                <a:lnSpc>
                  <a:spcPct val="100000"/>
                </a:lnSpc>
                <a:spcBef>
                  <a:spcPts val="0"/>
                </a:spcBef>
                <a:spcAft>
                  <a:spcPts val="0"/>
                </a:spcAft>
                <a:buClr>
                  <a:srgbClr val="004D71"/>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Targeted Prize</a:t>
              </a:r>
            </a:p>
          </p:txBody>
        </p:sp>
        <p:sp>
          <p:nvSpPr>
            <p:cNvPr id="11" name="TextBox 12"/>
            <p:cNvSpPr txBox="1"/>
            <p:nvPr/>
          </p:nvSpPr>
          <p:spPr>
            <a:xfrm>
              <a:off x="3492186" y="1516333"/>
              <a:ext cx="3567760"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Incentive-Based Funding </a:t>
              </a:r>
            </a:p>
            <a:p>
              <a:pPr marL="285750" marR="0" lvl="0" indent="-285750" algn="l" defTabSz="914400" rtl="0" eaLnBrk="1" fontAlgn="auto" latinLnBrk="0" hangingPunct="1">
                <a:lnSpc>
                  <a:spcPct val="100000"/>
                </a:lnSpc>
                <a:spcBef>
                  <a:spcPts val="0"/>
                </a:spcBef>
                <a:spcAft>
                  <a:spcPts val="0"/>
                </a:spcAft>
                <a:buClr>
                  <a:srgbClr val="004D71"/>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Fixed Contribution</a:t>
              </a:r>
            </a:p>
            <a:p>
              <a:pPr marL="285750" marR="0" lvl="0" indent="-285750" algn="l" defTabSz="914400" rtl="0" eaLnBrk="1" fontAlgn="auto" latinLnBrk="0" hangingPunct="1">
                <a:lnSpc>
                  <a:spcPct val="100000"/>
                </a:lnSpc>
                <a:spcBef>
                  <a:spcPts val="0"/>
                </a:spcBef>
                <a:spcAft>
                  <a:spcPts val="0"/>
                </a:spcAft>
                <a:buClr>
                  <a:srgbClr val="004D71"/>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Base Payment + Premium Payment</a:t>
              </a:r>
            </a:p>
            <a:p>
              <a:pPr marL="285750" marR="0" lvl="0" indent="-285750" algn="l" defTabSz="914400" rtl="0" eaLnBrk="1" fontAlgn="auto" latinLnBrk="0" hangingPunct="1">
                <a:lnSpc>
                  <a:spcPct val="100000"/>
                </a:lnSpc>
                <a:spcBef>
                  <a:spcPts val="0"/>
                </a:spcBef>
                <a:spcAft>
                  <a:spcPts val="0"/>
                </a:spcAft>
                <a:buClr>
                  <a:srgbClr val="004D71"/>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Outcome Achievement Payment</a:t>
              </a:r>
            </a:p>
          </p:txBody>
        </p:sp>
        <p:sp>
          <p:nvSpPr>
            <p:cNvPr id="12" name="Hexagon 11"/>
            <p:cNvSpPr/>
            <p:nvPr>
              <p:custDataLst>
                <p:tags r:id="rId2"/>
              </p:custDataLst>
            </p:nvPr>
          </p:nvSpPr>
          <p:spPr>
            <a:xfrm rot="5400000">
              <a:off x="1978281" y="1561305"/>
              <a:ext cx="1395047" cy="1295401"/>
            </a:xfrm>
            <a:prstGeom prst="hexagon">
              <a:avLst/>
            </a:prstGeom>
            <a:solidFill>
              <a:srgbClr val="005172"/>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Hexagon 12"/>
            <p:cNvSpPr/>
            <p:nvPr>
              <p:custDataLst>
                <p:tags r:id="rId3"/>
              </p:custDataLst>
            </p:nvPr>
          </p:nvSpPr>
          <p:spPr>
            <a:xfrm rot="5400000">
              <a:off x="1285487" y="2683591"/>
              <a:ext cx="1395047" cy="1295401"/>
            </a:xfrm>
            <a:prstGeom prst="hexagon">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4" name="Hexagon 13"/>
            <p:cNvSpPr/>
            <p:nvPr>
              <p:custDataLst>
                <p:tags r:id="rId4"/>
              </p:custDataLst>
            </p:nvPr>
          </p:nvSpPr>
          <p:spPr>
            <a:xfrm rot="5400000">
              <a:off x="1949449" y="3810736"/>
              <a:ext cx="1395047" cy="1295401"/>
            </a:xfrm>
            <a:prstGeom prst="hexagon">
              <a:avLst/>
            </a:prstGeom>
            <a:solidFill>
              <a:schemeClr val="tx1">
                <a:lumMod val="85000"/>
                <a:lumOff val="1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5" name="TextBox 3"/>
            <p:cNvSpPr txBox="1"/>
            <p:nvPr/>
          </p:nvSpPr>
          <p:spPr>
            <a:xfrm>
              <a:off x="2427178" y="1793506"/>
              <a:ext cx="526106"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TextBox 20"/>
            <p:cNvSpPr txBox="1"/>
            <p:nvPr/>
          </p:nvSpPr>
          <p:spPr>
            <a:xfrm>
              <a:off x="1734384" y="2915792"/>
              <a:ext cx="526106"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TextBox 21"/>
            <p:cNvSpPr txBox="1"/>
            <p:nvPr/>
          </p:nvSpPr>
          <p:spPr>
            <a:xfrm>
              <a:off x="2398346" y="4042937"/>
              <a:ext cx="526106"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pSp>
      <p:sp>
        <p:nvSpPr>
          <p:cNvPr id="18" name="Rectangle 17"/>
          <p:cNvSpPr/>
          <p:nvPr/>
        </p:nvSpPr>
        <p:spPr>
          <a:xfrm>
            <a:off x="3327043" y="5030016"/>
            <a:ext cx="4572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Micro-Funding </a:t>
            </a:r>
          </a:p>
          <a:p>
            <a:pPr marL="285750" marR="0" lvl="0" indent="-285750" algn="l" defTabSz="914400" rtl="0" eaLnBrk="1" fontAlgn="auto" latinLnBrk="0" hangingPunct="1">
              <a:lnSpc>
                <a:spcPct val="100000"/>
              </a:lnSpc>
              <a:spcBef>
                <a:spcPts val="0"/>
              </a:spcBef>
              <a:spcAft>
                <a:spcPts val="0"/>
              </a:spcAft>
              <a:buClr>
                <a:srgbClr val="004D71"/>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Micro-Funding</a:t>
            </a:r>
          </a:p>
        </p:txBody>
      </p:sp>
      <p:sp>
        <p:nvSpPr>
          <p:cNvPr id="20" name="Oval 19"/>
          <p:cNvSpPr/>
          <p:nvPr>
            <p:custDataLst>
              <p:tags r:id="rId1"/>
            </p:custDataLst>
          </p:nvPr>
        </p:nvSpPr>
        <p:spPr>
          <a:xfrm>
            <a:off x="7906258" y="8620"/>
            <a:ext cx="1238250" cy="1238250"/>
          </a:xfrm>
          <a:prstGeom prst="ellipse">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2</a:t>
            </a:r>
          </a:p>
        </p:txBody>
      </p:sp>
    </p:spTree>
    <p:extLst>
      <p:ext uri="{BB962C8B-B14F-4D97-AF65-F5344CB8AC3E}">
        <p14:creationId xmlns:p14="http://schemas.microsoft.com/office/powerpoint/2010/main" val="2910902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
        <p:nvSpPr>
          <p:cNvPr id="6" name="Text Placeholder 2"/>
          <p:cNvSpPr>
            <a:spLocks noGrp="1"/>
          </p:cNvSpPr>
          <p:nvPr>
            <p:ph type="body" sz="quarter" idx="11"/>
          </p:nvPr>
        </p:nvSpPr>
        <p:spPr>
          <a:xfrm>
            <a:off x="723194" y="116632"/>
            <a:ext cx="7017157" cy="720080"/>
          </a:xfrm>
        </p:spPr>
        <p:txBody>
          <a:bodyPr>
            <a:normAutofit lnSpcReduction="10000"/>
          </a:bodyPr>
          <a:lstStyle/>
          <a:p>
            <a:r>
              <a:rPr lang="en-CA" sz="2400" dirty="0">
                <a:latin typeface="Century Gothic" panose="020B0502020202020204" pitchFamily="34" charset="0"/>
              </a:rPr>
              <a:t>Overview of the Generic </a:t>
            </a:r>
            <a:r>
              <a:rPr lang="en-CA" sz="2400" dirty="0" err="1">
                <a:latin typeface="Century Gothic" panose="020B0502020202020204" pitchFamily="34" charset="0"/>
              </a:rPr>
              <a:t>Ts&amp;Cs</a:t>
            </a:r>
            <a:r>
              <a:rPr lang="en-CA" sz="2400" dirty="0">
                <a:latin typeface="Century Gothic" panose="020B0502020202020204" pitchFamily="34" charset="0"/>
              </a:rPr>
              <a:t>: </a:t>
            </a:r>
            <a:r>
              <a:rPr lang="en-US" sz="2400" dirty="0">
                <a:latin typeface="Century Gothic" panose="020B0502020202020204" pitchFamily="34" charset="0"/>
                <a:cs typeface="Arial" pitchFamily="34" charset="0"/>
              </a:rPr>
              <a:t>Incentive-based funding</a:t>
            </a:r>
          </a:p>
        </p:txBody>
      </p:sp>
      <p:sp>
        <p:nvSpPr>
          <p:cNvPr id="15" name="Rectangle 14"/>
          <p:cNvSpPr/>
          <p:nvPr>
            <p:custDataLst>
              <p:tags r:id="rId1"/>
            </p:custDataLst>
          </p:nvPr>
        </p:nvSpPr>
        <p:spPr>
          <a:xfrm>
            <a:off x="6749486" y="3414886"/>
            <a:ext cx="1944216"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Funding Expires</a:t>
            </a:r>
            <a:br>
              <a:rPr kumimoji="0" lang="en-US" sz="2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b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Funds expire at the end of the fiscal year in which it becomes available</a:t>
            </a:r>
          </a:p>
        </p:txBody>
      </p:sp>
      <p:sp>
        <p:nvSpPr>
          <p:cNvPr id="16" name="Rectangle 15"/>
          <p:cNvSpPr/>
          <p:nvPr>
            <p:custDataLst>
              <p:tags r:id="rId2"/>
            </p:custDataLst>
          </p:nvPr>
        </p:nvSpPr>
        <p:spPr>
          <a:xfrm>
            <a:off x="772348" y="3414886"/>
            <a:ext cx="1951025"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Pre-Arranged</a:t>
            </a:r>
          </a:p>
          <a:p>
            <a:pPr marL="0" marR="0" lvl="0" indent="0" algn="ctr" defTabSz="914400" rtl="0" eaLnBrk="1" fontAlgn="auto" latinLnBrk="0" hangingPunct="1">
              <a:lnSpc>
                <a:spcPct val="100000"/>
              </a:lnSpc>
              <a:spcBef>
                <a:spcPts val="0"/>
              </a:spcBef>
              <a:spcAft>
                <a:spcPts val="0"/>
              </a:spcAft>
              <a:buClr>
                <a:prstClr val="black">
                  <a:lumMod val="65000"/>
                  <a:lumOff val="35000"/>
                </a:prstClr>
              </a:buClr>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A Fixed Contribution must be agreed to when the funding agreement is signed</a:t>
            </a:r>
          </a:p>
        </p:txBody>
      </p:sp>
      <p:sp>
        <p:nvSpPr>
          <p:cNvPr id="23" name="Rectangle 22"/>
          <p:cNvSpPr/>
          <p:nvPr>
            <p:custDataLst>
              <p:tags r:id="rId3"/>
            </p:custDataLst>
          </p:nvPr>
        </p:nvSpPr>
        <p:spPr>
          <a:xfrm>
            <a:off x="778428" y="1412776"/>
            <a:ext cx="7911463" cy="372913"/>
          </a:xfrm>
          <a:prstGeom prst="rect">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Key Components</a:t>
            </a:r>
          </a:p>
        </p:txBody>
      </p:sp>
      <p:sp>
        <p:nvSpPr>
          <p:cNvPr id="24" name="Rectangle 23"/>
          <p:cNvSpPr/>
          <p:nvPr>
            <p:custDataLst>
              <p:tags r:id="rId4"/>
            </p:custDataLst>
          </p:nvPr>
        </p:nvSpPr>
        <p:spPr>
          <a:xfrm>
            <a:off x="778428" y="1822934"/>
            <a:ext cx="7915275" cy="1103251"/>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Incentive-based funding to encourage flexible and innovative processes to achieve results of a principal project</a:t>
            </a:r>
          </a:p>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Unexpended contribution funding may be retained and used for supplemental activities</a:t>
            </a:r>
          </a:p>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Contribution</a:t>
            </a:r>
          </a:p>
        </p:txBody>
      </p:sp>
      <p:sp>
        <p:nvSpPr>
          <p:cNvPr id="29" name="Rectangle 28"/>
          <p:cNvSpPr/>
          <p:nvPr>
            <p:custDataLst>
              <p:tags r:id="rId5"/>
            </p:custDataLst>
          </p:nvPr>
        </p:nvSpPr>
        <p:spPr>
          <a:xfrm>
            <a:off x="4716016" y="3414886"/>
            <a:ext cx="1944216"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Activities</a:t>
            </a:r>
          </a:p>
          <a:p>
            <a:pPr marL="0" marR="0" lvl="0" indent="0" algn="ctr" defTabSz="914400" rtl="0" eaLnBrk="1" fontAlgn="auto" latinLnBrk="0" hangingPunct="1">
              <a:lnSpc>
                <a:spcPct val="100000"/>
              </a:lnSpc>
              <a:spcBef>
                <a:spcPts val="0"/>
              </a:spcBef>
              <a:spcAft>
                <a:spcPts val="0"/>
              </a:spcAft>
              <a:buClr>
                <a:prstClr val="black">
                  <a:lumMod val="65000"/>
                  <a:lumOff val="35000"/>
                </a:prstClr>
              </a:buClr>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Supplemental activities must be completed within the scope of the funding agreement</a:t>
            </a:r>
          </a:p>
        </p:txBody>
      </p:sp>
      <p:sp>
        <p:nvSpPr>
          <p:cNvPr id="30" name="Rectangle 29"/>
          <p:cNvSpPr/>
          <p:nvPr>
            <p:custDataLst>
              <p:tags r:id="rId6"/>
            </p:custDataLst>
          </p:nvPr>
        </p:nvSpPr>
        <p:spPr>
          <a:xfrm>
            <a:off x="778429" y="2984079"/>
            <a:ext cx="7911463" cy="372913"/>
          </a:xfrm>
          <a:prstGeom prst="rect">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Requirements</a:t>
            </a:r>
          </a:p>
        </p:txBody>
      </p:sp>
      <p:sp>
        <p:nvSpPr>
          <p:cNvPr id="31" name="Rectangle 30"/>
          <p:cNvSpPr/>
          <p:nvPr>
            <p:custDataLst>
              <p:tags r:id="rId7"/>
            </p:custDataLst>
          </p:nvPr>
        </p:nvSpPr>
        <p:spPr>
          <a:xfrm>
            <a:off x="778427" y="5612371"/>
            <a:ext cx="7911463" cy="372913"/>
          </a:xfrm>
          <a:prstGeom prst="rect">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DTP Exceptions</a:t>
            </a:r>
          </a:p>
        </p:txBody>
      </p:sp>
      <p:sp>
        <p:nvSpPr>
          <p:cNvPr id="37" name="Rectangle 36"/>
          <p:cNvSpPr/>
          <p:nvPr>
            <p:custDataLst>
              <p:tags r:id="rId8"/>
            </p:custDataLst>
          </p:nvPr>
        </p:nvSpPr>
        <p:spPr>
          <a:xfrm>
            <a:off x="2789921" y="3414886"/>
            <a:ext cx="1849356"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Innovation</a:t>
            </a:r>
            <a:br>
              <a:rPr kumimoji="0" lang="en-US" sz="2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b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Original project must be completed in an innovative way with cost savings</a:t>
            </a:r>
          </a:p>
        </p:txBody>
      </p:sp>
      <p:sp>
        <p:nvSpPr>
          <p:cNvPr id="21" name="Rectangle 20"/>
          <p:cNvSpPr/>
          <p:nvPr>
            <p:custDataLst>
              <p:tags r:id="rId9"/>
            </p:custDataLst>
          </p:nvPr>
        </p:nvSpPr>
        <p:spPr>
          <a:xfrm>
            <a:off x="774610" y="6064392"/>
            <a:ext cx="7915279" cy="356097"/>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6.2.1 </a:t>
            </a: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Ensuring the amount is the minimum level required to attain the objectives</a:t>
            </a:r>
          </a:p>
        </p:txBody>
      </p:sp>
      <p:sp>
        <p:nvSpPr>
          <p:cNvPr id="18" name="Text Placeholder 2"/>
          <p:cNvSpPr txBox="1">
            <a:spLocks/>
          </p:cNvSpPr>
          <p:nvPr/>
        </p:nvSpPr>
        <p:spPr>
          <a:xfrm>
            <a:off x="723195" y="980728"/>
            <a:ext cx="6585109" cy="402006"/>
          </a:xfrm>
          <a:prstGeom prst="rect">
            <a:avLst/>
          </a:prstGeom>
        </p:spPr>
        <p:txBody>
          <a:bodyPr lIns="0" tIns="0" rIns="0" bIns="0"/>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800" kern="1200" baseline="0">
                <a:solidFill>
                  <a:schemeClr val="accent1"/>
                </a:solidFill>
                <a:latin typeface="Calibri" panose="020F050202020403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2400" b="1"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Fixed Contribution</a:t>
            </a:r>
            <a:endParaRPr kumimoji="0" lang="en-CA" sz="2800" b="1"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endParaRPr>
          </a:p>
        </p:txBody>
      </p:sp>
      <p:sp>
        <p:nvSpPr>
          <p:cNvPr id="19" name="Rectangle 18"/>
          <p:cNvSpPr/>
          <p:nvPr>
            <p:custDataLst>
              <p:tags r:id="rId10"/>
            </p:custDataLst>
          </p:nvPr>
        </p:nvSpPr>
        <p:spPr>
          <a:xfrm>
            <a:off x="755576" y="4709113"/>
            <a:ext cx="7915279" cy="808119"/>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Existing relationship with the recipient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Good understanding of the project’s costs and expected results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Applicable to a broader range of recipients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Conditional to the completion of the principal project activities and outcomes achieved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G</a:t>
            </a:r>
            <a:endPar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endParaRPr>
          </a:p>
        </p:txBody>
      </p:sp>
      <p:sp>
        <p:nvSpPr>
          <p:cNvPr id="17" name="Oval 16"/>
          <p:cNvSpPr/>
          <p:nvPr>
            <p:custDataLst>
              <p:tags r:id="rId11"/>
            </p:custDataLst>
          </p:nvPr>
        </p:nvSpPr>
        <p:spPr>
          <a:xfrm>
            <a:off x="7906258" y="8620"/>
            <a:ext cx="1238250" cy="1238250"/>
          </a:xfrm>
          <a:prstGeom prst="ellipse">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2</a:t>
            </a:r>
          </a:p>
        </p:txBody>
      </p:sp>
    </p:spTree>
    <p:extLst>
      <p:ext uri="{BB962C8B-B14F-4D97-AF65-F5344CB8AC3E}">
        <p14:creationId xmlns:p14="http://schemas.microsoft.com/office/powerpoint/2010/main" val="607491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
        <p:nvSpPr>
          <p:cNvPr id="6" name="Text Placeholder 2"/>
          <p:cNvSpPr>
            <a:spLocks noGrp="1"/>
          </p:cNvSpPr>
          <p:nvPr>
            <p:ph type="body" sz="quarter" idx="11"/>
          </p:nvPr>
        </p:nvSpPr>
        <p:spPr>
          <a:xfrm>
            <a:off x="778428" y="116631"/>
            <a:ext cx="6565879" cy="685923"/>
          </a:xfrm>
        </p:spPr>
        <p:txBody>
          <a:bodyPr>
            <a:normAutofit fontScale="55000" lnSpcReduction="20000"/>
          </a:bodyPr>
          <a:lstStyle/>
          <a:p>
            <a:r>
              <a:rPr lang="en-CA" sz="2400" dirty="0">
                <a:latin typeface="Century Gothic" panose="020B0502020202020204" pitchFamily="34" charset="0"/>
              </a:rPr>
              <a:t>Overview of the Generic </a:t>
            </a:r>
            <a:r>
              <a:rPr lang="en-CA" sz="2400" dirty="0" err="1">
                <a:latin typeface="Century Gothic" panose="020B0502020202020204" pitchFamily="34" charset="0"/>
              </a:rPr>
              <a:t>Ts&amp;Cs</a:t>
            </a:r>
            <a:r>
              <a:rPr lang="en-CA" sz="2400" dirty="0">
                <a:latin typeface="Century Gothic" panose="020B0502020202020204" pitchFamily="34" charset="0"/>
              </a:rPr>
              <a:t>: </a:t>
            </a:r>
            <a:r>
              <a:rPr lang="en-US" sz="2400" dirty="0">
                <a:latin typeface="Century Gothic" panose="020B0502020202020204" pitchFamily="34" charset="0"/>
                <a:cs typeface="Arial" pitchFamily="34" charset="0"/>
              </a:rPr>
              <a:t>Incentive-based funding</a:t>
            </a:r>
          </a:p>
          <a:p>
            <a:br>
              <a:rPr lang="en-CA" sz="3600" dirty="0">
                <a:latin typeface="Century Gothic" panose="020B0502020202020204" pitchFamily="34" charset="0"/>
              </a:rPr>
            </a:br>
            <a:endParaRPr lang="en-CA" dirty="0">
              <a:latin typeface="Century Gothic" panose="020B0502020202020204" pitchFamily="34" charset="0"/>
            </a:endParaRPr>
          </a:p>
        </p:txBody>
      </p:sp>
      <p:sp>
        <p:nvSpPr>
          <p:cNvPr id="19" name="Rectangle 18"/>
          <p:cNvSpPr/>
          <p:nvPr>
            <p:custDataLst>
              <p:tags r:id="rId1"/>
            </p:custDataLst>
          </p:nvPr>
        </p:nvSpPr>
        <p:spPr>
          <a:xfrm>
            <a:off x="778428" y="1556792"/>
            <a:ext cx="7911463" cy="372913"/>
          </a:xfrm>
          <a:prstGeom prst="rect">
            <a:avLst/>
          </a:prstGeom>
          <a:solidFill>
            <a:schemeClr val="accent1">
              <a:lumMod val="75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Key Components</a:t>
            </a:r>
          </a:p>
        </p:txBody>
      </p:sp>
      <p:sp>
        <p:nvSpPr>
          <p:cNvPr id="20" name="Rectangle 19"/>
          <p:cNvSpPr/>
          <p:nvPr>
            <p:custDataLst>
              <p:tags r:id="rId2"/>
            </p:custDataLst>
          </p:nvPr>
        </p:nvSpPr>
        <p:spPr>
          <a:xfrm>
            <a:off x="778428" y="1988840"/>
            <a:ext cx="7915275" cy="10829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Base payment is a traditional contribution (expenditures are monitored and reported)</a:t>
            </a:r>
          </a:p>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Premium payment is made if outcome is achieved</a:t>
            </a:r>
          </a:p>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Contribution. </a:t>
            </a:r>
            <a:endParaRPr kumimoji="0" lang="en-US" sz="1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itchFamily="34" charset="0"/>
            </a:endParaRPr>
          </a:p>
        </p:txBody>
      </p:sp>
      <p:sp>
        <p:nvSpPr>
          <p:cNvPr id="5" name="Rectangle 4"/>
          <p:cNvSpPr/>
          <p:nvPr/>
        </p:nvSpPr>
        <p:spPr>
          <a:xfrm>
            <a:off x="791580" y="1016732"/>
            <a:ext cx="40943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Base Payment + Premium Payment</a:t>
            </a:r>
          </a:p>
        </p:txBody>
      </p:sp>
      <p:sp>
        <p:nvSpPr>
          <p:cNvPr id="14" name="Rectangle 13"/>
          <p:cNvSpPr/>
          <p:nvPr>
            <p:custDataLst>
              <p:tags r:id="rId3"/>
            </p:custDataLst>
          </p:nvPr>
        </p:nvSpPr>
        <p:spPr>
          <a:xfrm>
            <a:off x="6588224" y="3717032"/>
            <a:ext cx="2095952" cy="1421818"/>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Service Standard</a:t>
            </a:r>
          </a:p>
          <a:p>
            <a:pPr marL="0" marR="0" lvl="0" indent="0" algn="ctr" defTabSz="914400" rtl="0" eaLnBrk="1" fontAlgn="auto" latinLnBrk="0" hangingPunct="1">
              <a:lnSpc>
                <a:spcPct val="100000"/>
              </a:lnSpc>
              <a:spcBef>
                <a:spcPts val="0"/>
              </a:spcBef>
              <a:spcAft>
                <a:spcPts val="0"/>
              </a:spcAft>
              <a:buClr>
                <a:prstClr val="black">
                  <a:lumMod val="65000"/>
                  <a:lumOff val="35000"/>
                </a:prstClr>
              </a:buClr>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Payment must be made within 30 days post-verification</a:t>
            </a:r>
          </a:p>
        </p:txBody>
      </p:sp>
      <p:sp>
        <p:nvSpPr>
          <p:cNvPr id="15" name="Rectangle 14"/>
          <p:cNvSpPr/>
          <p:nvPr>
            <p:custDataLst>
              <p:tags r:id="rId4"/>
            </p:custDataLst>
          </p:nvPr>
        </p:nvSpPr>
        <p:spPr>
          <a:xfrm>
            <a:off x="4608005" y="3717032"/>
            <a:ext cx="1908211" cy="1425345"/>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Premium Payment</a:t>
            </a:r>
            <a:br>
              <a:rPr kumimoji="0" lang="en-US" sz="2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b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Made once outcomes have been exceeded and verified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(not to exceed 15%)</a:t>
            </a:r>
          </a:p>
        </p:txBody>
      </p:sp>
      <p:sp>
        <p:nvSpPr>
          <p:cNvPr id="16" name="Rectangle 15"/>
          <p:cNvSpPr/>
          <p:nvPr>
            <p:custDataLst>
              <p:tags r:id="rId5"/>
            </p:custDataLst>
          </p:nvPr>
        </p:nvSpPr>
        <p:spPr>
          <a:xfrm>
            <a:off x="2591780" y="3717032"/>
            <a:ext cx="1944216" cy="1425344"/>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Benchmark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Premium Payment is based on cost data or market-based benchmarking</a:t>
            </a:r>
          </a:p>
        </p:txBody>
      </p:sp>
      <p:sp>
        <p:nvSpPr>
          <p:cNvPr id="17" name="Rectangle 16"/>
          <p:cNvSpPr/>
          <p:nvPr>
            <p:custDataLst>
              <p:tags r:id="rId6"/>
            </p:custDataLst>
          </p:nvPr>
        </p:nvSpPr>
        <p:spPr>
          <a:xfrm>
            <a:off x="3347864" y="5697252"/>
            <a:ext cx="2592288" cy="737183"/>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6.2.2.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Stacking limit</a:t>
            </a:r>
          </a:p>
        </p:txBody>
      </p:sp>
      <p:sp>
        <p:nvSpPr>
          <p:cNvPr id="18" name="Rectangle 17"/>
          <p:cNvSpPr/>
          <p:nvPr>
            <p:custDataLst>
              <p:tags r:id="rId7"/>
            </p:custDataLst>
          </p:nvPr>
        </p:nvSpPr>
        <p:spPr>
          <a:xfrm>
            <a:off x="5979488" y="5697252"/>
            <a:ext cx="2696968" cy="737183"/>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6.4.7.</a:t>
            </a: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 Does not exceed eligible expenditures</a:t>
            </a:r>
          </a:p>
        </p:txBody>
      </p:sp>
      <p:sp>
        <p:nvSpPr>
          <p:cNvPr id="21" name="Rectangle 20"/>
          <p:cNvSpPr/>
          <p:nvPr>
            <p:custDataLst>
              <p:tags r:id="rId8"/>
            </p:custDataLst>
          </p:nvPr>
        </p:nvSpPr>
        <p:spPr>
          <a:xfrm>
            <a:off x="755576" y="3200103"/>
            <a:ext cx="7911463" cy="372913"/>
          </a:xfrm>
          <a:prstGeom prst="rect">
            <a:avLst/>
          </a:prstGeom>
          <a:solidFill>
            <a:schemeClr val="accent1">
              <a:lumMod val="75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Requirements</a:t>
            </a:r>
          </a:p>
        </p:txBody>
      </p:sp>
      <p:sp>
        <p:nvSpPr>
          <p:cNvPr id="22" name="Rectangle 21"/>
          <p:cNvSpPr/>
          <p:nvPr>
            <p:custDataLst>
              <p:tags r:id="rId9"/>
            </p:custDataLst>
          </p:nvPr>
        </p:nvSpPr>
        <p:spPr>
          <a:xfrm>
            <a:off x="778428" y="3717032"/>
            <a:ext cx="1741344" cy="1421817"/>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Holdback</a:t>
            </a:r>
            <a:br>
              <a:rPr kumimoji="0" lang="en-US" sz="2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b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Minimum 10% of Base payment</a:t>
            </a:r>
          </a:p>
        </p:txBody>
      </p:sp>
      <p:sp>
        <p:nvSpPr>
          <p:cNvPr id="23" name="Rectangle 22"/>
          <p:cNvSpPr/>
          <p:nvPr>
            <p:custDataLst>
              <p:tags r:id="rId10"/>
            </p:custDataLst>
          </p:nvPr>
        </p:nvSpPr>
        <p:spPr>
          <a:xfrm>
            <a:off x="778427" y="5229200"/>
            <a:ext cx="7911463" cy="372913"/>
          </a:xfrm>
          <a:prstGeom prst="rect">
            <a:avLst/>
          </a:prstGeom>
          <a:solidFill>
            <a:schemeClr val="accent1">
              <a:lumMod val="75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DTP Exceptions</a:t>
            </a:r>
          </a:p>
        </p:txBody>
      </p:sp>
      <p:sp>
        <p:nvSpPr>
          <p:cNvPr id="25" name="Rectangle 24"/>
          <p:cNvSpPr/>
          <p:nvPr>
            <p:custDataLst>
              <p:tags r:id="rId11"/>
            </p:custDataLst>
          </p:nvPr>
        </p:nvSpPr>
        <p:spPr>
          <a:xfrm>
            <a:off x="814428" y="5697252"/>
            <a:ext cx="2497432" cy="737183"/>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6.2.1.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Funding at minimum level</a:t>
            </a:r>
          </a:p>
        </p:txBody>
      </p:sp>
      <p:sp>
        <p:nvSpPr>
          <p:cNvPr id="24" name="Oval 23"/>
          <p:cNvSpPr/>
          <p:nvPr>
            <p:custDataLst>
              <p:tags r:id="rId12"/>
            </p:custDataLst>
          </p:nvPr>
        </p:nvSpPr>
        <p:spPr>
          <a:xfrm>
            <a:off x="7906258" y="8620"/>
            <a:ext cx="1238250" cy="1238250"/>
          </a:xfrm>
          <a:prstGeom prst="ellipse">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2</a:t>
            </a:r>
          </a:p>
        </p:txBody>
      </p:sp>
    </p:spTree>
    <p:extLst>
      <p:ext uri="{BB962C8B-B14F-4D97-AF65-F5344CB8AC3E}">
        <p14:creationId xmlns:p14="http://schemas.microsoft.com/office/powerpoint/2010/main" val="115319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655AC0-FABD-4CA9-811C-2D78E4A89233}"/>
              </a:ext>
            </a:extLst>
          </p:cNvPr>
          <p:cNvSpPr/>
          <p:nvPr/>
        </p:nvSpPr>
        <p:spPr>
          <a:xfrm>
            <a:off x="212388" y="6179003"/>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FMI CC Logo Colour.jpg">
            <a:extLst>
              <a:ext uri="{FF2B5EF4-FFF2-40B4-BE49-F238E27FC236}">
                <a16:creationId xmlns:a16="http://schemas.microsoft.com/office/drawing/2014/main" id="{44C2E6F6-7DE4-43CA-B2A8-0DDFF5348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943" y="975926"/>
            <a:ext cx="3628784" cy="1435930"/>
          </a:xfrm>
          <a:prstGeom prst="rect">
            <a:avLst/>
          </a:prstGeom>
        </p:spPr>
      </p:pic>
      <p:sp>
        <p:nvSpPr>
          <p:cNvPr id="11" name="Rectangle 10">
            <a:extLst>
              <a:ext uri="{FF2B5EF4-FFF2-40B4-BE49-F238E27FC236}">
                <a16:creationId xmlns:a16="http://schemas.microsoft.com/office/drawing/2014/main" id="{1DE28BF9-7AAB-4ED5-9709-EF4B28F90293}"/>
              </a:ext>
            </a:extLst>
          </p:cNvPr>
          <p:cNvSpPr/>
          <p:nvPr/>
        </p:nvSpPr>
        <p:spPr>
          <a:xfrm>
            <a:off x="212388" y="501577"/>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149061996.jpg">
            <a:extLst>
              <a:ext uri="{FF2B5EF4-FFF2-40B4-BE49-F238E27FC236}">
                <a16:creationId xmlns:a16="http://schemas.microsoft.com/office/drawing/2014/main" id="{AB3321EC-6873-4E71-8A7C-C507EC081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88" y="640312"/>
            <a:ext cx="3690661" cy="5538692"/>
          </a:xfrm>
          <a:prstGeom prst="rect">
            <a:avLst/>
          </a:prstGeom>
        </p:spPr>
      </p:pic>
      <p:sp>
        <p:nvSpPr>
          <p:cNvPr id="13" name="TextBox 12">
            <a:extLst>
              <a:ext uri="{FF2B5EF4-FFF2-40B4-BE49-F238E27FC236}">
                <a16:creationId xmlns:a16="http://schemas.microsoft.com/office/drawing/2014/main" id="{C4F0CAE7-9359-400D-B99A-51A9AF691A36}"/>
              </a:ext>
            </a:extLst>
          </p:cNvPr>
          <p:cNvSpPr txBox="1"/>
          <p:nvPr/>
        </p:nvSpPr>
        <p:spPr>
          <a:xfrm>
            <a:off x="4172755" y="2975019"/>
            <a:ext cx="4535815" cy="2739211"/>
          </a:xfrm>
          <a:prstGeom prst="rect">
            <a:avLst/>
          </a:prstGeom>
          <a:noFill/>
        </p:spPr>
        <p:txBody>
          <a:bodyPr wrap="square" rtlCol="0">
            <a:spAutoFit/>
          </a:bodyPr>
          <a:lstStyle/>
          <a:p>
            <a:pPr lvl="0">
              <a:defRPr/>
            </a:pPr>
            <a:r>
              <a:rPr lang="en-CA" sz="2800" b="1" dirty="0">
                <a:solidFill>
                  <a:prstClr val="black"/>
                </a:solidFill>
              </a:rPr>
              <a:t>Update on the Transfer Payment Policy Renewal General </a:t>
            </a:r>
          </a:p>
          <a:p>
            <a:pPr lvl="0">
              <a:defRPr/>
            </a:pPr>
            <a:endParaRPr lang="en-CA" sz="2800" b="1" dirty="0">
              <a:solidFill>
                <a:prstClr val="black"/>
              </a:solidFill>
            </a:endParaRPr>
          </a:p>
          <a:p>
            <a:pPr lvl="0">
              <a:defRPr/>
            </a:pPr>
            <a:r>
              <a:rPr lang="en-CA" sz="2400" dirty="0">
                <a:solidFill>
                  <a:prstClr val="black"/>
                </a:solidFill>
                <a:latin typeface="Calibri"/>
              </a:rPr>
              <a:t>Michael Lionais </a:t>
            </a:r>
          </a:p>
          <a:p>
            <a:pPr lvl="0">
              <a:defRPr/>
            </a:pPr>
            <a:r>
              <a:rPr lang="en-CA" dirty="0">
                <a:solidFill>
                  <a:prstClr val="black"/>
                </a:solidFill>
              </a:rPr>
              <a:t>Executive Director, Costing Centre of Expertise, Office of the Comptroller General</a:t>
            </a:r>
          </a:p>
        </p:txBody>
      </p:sp>
    </p:spTree>
    <p:custDataLst>
      <p:tags r:id="rId1"/>
    </p:custDataLst>
    <p:extLst>
      <p:ext uri="{BB962C8B-B14F-4D97-AF65-F5344CB8AC3E}">
        <p14:creationId xmlns:p14="http://schemas.microsoft.com/office/powerpoint/2010/main" val="3098821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
        <p:nvSpPr>
          <p:cNvPr id="6" name="Text Placeholder 2"/>
          <p:cNvSpPr>
            <a:spLocks noGrp="1"/>
          </p:cNvSpPr>
          <p:nvPr>
            <p:ph type="body" sz="quarter" idx="11"/>
          </p:nvPr>
        </p:nvSpPr>
        <p:spPr>
          <a:xfrm>
            <a:off x="752984" y="123069"/>
            <a:ext cx="6585109" cy="648072"/>
          </a:xfrm>
        </p:spPr>
        <p:txBody>
          <a:bodyPr>
            <a:normAutofit fontScale="55000" lnSpcReduction="20000"/>
          </a:bodyPr>
          <a:lstStyle/>
          <a:p>
            <a:r>
              <a:rPr lang="en-CA" sz="2400" dirty="0">
                <a:latin typeface="Century Gothic" panose="020B0502020202020204" pitchFamily="34" charset="0"/>
              </a:rPr>
              <a:t>Overview of the Generic </a:t>
            </a:r>
            <a:r>
              <a:rPr lang="en-CA" sz="2400" dirty="0" err="1">
                <a:latin typeface="Century Gothic" panose="020B0502020202020204" pitchFamily="34" charset="0"/>
              </a:rPr>
              <a:t>Ts&amp;Cs</a:t>
            </a:r>
            <a:r>
              <a:rPr lang="en-CA" sz="2400" dirty="0">
                <a:latin typeface="Century Gothic" panose="020B0502020202020204" pitchFamily="34" charset="0"/>
              </a:rPr>
              <a:t>: </a:t>
            </a:r>
            <a:r>
              <a:rPr lang="en-US" sz="2400" dirty="0">
                <a:latin typeface="Century Gothic" panose="020B0502020202020204" pitchFamily="34" charset="0"/>
                <a:cs typeface="Arial" pitchFamily="34" charset="0"/>
              </a:rPr>
              <a:t>Incentive-based funding</a:t>
            </a:r>
          </a:p>
          <a:p>
            <a:br>
              <a:rPr lang="en-CA" sz="3600" dirty="0">
                <a:latin typeface="Century Gothic" panose="020B0502020202020204" pitchFamily="34" charset="0"/>
              </a:rPr>
            </a:br>
            <a:endParaRPr lang="en-CA" dirty="0">
              <a:latin typeface="Century Gothic" panose="020B0502020202020204" pitchFamily="34" charset="0"/>
            </a:endParaRPr>
          </a:p>
        </p:txBody>
      </p:sp>
      <p:sp>
        <p:nvSpPr>
          <p:cNvPr id="19" name="Rectangle 18"/>
          <p:cNvSpPr/>
          <p:nvPr>
            <p:custDataLst>
              <p:tags r:id="rId1"/>
            </p:custDataLst>
          </p:nvPr>
        </p:nvSpPr>
        <p:spPr>
          <a:xfrm>
            <a:off x="778428" y="1663543"/>
            <a:ext cx="7911463" cy="372913"/>
          </a:xfrm>
          <a:prstGeom prst="rect">
            <a:avLst/>
          </a:prstGeom>
          <a:solidFill>
            <a:schemeClr val="accent1">
              <a:lumMod val="75000"/>
            </a:schemeClr>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Key Components</a:t>
            </a:r>
          </a:p>
        </p:txBody>
      </p:sp>
      <p:sp>
        <p:nvSpPr>
          <p:cNvPr id="20" name="Rectangle 19"/>
          <p:cNvSpPr/>
          <p:nvPr>
            <p:custDataLst>
              <p:tags r:id="rId2"/>
            </p:custDataLst>
          </p:nvPr>
        </p:nvSpPr>
        <p:spPr>
          <a:xfrm>
            <a:off x="778428" y="2094022"/>
            <a:ext cx="7915275" cy="1286101"/>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Contribution</a:t>
            </a:r>
          </a:p>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Payments are made based on achievement of pre-determined outcomes (or milestones and outcomes) </a:t>
            </a:r>
          </a:p>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Expenditures are not monitored or reported</a:t>
            </a:r>
          </a:p>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Could be based on Direct government funding, SIB/DIB </a:t>
            </a: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endParaRPr>
          </a:p>
        </p:txBody>
      </p:sp>
      <p:sp>
        <p:nvSpPr>
          <p:cNvPr id="21" name="Rectangle 20"/>
          <p:cNvSpPr/>
          <p:nvPr>
            <p:custDataLst>
              <p:tags r:id="rId3"/>
            </p:custDataLst>
          </p:nvPr>
        </p:nvSpPr>
        <p:spPr>
          <a:xfrm>
            <a:off x="778428" y="3850405"/>
            <a:ext cx="1561324" cy="1342791"/>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Collaborative process</a:t>
            </a:r>
          </a:p>
        </p:txBody>
      </p:sp>
      <p:sp>
        <p:nvSpPr>
          <p:cNvPr id="22" name="Rectangle 21"/>
          <p:cNvSpPr/>
          <p:nvPr>
            <p:custDataLst>
              <p:tags r:id="rId4"/>
            </p:custDataLst>
          </p:nvPr>
        </p:nvSpPr>
        <p:spPr>
          <a:xfrm>
            <a:off x="6192179" y="3841717"/>
            <a:ext cx="2491997" cy="1351479"/>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Pre-Determined Outcomes</a:t>
            </a:r>
          </a:p>
          <a:p>
            <a:pPr marL="0" marR="0" lvl="0" indent="0" algn="ctr" defTabSz="914400" rtl="0" eaLnBrk="1" fontAlgn="auto" latinLnBrk="0" hangingPunct="1">
              <a:lnSpc>
                <a:spcPct val="100000"/>
              </a:lnSpc>
              <a:spcBef>
                <a:spcPts val="0"/>
              </a:spcBef>
              <a:spcAft>
                <a:spcPts val="0"/>
              </a:spcAft>
              <a:buClr>
                <a:prstClr val="black">
                  <a:lumMod val="65000"/>
                  <a:lumOff val="35000"/>
                </a:prstClr>
              </a:buClr>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Define when and how outcome-achievement payments will be made</a:t>
            </a:r>
          </a:p>
        </p:txBody>
      </p:sp>
      <p:sp>
        <p:nvSpPr>
          <p:cNvPr id="25" name="Rectangle 24"/>
          <p:cNvSpPr/>
          <p:nvPr>
            <p:custDataLst>
              <p:tags r:id="rId5"/>
            </p:custDataLst>
          </p:nvPr>
        </p:nvSpPr>
        <p:spPr>
          <a:xfrm>
            <a:off x="778429" y="3380123"/>
            <a:ext cx="7911463" cy="372913"/>
          </a:xfrm>
          <a:prstGeom prst="rect">
            <a:avLst/>
          </a:prstGeom>
          <a:solidFill>
            <a:schemeClr val="accent1">
              <a:lumMod val="75000"/>
            </a:schemeClr>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Requirements</a:t>
            </a:r>
          </a:p>
        </p:txBody>
      </p:sp>
      <p:sp>
        <p:nvSpPr>
          <p:cNvPr id="26" name="Rectangle 25"/>
          <p:cNvSpPr/>
          <p:nvPr>
            <p:custDataLst>
              <p:tags r:id="rId6"/>
            </p:custDataLst>
          </p:nvPr>
        </p:nvSpPr>
        <p:spPr>
          <a:xfrm>
            <a:off x="778427" y="5252331"/>
            <a:ext cx="7911463" cy="372913"/>
          </a:xfrm>
          <a:prstGeom prst="rect">
            <a:avLst/>
          </a:prstGeom>
          <a:solidFill>
            <a:schemeClr val="accent1">
              <a:lumMod val="75000"/>
            </a:schemeClr>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DTP Exceptions</a:t>
            </a:r>
          </a:p>
        </p:txBody>
      </p:sp>
      <p:sp>
        <p:nvSpPr>
          <p:cNvPr id="27" name="Rectangle 26"/>
          <p:cNvSpPr/>
          <p:nvPr>
            <p:custDataLst>
              <p:tags r:id="rId7"/>
            </p:custDataLst>
          </p:nvPr>
        </p:nvSpPr>
        <p:spPr>
          <a:xfrm>
            <a:off x="778424" y="5680149"/>
            <a:ext cx="1885364" cy="737183"/>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6.2.1.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Funding at minimum level</a:t>
            </a:r>
          </a:p>
        </p:txBody>
      </p:sp>
      <p:sp>
        <p:nvSpPr>
          <p:cNvPr id="28" name="Rectangle 27"/>
          <p:cNvSpPr/>
          <p:nvPr>
            <p:custDataLst>
              <p:tags r:id="rId8"/>
            </p:custDataLst>
          </p:nvPr>
        </p:nvSpPr>
        <p:spPr>
          <a:xfrm>
            <a:off x="2788911" y="5680149"/>
            <a:ext cx="1891101" cy="737183"/>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6.2.2.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Stacking limit</a:t>
            </a:r>
          </a:p>
        </p:txBody>
      </p:sp>
      <p:sp>
        <p:nvSpPr>
          <p:cNvPr id="15" name="Rectangle 14"/>
          <p:cNvSpPr/>
          <p:nvPr>
            <p:custDataLst>
              <p:tags r:id="rId9"/>
            </p:custDataLst>
          </p:nvPr>
        </p:nvSpPr>
        <p:spPr>
          <a:xfrm>
            <a:off x="4795890" y="5680149"/>
            <a:ext cx="1908212" cy="737183"/>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6.4.5.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Timely accounting</a:t>
            </a:r>
          </a:p>
        </p:txBody>
      </p:sp>
      <p:sp>
        <p:nvSpPr>
          <p:cNvPr id="16" name="Rectangle 15"/>
          <p:cNvSpPr/>
          <p:nvPr>
            <p:custDataLst>
              <p:tags r:id="rId10"/>
            </p:custDataLst>
          </p:nvPr>
        </p:nvSpPr>
        <p:spPr>
          <a:xfrm>
            <a:off x="6803276" y="5680149"/>
            <a:ext cx="1872208" cy="737183"/>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6.4.7.</a:t>
            </a: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 Does not exceed eligible expenditures</a:t>
            </a:r>
          </a:p>
        </p:txBody>
      </p:sp>
      <p:sp>
        <p:nvSpPr>
          <p:cNvPr id="23" name="Rectangle 22"/>
          <p:cNvSpPr/>
          <p:nvPr>
            <p:custDataLst>
              <p:tags r:id="rId11"/>
            </p:custDataLst>
          </p:nvPr>
        </p:nvSpPr>
        <p:spPr>
          <a:xfrm>
            <a:off x="4175956" y="3850405"/>
            <a:ext cx="1944216" cy="1342791"/>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No Advance Payment, financial reporting or recipient audit</a:t>
            </a:r>
          </a:p>
        </p:txBody>
      </p:sp>
      <p:sp>
        <p:nvSpPr>
          <p:cNvPr id="18" name="Rectangle 17"/>
          <p:cNvSpPr/>
          <p:nvPr>
            <p:custDataLst>
              <p:tags r:id="rId12"/>
            </p:custDataLst>
          </p:nvPr>
        </p:nvSpPr>
        <p:spPr>
          <a:xfrm>
            <a:off x="2411760" y="3850405"/>
            <a:ext cx="1692188" cy="1342791"/>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Market-Based Benchmarking</a:t>
            </a:r>
          </a:p>
        </p:txBody>
      </p:sp>
      <p:sp>
        <p:nvSpPr>
          <p:cNvPr id="9" name="Rectangle 8"/>
          <p:cNvSpPr/>
          <p:nvPr/>
        </p:nvSpPr>
        <p:spPr>
          <a:xfrm>
            <a:off x="755576" y="1048670"/>
            <a:ext cx="431239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Outcome-Achievement Payment</a:t>
            </a:r>
          </a:p>
        </p:txBody>
      </p:sp>
      <p:sp>
        <p:nvSpPr>
          <p:cNvPr id="24" name="Oval 23"/>
          <p:cNvSpPr/>
          <p:nvPr>
            <p:custDataLst>
              <p:tags r:id="rId13"/>
            </p:custDataLst>
          </p:nvPr>
        </p:nvSpPr>
        <p:spPr>
          <a:xfrm>
            <a:off x="7905750" y="8620"/>
            <a:ext cx="1238250" cy="1238250"/>
          </a:xfrm>
          <a:prstGeom prst="ellipse">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2</a:t>
            </a:r>
          </a:p>
        </p:txBody>
      </p:sp>
    </p:spTree>
    <p:extLst>
      <p:ext uri="{BB962C8B-B14F-4D97-AF65-F5344CB8AC3E}">
        <p14:creationId xmlns:p14="http://schemas.microsoft.com/office/powerpoint/2010/main" val="107608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
        <p:nvSpPr>
          <p:cNvPr id="6" name="Text Placeholder 2"/>
          <p:cNvSpPr>
            <a:spLocks noGrp="1"/>
          </p:cNvSpPr>
          <p:nvPr>
            <p:ph type="body" sz="quarter" idx="11"/>
          </p:nvPr>
        </p:nvSpPr>
        <p:spPr>
          <a:xfrm>
            <a:off x="759198" y="0"/>
            <a:ext cx="6729126" cy="800708"/>
          </a:xfrm>
        </p:spPr>
        <p:txBody>
          <a:bodyPr>
            <a:normAutofit fontScale="70000" lnSpcReduction="20000"/>
          </a:bodyPr>
          <a:lstStyle/>
          <a:p>
            <a:r>
              <a:rPr lang="en-CA" dirty="0">
                <a:latin typeface="Century Gothic" panose="020B0502020202020204" pitchFamily="34" charset="0"/>
              </a:rPr>
              <a:t>Overview of the Generic </a:t>
            </a:r>
            <a:r>
              <a:rPr lang="en-CA" dirty="0" err="1">
                <a:latin typeface="Century Gothic" panose="020B0502020202020204" pitchFamily="34" charset="0"/>
              </a:rPr>
              <a:t>Ts&amp;Cs</a:t>
            </a:r>
            <a:r>
              <a:rPr lang="en-CA" dirty="0">
                <a:latin typeface="Century Gothic" panose="020B0502020202020204" pitchFamily="34" charset="0"/>
              </a:rPr>
              <a:t>: Prizes / Challenges</a:t>
            </a:r>
            <a:br>
              <a:rPr lang="en-CA" dirty="0">
                <a:latin typeface="Century Gothic" panose="020B0502020202020204" pitchFamily="34" charset="0"/>
              </a:rPr>
            </a:br>
            <a:endParaRPr lang="en-CA" dirty="0">
              <a:latin typeface="Century Gothic" panose="020B0502020202020204" pitchFamily="34" charset="0"/>
            </a:endParaRPr>
          </a:p>
        </p:txBody>
      </p:sp>
      <p:sp>
        <p:nvSpPr>
          <p:cNvPr id="19" name="Rectangle 18"/>
          <p:cNvSpPr/>
          <p:nvPr>
            <p:custDataLst>
              <p:tags r:id="rId1"/>
            </p:custDataLst>
          </p:nvPr>
        </p:nvSpPr>
        <p:spPr>
          <a:xfrm>
            <a:off x="778428" y="1653729"/>
            <a:ext cx="7911463" cy="372913"/>
          </a:xfrm>
          <a:prstGeom prst="rect">
            <a:avLst/>
          </a:prstGeom>
          <a:solidFill>
            <a:schemeClr val="accent2">
              <a:lumMod val="7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Key Components</a:t>
            </a:r>
          </a:p>
        </p:txBody>
      </p:sp>
      <p:sp>
        <p:nvSpPr>
          <p:cNvPr id="20" name="Rectangle 19"/>
          <p:cNvSpPr/>
          <p:nvPr>
            <p:custDataLst>
              <p:tags r:id="rId2"/>
            </p:custDataLst>
          </p:nvPr>
        </p:nvSpPr>
        <p:spPr>
          <a:xfrm>
            <a:off x="778428" y="2084208"/>
            <a:ext cx="7915275" cy="922487"/>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Grant</a:t>
            </a:r>
          </a:p>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Can be used when a clear objective exists, there are many potential problem solvers, and those problem solvers are willing to bear upfront costs</a:t>
            </a:r>
          </a:p>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Targeted and non-targeted </a:t>
            </a:r>
          </a:p>
        </p:txBody>
      </p:sp>
      <p:sp>
        <p:nvSpPr>
          <p:cNvPr id="22" name="Rectangle 21"/>
          <p:cNvSpPr/>
          <p:nvPr>
            <p:custDataLst>
              <p:tags r:id="rId3"/>
            </p:custDataLst>
          </p:nvPr>
        </p:nvSpPr>
        <p:spPr>
          <a:xfrm>
            <a:off x="4283968" y="3609020"/>
            <a:ext cx="1584176"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Challenge &amp; Participant Criteria</a:t>
            </a:r>
          </a:p>
          <a:p>
            <a:pPr marL="0" marR="0" lvl="0" indent="0" algn="ctr" defTabSz="914400" rtl="0" eaLnBrk="1" fontAlgn="auto" latinLnBrk="0" hangingPunct="1">
              <a:lnSpc>
                <a:spcPct val="100000"/>
              </a:lnSpc>
              <a:spcBef>
                <a:spcPts val="0"/>
              </a:spcBef>
              <a:spcAft>
                <a:spcPts val="0"/>
              </a:spcAft>
              <a:buClr>
                <a:prstClr val="black">
                  <a:lumMod val="65000"/>
                  <a:lumOff val="35000"/>
                </a:prstClr>
              </a:buClr>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Pre-determined criteria must be established</a:t>
            </a:r>
          </a:p>
        </p:txBody>
      </p:sp>
      <p:sp>
        <p:nvSpPr>
          <p:cNvPr id="25" name="Rectangle 24"/>
          <p:cNvSpPr/>
          <p:nvPr>
            <p:custDataLst>
              <p:tags r:id="rId4"/>
            </p:custDataLst>
          </p:nvPr>
        </p:nvSpPr>
        <p:spPr>
          <a:xfrm>
            <a:off x="778424" y="3140968"/>
            <a:ext cx="7911463" cy="372913"/>
          </a:xfrm>
          <a:prstGeom prst="rect">
            <a:avLst/>
          </a:prstGeom>
          <a:solidFill>
            <a:schemeClr val="accent2">
              <a:lumMod val="7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Requirements</a:t>
            </a:r>
            <a:endPar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endParaRPr>
          </a:p>
        </p:txBody>
      </p:sp>
      <p:sp>
        <p:nvSpPr>
          <p:cNvPr id="26" name="Rectangle 25"/>
          <p:cNvSpPr/>
          <p:nvPr>
            <p:custDataLst>
              <p:tags r:id="rId5"/>
            </p:custDataLst>
          </p:nvPr>
        </p:nvSpPr>
        <p:spPr>
          <a:xfrm>
            <a:off x="778427" y="5037697"/>
            <a:ext cx="7911463" cy="372913"/>
          </a:xfrm>
          <a:prstGeom prst="rect">
            <a:avLst/>
          </a:prstGeom>
          <a:solidFill>
            <a:schemeClr val="accent2">
              <a:lumMod val="7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DTP Exceptions</a:t>
            </a:r>
          </a:p>
        </p:txBody>
      </p:sp>
      <p:sp>
        <p:nvSpPr>
          <p:cNvPr id="16" name="Rectangle 15"/>
          <p:cNvSpPr/>
          <p:nvPr>
            <p:custDataLst>
              <p:tags r:id="rId6"/>
            </p:custDataLst>
          </p:nvPr>
        </p:nvSpPr>
        <p:spPr>
          <a:xfrm>
            <a:off x="755576" y="3609020"/>
            <a:ext cx="1552008"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Assessment</a:t>
            </a:r>
          </a:p>
          <a:p>
            <a:pPr marL="0" marR="0" lvl="0" indent="0" algn="ctr" defTabSz="914400" rtl="0" eaLnBrk="1" fontAlgn="auto" latinLnBrk="0" hangingPunct="1">
              <a:lnSpc>
                <a:spcPct val="100000"/>
              </a:lnSpc>
              <a:spcBef>
                <a:spcPts val="0"/>
              </a:spcBef>
              <a:spcAft>
                <a:spcPts val="0"/>
              </a:spcAft>
              <a:buClr>
                <a:prstClr val="black">
                  <a:lumMod val="65000"/>
                  <a:lumOff val="35000"/>
                </a:prstClr>
              </a:buClr>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A rigorous assessment process must be in place</a:t>
            </a:r>
            <a:endParaRPr kumimoji="0" lang="en-US" sz="1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endParaRPr>
          </a:p>
        </p:txBody>
      </p:sp>
      <p:sp>
        <p:nvSpPr>
          <p:cNvPr id="21" name="Rectangle 20"/>
          <p:cNvSpPr/>
          <p:nvPr>
            <p:custDataLst>
              <p:tags r:id="rId7"/>
            </p:custDataLst>
          </p:nvPr>
        </p:nvSpPr>
        <p:spPr>
          <a:xfrm>
            <a:off x="5904148" y="3594906"/>
            <a:ext cx="1343280"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Service Standard</a:t>
            </a:r>
            <a:br>
              <a:rPr kumimoji="0" lang="en-US" sz="2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b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for payment</a:t>
            </a:r>
          </a:p>
        </p:txBody>
      </p:sp>
      <p:sp>
        <p:nvSpPr>
          <p:cNvPr id="32" name="Rectangle 31"/>
          <p:cNvSpPr/>
          <p:nvPr>
            <p:custDataLst>
              <p:tags r:id="rId8"/>
            </p:custDataLst>
          </p:nvPr>
        </p:nvSpPr>
        <p:spPr>
          <a:xfrm>
            <a:off x="2368460" y="3604665"/>
            <a:ext cx="1854632"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Value&amp; Number of prizes</a:t>
            </a:r>
          </a:p>
          <a:p>
            <a:pPr marL="0" marR="0" lvl="0" indent="0" algn="ctr" defTabSz="914400" rtl="0" eaLnBrk="1" fontAlgn="auto" latinLnBrk="0" hangingPunct="1">
              <a:lnSpc>
                <a:spcPct val="100000"/>
              </a:lnSpc>
              <a:spcBef>
                <a:spcPts val="0"/>
              </a:spcBef>
              <a:spcAft>
                <a:spcPts val="0"/>
              </a:spcAft>
              <a:buClr>
                <a:prstClr val="black">
                  <a:lumMod val="65000"/>
                  <a:lumOff val="35000"/>
                </a:prstClr>
              </a:buClr>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Must provide rationale for a reasonable and appropriate value</a:t>
            </a:r>
          </a:p>
        </p:txBody>
      </p:sp>
      <p:sp>
        <p:nvSpPr>
          <p:cNvPr id="17" name="Rectangle 16"/>
          <p:cNvSpPr/>
          <p:nvPr>
            <p:custDataLst>
              <p:tags r:id="rId9"/>
            </p:custDataLst>
          </p:nvPr>
        </p:nvSpPr>
        <p:spPr>
          <a:xfrm>
            <a:off x="778424" y="5572137"/>
            <a:ext cx="7908376" cy="737183"/>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6.2.1.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Funding at minimum level</a:t>
            </a:r>
          </a:p>
        </p:txBody>
      </p:sp>
      <p:sp>
        <p:nvSpPr>
          <p:cNvPr id="23" name="Rectangle 22"/>
          <p:cNvSpPr/>
          <p:nvPr>
            <p:custDataLst>
              <p:tags r:id="rId10"/>
            </p:custDataLst>
          </p:nvPr>
        </p:nvSpPr>
        <p:spPr>
          <a:xfrm>
            <a:off x="7308304" y="3594906"/>
            <a:ext cx="1381308"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SPA</a:t>
            </a:r>
            <a:br>
              <a:rPr kumimoji="0" lang="en-US" sz="2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b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Funds must be set aside in a special purpose allotment</a:t>
            </a:r>
          </a:p>
        </p:txBody>
      </p:sp>
      <p:sp>
        <p:nvSpPr>
          <p:cNvPr id="9" name="Rectangle 8"/>
          <p:cNvSpPr/>
          <p:nvPr/>
        </p:nvSpPr>
        <p:spPr>
          <a:xfrm>
            <a:off x="755576" y="1163408"/>
            <a:ext cx="21723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Prizes/Challenges</a:t>
            </a:r>
          </a:p>
        </p:txBody>
      </p:sp>
      <p:sp>
        <p:nvSpPr>
          <p:cNvPr id="18" name="Oval 17"/>
          <p:cNvSpPr/>
          <p:nvPr>
            <p:custDataLst>
              <p:tags r:id="rId11"/>
            </p:custDataLst>
          </p:nvPr>
        </p:nvSpPr>
        <p:spPr>
          <a:xfrm>
            <a:off x="7906258" y="8620"/>
            <a:ext cx="1238250" cy="1238250"/>
          </a:xfrm>
          <a:prstGeom prst="ellipse">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2</a:t>
            </a:r>
          </a:p>
        </p:txBody>
      </p:sp>
    </p:spTree>
    <p:extLst>
      <p:ext uri="{BB962C8B-B14F-4D97-AF65-F5344CB8AC3E}">
        <p14:creationId xmlns:p14="http://schemas.microsoft.com/office/powerpoint/2010/main" val="244724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
        <p:nvSpPr>
          <p:cNvPr id="6" name="Text Placeholder 2"/>
          <p:cNvSpPr>
            <a:spLocks noGrp="1"/>
          </p:cNvSpPr>
          <p:nvPr>
            <p:ph type="body" sz="quarter" idx="11"/>
          </p:nvPr>
        </p:nvSpPr>
        <p:spPr>
          <a:xfrm>
            <a:off x="467544" y="8620"/>
            <a:ext cx="7438714" cy="817880"/>
          </a:xfrm>
        </p:spPr>
        <p:txBody>
          <a:bodyPr>
            <a:normAutofit fontScale="62500" lnSpcReduction="20000"/>
          </a:bodyPr>
          <a:lstStyle/>
          <a:p>
            <a:r>
              <a:rPr lang="en-CA" dirty="0">
                <a:latin typeface="Century Gothic" panose="020B0502020202020204" pitchFamily="34" charset="0"/>
              </a:rPr>
              <a:t>Overview of the Generic </a:t>
            </a:r>
            <a:r>
              <a:rPr lang="en-CA" dirty="0" err="1">
                <a:latin typeface="Century Gothic" panose="020B0502020202020204" pitchFamily="34" charset="0"/>
              </a:rPr>
              <a:t>Ts&amp;Cs</a:t>
            </a:r>
            <a:r>
              <a:rPr lang="en-CA" dirty="0">
                <a:latin typeface="Century Gothic" panose="020B0502020202020204" pitchFamily="34" charset="0"/>
              </a:rPr>
              <a:t>: </a:t>
            </a:r>
            <a:r>
              <a:rPr lang="en-US" dirty="0">
                <a:latin typeface="Century Gothic" panose="020B0502020202020204" pitchFamily="34" charset="0"/>
                <a:cs typeface="Arial" pitchFamily="34" charset="0"/>
              </a:rPr>
              <a:t>Micro-Funding</a:t>
            </a:r>
          </a:p>
          <a:p>
            <a:br>
              <a:rPr lang="en-CA" sz="3600" dirty="0">
                <a:latin typeface="Century Gothic" panose="020B0502020202020204" pitchFamily="34" charset="0"/>
              </a:rPr>
            </a:br>
            <a:endParaRPr lang="en-CA" dirty="0">
              <a:latin typeface="Century Gothic" panose="020B0502020202020204" pitchFamily="34" charset="0"/>
            </a:endParaRPr>
          </a:p>
        </p:txBody>
      </p:sp>
      <p:grpSp>
        <p:nvGrpSpPr>
          <p:cNvPr id="18" name="Group 17"/>
          <p:cNvGrpSpPr/>
          <p:nvPr/>
        </p:nvGrpSpPr>
        <p:grpSpPr>
          <a:xfrm>
            <a:off x="778428" y="1643986"/>
            <a:ext cx="7915275" cy="3200400"/>
            <a:chOff x="619124" y="1524000"/>
            <a:chExt cx="7915275" cy="3200400"/>
          </a:xfrm>
        </p:grpSpPr>
        <p:sp>
          <p:nvSpPr>
            <p:cNvPr id="19" name="Rectangle 18"/>
            <p:cNvSpPr/>
            <p:nvPr>
              <p:custDataLst>
                <p:tags r:id="rId6"/>
              </p:custDataLst>
            </p:nvPr>
          </p:nvSpPr>
          <p:spPr>
            <a:xfrm>
              <a:off x="619124" y="1524000"/>
              <a:ext cx="7911463" cy="372913"/>
            </a:xfrm>
            <a:prstGeom prst="rect">
              <a:avLst/>
            </a:prstGeom>
            <a:solidFill>
              <a:srgbClr val="7030A0"/>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Key Components</a:t>
              </a:r>
            </a:p>
          </p:txBody>
        </p:sp>
        <p:sp>
          <p:nvSpPr>
            <p:cNvPr id="20" name="Rectangle 19"/>
            <p:cNvSpPr/>
            <p:nvPr>
              <p:custDataLst>
                <p:tags r:id="rId7"/>
              </p:custDataLst>
            </p:nvPr>
          </p:nvSpPr>
          <p:spPr>
            <a:xfrm>
              <a:off x="619124" y="1954479"/>
              <a:ext cx="7915275" cy="922487"/>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Grant</a:t>
              </a:r>
            </a:p>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A low-dollar value payment to individuals or not-for-profit organizations</a:t>
              </a:r>
            </a:p>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Reduced application and reporting requirements</a:t>
              </a:r>
            </a:p>
            <a:p>
              <a:pPr marL="285750" marR="0" lvl="0" indent="-285750" algn="l" defTabSz="914400" rtl="0" eaLnBrk="1" fontAlgn="auto" latinLnBrk="0" hangingPunct="1">
                <a:lnSpc>
                  <a:spcPct val="100000"/>
                </a:lnSpc>
                <a:spcBef>
                  <a:spcPts val="0"/>
                </a:spcBef>
                <a:spcAft>
                  <a:spcPts val="0"/>
                </a:spcAft>
                <a:buClr>
                  <a:prstClr val="black">
                    <a:lumMod val="65000"/>
                    <a:lumOff val="35000"/>
                  </a:prstClr>
                </a:buClr>
                <a:buSzTx/>
                <a:buFont typeface="Symbol" panose="05050102010706020507" pitchFamily="18" charset="2"/>
                <a:buChar char=""/>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endParaRPr>
            </a:p>
          </p:txBody>
        </p:sp>
        <p:sp>
          <p:nvSpPr>
            <p:cNvPr id="21" name="Rectangle 20"/>
            <p:cNvSpPr/>
            <p:nvPr>
              <p:custDataLst>
                <p:tags r:id="rId8"/>
              </p:custDataLst>
            </p:nvPr>
          </p:nvSpPr>
          <p:spPr>
            <a:xfrm>
              <a:off x="619124" y="3486150"/>
              <a:ext cx="2571746"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$1,000</a:t>
              </a:r>
              <a:br>
                <a:rPr kumimoji="0" lang="en-US" sz="2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b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Maximum per applicant, per call for proposals</a:t>
              </a:r>
            </a:p>
          </p:txBody>
        </p:sp>
        <p:sp>
          <p:nvSpPr>
            <p:cNvPr id="22" name="Rectangle 21"/>
            <p:cNvSpPr/>
            <p:nvPr>
              <p:custDataLst>
                <p:tags r:id="rId9"/>
              </p:custDataLst>
            </p:nvPr>
          </p:nvSpPr>
          <p:spPr>
            <a:xfrm>
              <a:off x="5953123" y="3486150"/>
              <a:ext cx="2581276"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Reporting</a:t>
              </a:r>
            </a:p>
            <a:p>
              <a:pPr marL="0" marR="0" lvl="0" indent="0" algn="ctr" defTabSz="914400" rtl="0" eaLnBrk="1" fontAlgn="auto" latinLnBrk="0" hangingPunct="1">
                <a:lnSpc>
                  <a:spcPct val="100000"/>
                </a:lnSpc>
                <a:spcBef>
                  <a:spcPts val="0"/>
                </a:spcBef>
                <a:spcAft>
                  <a:spcPts val="0"/>
                </a:spcAft>
                <a:buClr>
                  <a:prstClr val="black">
                    <a:lumMod val="65000"/>
                    <a:lumOff val="35000"/>
                  </a:prstClr>
                </a:buClr>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Recipient must publicly post results</a:t>
              </a:r>
            </a:p>
            <a:p>
              <a:pPr marL="0" marR="0" lvl="0" indent="0" algn="ctr" defTabSz="914400" rtl="0" eaLnBrk="1" fontAlgn="auto" latinLnBrk="0" hangingPunct="1">
                <a:lnSpc>
                  <a:spcPct val="100000"/>
                </a:lnSpc>
                <a:spcBef>
                  <a:spcPts val="0"/>
                </a:spcBef>
                <a:spcAft>
                  <a:spcPts val="0"/>
                </a:spcAft>
                <a:buClr>
                  <a:prstClr val="black">
                    <a:lumMod val="65000"/>
                    <a:lumOff val="35000"/>
                  </a:prstClr>
                </a:buClr>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No financial reporting required</a:t>
              </a:r>
            </a:p>
          </p:txBody>
        </p:sp>
        <p:sp>
          <p:nvSpPr>
            <p:cNvPr id="25" name="Rectangle 24"/>
            <p:cNvSpPr/>
            <p:nvPr>
              <p:custDataLst>
                <p:tags r:id="rId10"/>
              </p:custDataLst>
            </p:nvPr>
          </p:nvSpPr>
          <p:spPr>
            <a:xfrm>
              <a:off x="619125" y="3037037"/>
              <a:ext cx="7911463" cy="372913"/>
            </a:xfrm>
            <a:prstGeom prst="rect">
              <a:avLst/>
            </a:prstGeom>
            <a:solidFill>
              <a:srgbClr val="7030A0"/>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Requirements</a:t>
              </a:r>
            </a:p>
          </p:txBody>
        </p:sp>
      </p:grpSp>
      <p:sp>
        <p:nvSpPr>
          <p:cNvPr id="15" name="Rectangle 14"/>
          <p:cNvSpPr/>
          <p:nvPr>
            <p:custDataLst>
              <p:tags r:id="rId1"/>
            </p:custDataLst>
          </p:nvPr>
        </p:nvSpPr>
        <p:spPr>
          <a:xfrm>
            <a:off x="3445427" y="3606136"/>
            <a:ext cx="2571749"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Low burden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Streamlined application process, review, and approval</a:t>
            </a:r>
          </a:p>
        </p:txBody>
      </p:sp>
      <p:sp>
        <p:nvSpPr>
          <p:cNvPr id="14" name="Rectangle 13"/>
          <p:cNvSpPr/>
          <p:nvPr>
            <p:custDataLst>
              <p:tags r:id="rId2"/>
            </p:custDataLst>
          </p:nvPr>
        </p:nvSpPr>
        <p:spPr>
          <a:xfrm>
            <a:off x="781752" y="5039719"/>
            <a:ext cx="2571746"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Application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Along with the approval; confirmation notification serves as the funding agreement and the record file</a:t>
            </a:r>
          </a:p>
        </p:txBody>
      </p:sp>
      <p:sp>
        <p:nvSpPr>
          <p:cNvPr id="16" name="Rectangle 15"/>
          <p:cNvSpPr/>
          <p:nvPr>
            <p:custDataLst>
              <p:tags r:id="rId3"/>
            </p:custDataLst>
          </p:nvPr>
        </p:nvSpPr>
        <p:spPr>
          <a:xfrm>
            <a:off x="3445430" y="5039719"/>
            <a:ext cx="2571746"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Eligible recipients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Individuals aged 16 or older and not for profit</a:t>
            </a:r>
          </a:p>
        </p:txBody>
      </p:sp>
      <p:sp>
        <p:nvSpPr>
          <p:cNvPr id="17" name="Rectangle 16"/>
          <p:cNvSpPr/>
          <p:nvPr>
            <p:custDataLst>
              <p:tags r:id="rId4"/>
            </p:custDataLst>
          </p:nvPr>
        </p:nvSpPr>
        <p:spPr>
          <a:xfrm>
            <a:off x="6112428" y="5030963"/>
            <a:ext cx="2571746" cy="123825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Eligible project</a:t>
            </a:r>
            <a:br>
              <a:rPr kumimoji="0" lang="en-US" sz="2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b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rPr>
              <a:t>as per the existing </a:t>
            </a:r>
            <a:r>
              <a:rPr kumimoji="0" lang="en-US" sz="11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Arial" pitchFamily="34" charset="0"/>
              </a:rPr>
              <a:t>Ts&amp;Cs</a:t>
            </a:r>
            <a:endPar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itchFamily="34" charset="0"/>
            </a:endParaRPr>
          </a:p>
        </p:txBody>
      </p:sp>
      <p:sp>
        <p:nvSpPr>
          <p:cNvPr id="9" name="Rectangle 8"/>
          <p:cNvSpPr/>
          <p:nvPr/>
        </p:nvSpPr>
        <p:spPr>
          <a:xfrm>
            <a:off x="827584" y="1021834"/>
            <a:ext cx="233910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Micro-Funding</a:t>
            </a:r>
          </a:p>
        </p:txBody>
      </p:sp>
      <p:sp>
        <p:nvSpPr>
          <p:cNvPr id="24" name="Oval 23"/>
          <p:cNvSpPr/>
          <p:nvPr>
            <p:custDataLst>
              <p:tags r:id="rId5"/>
            </p:custDataLst>
          </p:nvPr>
        </p:nvSpPr>
        <p:spPr>
          <a:xfrm>
            <a:off x="7906258" y="8620"/>
            <a:ext cx="1238250" cy="1238250"/>
          </a:xfrm>
          <a:prstGeom prst="ellipse">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2</a:t>
            </a:r>
          </a:p>
        </p:txBody>
      </p:sp>
    </p:spTree>
    <p:extLst>
      <p:ext uri="{BB962C8B-B14F-4D97-AF65-F5344CB8AC3E}">
        <p14:creationId xmlns:p14="http://schemas.microsoft.com/office/powerpoint/2010/main" val="3748616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 Placeholder 2"/>
          <p:cNvSpPr>
            <a:spLocks noGrp="1"/>
          </p:cNvSpPr>
          <p:nvPr>
            <p:ph type="body" sz="quarter" idx="11"/>
          </p:nvPr>
        </p:nvSpPr>
        <p:spPr/>
        <p:txBody>
          <a:bodyPr/>
          <a:lstStyle/>
          <a:p>
            <a:r>
              <a:rPr lang="en-CA" dirty="0"/>
              <a:t>Accountability and Reporting</a:t>
            </a:r>
          </a:p>
        </p:txBody>
      </p:sp>
      <p:sp>
        <p:nvSpPr>
          <p:cNvPr id="4" name="Content Placeholder 3"/>
          <p:cNvSpPr>
            <a:spLocks noGrp="1"/>
          </p:cNvSpPr>
          <p:nvPr>
            <p:ph idx="10"/>
          </p:nvPr>
        </p:nvSpPr>
        <p:spPr/>
        <p:txBody>
          <a:bodyPr/>
          <a:lstStyle/>
          <a:p>
            <a:r>
              <a:rPr lang="en-CA" b="1" dirty="0"/>
              <a:t>Measuring results and Reporting:</a:t>
            </a:r>
          </a:p>
          <a:p>
            <a:pPr marL="342900" indent="-342900">
              <a:buFont typeface="Wingdings" panose="05000000000000000000" pitchFamily="2" charset="2"/>
              <a:buChar char="v"/>
            </a:pPr>
            <a:r>
              <a:rPr lang="en-CA" dirty="0"/>
              <a:t>TBS is responsible for:</a:t>
            </a:r>
          </a:p>
          <a:p>
            <a:pPr marL="342900" indent="-342900">
              <a:buFont typeface="Wingdings" panose="05000000000000000000" pitchFamily="2" charset="2"/>
              <a:buChar char="v"/>
            </a:pPr>
            <a:endParaRPr lang="en-CA" b="1" dirty="0"/>
          </a:p>
          <a:p>
            <a:pPr marL="342900" indent="-342900">
              <a:buFont typeface="Wingdings" panose="05000000000000000000" pitchFamily="2" charset="2"/>
              <a:buChar char="v"/>
            </a:pPr>
            <a:endParaRPr lang="en-CA" b="1" dirty="0"/>
          </a:p>
          <a:p>
            <a:pPr marL="342900" indent="-342900">
              <a:buFont typeface="Wingdings" panose="05000000000000000000" pitchFamily="2" charset="2"/>
              <a:buChar char="v"/>
            </a:pPr>
            <a:endParaRPr lang="en-CA" b="1" dirty="0"/>
          </a:p>
          <a:p>
            <a:pPr marL="342900" indent="-342900">
              <a:buFont typeface="Wingdings" panose="05000000000000000000" pitchFamily="2" charset="2"/>
              <a:buChar char="v"/>
            </a:pPr>
            <a:endParaRPr lang="en-CA" b="1" dirty="0"/>
          </a:p>
          <a:p>
            <a:pPr marL="342900" indent="-342900">
              <a:buFont typeface="Wingdings" panose="05000000000000000000" pitchFamily="2" charset="2"/>
              <a:buChar char="v"/>
            </a:pPr>
            <a:endParaRPr lang="en-CA" b="1" dirty="0"/>
          </a:p>
          <a:p>
            <a:pPr marL="342900" indent="-342900">
              <a:buFont typeface="Wingdings" panose="05000000000000000000" pitchFamily="2" charset="2"/>
              <a:buChar char="v"/>
            </a:pPr>
            <a:endParaRPr lang="en-CA" sz="900" b="1" dirty="0"/>
          </a:p>
          <a:p>
            <a:pPr marL="342900" indent="-342900">
              <a:buFont typeface="Wingdings" panose="05000000000000000000" pitchFamily="2" charset="2"/>
              <a:buChar char="v"/>
            </a:pPr>
            <a:r>
              <a:rPr lang="en-CA" dirty="0"/>
              <a:t>Departments are responsible for:</a:t>
            </a:r>
          </a:p>
        </p:txBody>
      </p:sp>
      <p:grpSp>
        <p:nvGrpSpPr>
          <p:cNvPr id="5" name="Group 4"/>
          <p:cNvGrpSpPr/>
          <p:nvPr/>
        </p:nvGrpSpPr>
        <p:grpSpPr>
          <a:xfrm>
            <a:off x="759198" y="2168861"/>
            <a:ext cx="7915275" cy="2019256"/>
            <a:chOff x="609600" y="1676400"/>
            <a:chExt cx="7915275" cy="2295428"/>
          </a:xfrm>
        </p:grpSpPr>
        <p:sp>
          <p:nvSpPr>
            <p:cNvPr id="6" name="Pentagon 5"/>
            <p:cNvSpPr/>
            <p:nvPr>
              <p:custDataLst>
                <p:tags r:id="rId8"/>
              </p:custDataLst>
            </p:nvPr>
          </p:nvSpPr>
          <p:spPr>
            <a:xfrm>
              <a:off x="619125" y="1676401"/>
              <a:ext cx="2362199" cy="435507"/>
            </a:xfrm>
            <a:prstGeom prst="homePlate">
              <a:avLst>
                <a:gd name="adj" fmla="val 27547"/>
              </a:avLst>
            </a:prstGeom>
            <a:solidFill>
              <a:srgbClr val="00517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Ongoing reporting</a:t>
              </a:r>
            </a:p>
          </p:txBody>
        </p:sp>
        <p:sp>
          <p:nvSpPr>
            <p:cNvPr id="7" name="TextBox 15"/>
            <p:cNvSpPr txBox="1"/>
            <p:nvPr/>
          </p:nvSpPr>
          <p:spPr>
            <a:xfrm>
              <a:off x="609600" y="2152499"/>
              <a:ext cx="2571750" cy="1819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Annual survey on lessons learned</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Information sharing on semi-annual basis through </a:t>
              </a:r>
              <a:r>
                <a:rPr kumimoji="0" lang="en-US" sz="14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orums</a:t>
              </a:r>
              <a:endPar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sp>
          <p:nvSpPr>
            <p:cNvPr id="8" name="TextBox 23"/>
            <p:cNvSpPr txBox="1"/>
            <p:nvPr/>
          </p:nvSpPr>
          <p:spPr>
            <a:xfrm>
              <a:off x="3286125" y="2171660"/>
              <a:ext cx="2571750" cy="15744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Purpose: Make adjustments to the generic </a:t>
              </a:r>
              <a:r>
                <a:rPr kumimoji="0" lang="en-US" sz="14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Ts&amp;Cs</a:t>
              </a: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and overall strategy.</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Survey led by TBS</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Report to TB</a:t>
              </a:r>
            </a:p>
          </p:txBody>
        </p:sp>
        <p:sp>
          <p:nvSpPr>
            <p:cNvPr id="9" name="TextBox 24"/>
            <p:cNvSpPr txBox="1"/>
            <p:nvPr/>
          </p:nvSpPr>
          <p:spPr>
            <a:xfrm>
              <a:off x="5953125" y="2152499"/>
              <a:ext cx="2571750" cy="18158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Purpose: to inform TB Ministers on the success of the pilot.</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Quantitative and qualitative research</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sp>
          <p:nvSpPr>
            <p:cNvPr id="10" name="Pentagon 9"/>
            <p:cNvSpPr/>
            <p:nvPr>
              <p:custDataLst>
                <p:tags r:id="rId9"/>
              </p:custDataLst>
            </p:nvPr>
          </p:nvSpPr>
          <p:spPr>
            <a:xfrm>
              <a:off x="3286125" y="1676401"/>
              <a:ext cx="2362199" cy="435507"/>
            </a:xfrm>
            <a:prstGeom prst="homePlate">
              <a:avLst>
                <a:gd name="adj" fmla="val 27547"/>
              </a:avLst>
            </a:prstGeom>
            <a:solidFill>
              <a:schemeClr val="accent2">
                <a:lumMod val="60000"/>
                <a:lumOff val="40000"/>
              </a:schemeClr>
            </a:solidFill>
            <a:ln>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Two-year review</a:t>
              </a:r>
            </a:p>
          </p:txBody>
        </p:sp>
        <p:sp>
          <p:nvSpPr>
            <p:cNvPr id="11" name="Pentagon 10"/>
            <p:cNvSpPr/>
            <p:nvPr>
              <p:custDataLst>
                <p:tags r:id="rId10"/>
              </p:custDataLst>
            </p:nvPr>
          </p:nvSpPr>
          <p:spPr>
            <a:xfrm>
              <a:off x="5953125" y="1676400"/>
              <a:ext cx="2362199" cy="435507"/>
            </a:xfrm>
            <a:prstGeom prst="homePlate">
              <a:avLst>
                <a:gd name="adj" fmla="val 27547"/>
              </a:avLst>
            </a:prstGeom>
            <a:solidFill>
              <a:schemeClr val="tx1">
                <a:lumMod val="85000"/>
                <a:lumOff val="1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Four-Year review</a:t>
              </a:r>
            </a:p>
          </p:txBody>
        </p:sp>
        <p:grpSp>
          <p:nvGrpSpPr>
            <p:cNvPr id="12" name="Group 11"/>
            <p:cNvGrpSpPr/>
            <p:nvPr/>
          </p:nvGrpSpPr>
          <p:grpSpPr>
            <a:xfrm>
              <a:off x="3028950" y="1676401"/>
              <a:ext cx="304800" cy="1950449"/>
              <a:chOff x="3028950" y="1676401"/>
              <a:chExt cx="304800" cy="1950449"/>
            </a:xfrm>
          </p:grpSpPr>
          <p:cxnSp>
            <p:nvCxnSpPr>
              <p:cNvPr id="16" name="Straight Connector 15"/>
              <p:cNvCxnSpPr/>
              <p:nvPr>
                <p:custDataLst>
                  <p:tags r:id="rId12"/>
                </p:custDataLst>
              </p:nvPr>
            </p:nvCxnSpPr>
            <p:spPr>
              <a:xfrm>
                <a:off x="3181350" y="1676401"/>
                <a:ext cx="0" cy="1645649"/>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7" name="Isosceles Triangle 16"/>
              <p:cNvSpPr/>
              <p:nvPr>
                <p:custDataLst>
                  <p:tags r:id="rId13"/>
                </p:custDataLst>
              </p:nvPr>
            </p:nvSpPr>
            <p:spPr>
              <a:xfrm>
                <a:off x="3028950" y="3322050"/>
                <a:ext cx="304800" cy="304800"/>
              </a:xfrm>
              <a:prstGeom prst="triangl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grpSp>
          <p:nvGrpSpPr>
            <p:cNvPr id="13" name="Group 12"/>
            <p:cNvGrpSpPr/>
            <p:nvPr/>
          </p:nvGrpSpPr>
          <p:grpSpPr>
            <a:xfrm>
              <a:off x="5705475" y="1676401"/>
              <a:ext cx="304800" cy="1950449"/>
              <a:chOff x="5705475" y="1676401"/>
              <a:chExt cx="304800" cy="1950449"/>
            </a:xfrm>
          </p:grpSpPr>
          <p:cxnSp>
            <p:nvCxnSpPr>
              <p:cNvPr id="14" name="Straight Connector 13"/>
              <p:cNvCxnSpPr/>
              <p:nvPr/>
            </p:nvCxnSpPr>
            <p:spPr>
              <a:xfrm>
                <a:off x="5857875" y="1676401"/>
                <a:ext cx="0" cy="164564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Isosceles Triangle 14"/>
              <p:cNvSpPr/>
              <p:nvPr>
                <p:custDataLst>
                  <p:tags r:id="rId11"/>
                </p:custDataLst>
              </p:nvPr>
            </p:nvSpPr>
            <p:spPr>
              <a:xfrm>
                <a:off x="5705475" y="3322050"/>
                <a:ext cx="304800" cy="304800"/>
              </a:xfrm>
              <a:prstGeom prst="triangl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grpSp>
      <p:grpSp>
        <p:nvGrpSpPr>
          <p:cNvPr id="18" name="Group 17"/>
          <p:cNvGrpSpPr/>
          <p:nvPr/>
        </p:nvGrpSpPr>
        <p:grpSpPr>
          <a:xfrm>
            <a:off x="755576" y="4581128"/>
            <a:ext cx="7915275" cy="2234699"/>
            <a:chOff x="609600" y="1676400"/>
            <a:chExt cx="7915275" cy="2540337"/>
          </a:xfrm>
        </p:grpSpPr>
        <p:sp>
          <p:nvSpPr>
            <p:cNvPr id="19" name="Pentagon 18"/>
            <p:cNvSpPr/>
            <p:nvPr>
              <p:custDataLst>
                <p:tags r:id="rId2"/>
              </p:custDataLst>
            </p:nvPr>
          </p:nvSpPr>
          <p:spPr>
            <a:xfrm>
              <a:off x="619125" y="1676401"/>
              <a:ext cx="2362199" cy="435507"/>
            </a:xfrm>
            <a:prstGeom prst="homePlate">
              <a:avLst>
                <a:gd name="adj" fmla="val 27547"/>
              </a:avLst>
            </a:prstGeom>
            <a:solidFill>
              <a:srgbClr val="00517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Ongoing reporting</a:t>
              </a:r>
            </a:p>
          </p:txBody>
        </p:sp>
        <p:sp>
          <p:nvSpPr>
            <p:cNvPr id="20" name="TextBox 15"/>
            <p:cNvSpPr txBox="1"/>
            <p:nvPr/>
          </p:nvSpPr>
          <p:spPr>
            <a:xfrm>
              <a:off x="609600" y="2152499"/>
              <a:ext cx="2571750" cy="20642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Participate in:</a:t>
              </a:r>
            </a:p>
            <a:p>
              <a:pPr marL="742950" marR="0" lvl="1"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Annual survey</a:t>
              </a:r>
            </a:p>
            <a:p>
              <a:pPr marL="742950" marR="0" lvl="1"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Semi-annual forum</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Engage the Treasury Board of Canada Secretariat when using the generic </a:t>
              </a:r>
              <a:r>
                <a:rPr kumimoji="0" lang="en-US" sz="14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Ts&amp;Cs</a:t>
              </a:r>
              <a:endPar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sp>
          <p:nvSpPr>
            <p:cNvPr id="21" name="TextBox 23"/>
            <p:cNvSpPr txBox="1"/>
            <p:nvPr/>
          </p:nvSpPr>
          <p:spPr>
            <a:xfrm>
              <a:off x="3286125" y="2171660"/>
              <a:ext cx="2571750" cy="1819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Deputy Heads to report to TBS through a survey on the use of the generics&amp; lessons learned, value for money and improved results</a:t>
              </a:r>
            </a:p>
          </p:txBody>
        </p:sp>
        <p:sp>
          <p:nvSpPr>
            <p:cNvPr id="22" name="TextBox 24"/>
            <p:cNvSpPr txBox="1"/>
            <p:nvPr/>
          </p:nvSpPr>
          <p:spPr>
            <a:xfrm>
              <a:off x="5953125" y="2152499"/>
              <a:ext cx="2571750" cy="1819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Deputy Heads to participate in research activities to support the review of the generic </a:t>
              </a:r>
              <a:r>
                <a:rPr kumimoji="0" lang="en-US" sz="14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Ts&amp;Cs</a:t>
              </a:r>
              <a:r>
                <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sp>
          <p:nvSpPr>
            <p:cNvPr id="23" name="Pentagon 22"/>
            <p:cNvSpPr/>
            <p:nvPr>
              <p:custDataLst>
                <p:tags r:id="rId3"/>
              </p:custDataLst>
            </p:nvPr>
          </p:nvSpPr>
          <p:spPr>
            <a:xfrm>
              <a:off x="3286125" y="1676401"/>
              <a:ext cx="2362199" cy="435507"/>
            </a:xfrm>
            <a:prstGeom prst="homePlate">
              <a:avLst>
                <a:gd name="adj" fmla="val 27547"/>
              </a:avLst>
            </a:prstGeom>
            <a:solidFill>
              <a:schemeClr val="accent2">
                <a:lumMod val="60000"/>
                <a:lumOff val="40000"/>
              </a:schemeClr>
            </a:solidFill>
            <a:ln>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Annual reporting</a:t>
              </a:r>
            </a:p>
          </p:txBody>
        </p:sp>
        <p:sp>
          <p:nvSpPr>
            <p:cNvPr id="24" name="Pentagon 23"/>
            <p:cNvSpPr/>
            <p:nvPr>
              <p:custDataLst>
                <p:tags r:id="rId4"/>
              </p:custDataLst>
            </p:nvPr>
          </p:nvSpPr>
          <p:spPr>
            <a:xfrm>
              <a:off x="5953125" y="1676400"/>
              <a:ext cx="2362199" cy="435507"/>
            </a:xfrm>
            <a:prstGeom prst="homePlate">
              <a:avLst>
                <a:gd name="adj" fmla="val 27547"/>
              </a:avLst>
            </a:prstGeom>
            <a:solidFill>
              <a:schemeClr val="tx1">
                <a:lumMod val="85000"/>
                <a:lumOff val="1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Four-Year review</a:t>
              </a:r>
            </a:p>
          </p:txBody>
        </p:sp>
        <p:grpSp>
          <p:nvGrpSpPr>
            <p:cNvPr id="25" name="Group 24"/>
            <p:cNvGrpSpPr/>
            <p:nvPr/>
          </p:nvGrpSpPr>
          <p:grpSpPr>
            <a:xfrm>
              <a:off x="3028950" y="1676401"/>
              <a:ext cx="304800" cy="1950449"/>
              <a:chOff x="3028950" y="1676401"/>
              <a:chExt cx="304800" cy="1950449"/>
            </a:xfrm>
          </p:grpSpPr>
          <p:cxnSp>
            <p:nvCxnSpPr>
              <p:cNvPr id="29" name="Straight Connector 28"/>
              <p:cNvCxnSpPr/>
              <p:nvPr>
                <p:custDataLst>
                  <p:tags r:id="rId6"/>
                </p:custDataLst>
              </p:nvPr>
            </p:nvCxnSpPr>
            <p:spPr>
              <a:xfrm>
                <a:off x="3181350" y="1676401"/>
                <a:ext cx="0" cy="1645649"/>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0" name="Isosceles Triangle 29"/>
              <p:cNvSpPr/>
              <p:nvPr>
                <p:custDataLst>
                  <p:tags r:id="rId7"/>
                </p:custDataLst>
              </p:nvPr>
            </p:nvSpPr>
            <p:spPr>
              <a:xfrm>
                <a:off x="3028950" y="3322050"/>
                <a:ext cx="304800" cy="304800"/>
              </a:xfrm>
              <a:prstGeom prst="triangl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grpSp>
          <p:nvGrpSpPr>
            <p:cNvPr id="26" name="Group 25"/>
            <p:cNvGrpSpPr/>
            <p:nvPr/>
          </p:nvGrpSpPr>
          <p:grpSpPr>
            <a:xfrm>
              <a:off x="5705475" y="1676401"/>
              <a:ext cx="304800" cy="1950449"/>
              <a:chOff x="5705475" y="1676401"/>
              <a:chExt cx="304800" cy="1950449"/>
            </a:xfrm>
          </p:grpSpPr>
          <p:cxnSp>
            <p:nvCxnSpPr>
              <p:cNvPr id="27" name="Straight Connector 26"/>
              <p:cNvCxnSpPr/>
              <p:nvPr/>
            </p:nvCxnSpPr>
            <p:spPr>
              <a:xfrm>
                <a:off x="5857875" y="1676401"/>
                <a:ext cx="0" cy="164564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8" name="Isosceles Triangle 27"/>
              <p:cNvSpPr/>
              <p:nvPr>
                <p:custDataLst>
                  <p:tags r:id="rId5"/>
                </p:custDataLst>
              </p:nvPr>
            </p:nvSpPr>
            <p:spPr>
              <a:xfrm>
                <a:off x="5705475" y="3322050"/>
                <a:ext cx="304800" cy="304800"/>
              </a:xfrm>
              <a:prstGeom prst="triangl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grpSp>
      <p:sp>
        <p:nvSpPr>
          <p:cNvPr id="32" name="Oval 31"/>
          <p:cNvSpPr/>
          <p:nvPr>
            <p:custDataLst>
              <p:tags r:id="rId1"/>
            </p:custDataLst>
          </p:nvPr>
        </p:nvSpPr>
        <p:spPr>
          <a:xfrm>
            <a:off x="7906258" y="8620"/>
            <a:ext cx="1238250" cy="1238250"/>
          </a:xfrm>
          <a:prstGeom prst="ellipse">
            <a:avLst/>
          </a:prstGeom>
          <a:solidFill>
            <a:srgbClr val="37424A"/>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3</a:t>
            </a:r>
          </a:p>
        </p:txBody>
      </p:sp>
    </p:spTree>
    <p:extLst>
      <p:ext uri="{BB962C8B-B14F-4D97-AF65-F5344CB8AC3E}">
        <p14:creationId xmlns:p14="http://schemas.microsoft.com/office/powerpoint/2010/main" val="574674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ontent Placeholder 3"/>
          <p:cNvSpPr>
            <a:spLocks noGrp="1"/>
          </p:cNvSpPr>
          <p:nvPr>
            <p:ph idx="10"/>
          </p:nvPr>
        </p:nvSpPr>
        <p:spPr>
          <a:xfrm>
            <a:off x="786210" y="1052735"/>
            <a:ext cx="7900590" cy="5668739"/>
          </a:xfrm>
        </p:spPr>
        <p:txBody>
          <a:bodyPr/>
          <a:lstStyle/>
          <a:p>
            <a:pPr marL="342900" indent="-342900">
              <a:buClr>
                <a:schemeClr val="accent1"/>
              </a:buClr>
              <a:buFont typeface="Symbol" panose="05050102010706020507" pitchFamily="18" charset="2"/>
              <a:buChar char="¨"/>
            </a:pPr>
            <a:r>
              <a:rPr lang="en-CA" dirty="0">
                <a:latin typeface="Century Gothic" panose="020B0502020202020204" pitchFamily="34" charset="0"/>
              </a:rPr>
              <a:t>Full implementation of the generics </a:t>
            </a:r>
          </a:p>
          <a:p>
            <a:pPr marL="1085850" lvl="1" indent="-342900">
              <a:buClr>
                <a:schemeClr val="accent1"/>
              </a:buClr>
              <a:buFont typeface="Symbol" panose="05050102010706020507" pitchFamily="18" charset="2"/>
              <a:buChar char="¨"/>
            </a:pPr>
            <a:r>
              <a:rPr lang="en-CA" dirty="0">
                <a:latin typeface="Century Gothic" panose="020B0502020202020204" pitchFamily="34" charset="0"/>
              </a:rPr>
              <a:t>Staring April 2017</a:t>
            </a:r>
          </a:p>
          <a:p>
            <a:pPr marL="342900" indent="-342900">
              <a:buClr>
                <a:schemeClr val="accent1"/>
              </a:buClr>
              <a:buFont typeface="Symbol" panose="05050102010706020507" pitchFamily="18" charset="2"/>
              <a:buChar char="¨"/>
            </a:pPr>
            <a:endParaRPr lang="en-CA" sz="1600" dirty="0">
              <a:latin typeface="Century Gothic" panose="020B0502020202020204" pitchFamily="34" charset="0"/>
            </a:endParaRPr>
          </a:p>
          <a:p>
            <a:pPr marL="342900" indent="-342900">
              <a:buClr>
                <a:schemeClr val="accent1"/>
              </a:buClr>
              <a:buFont typeface="Symbol" panose="05050102010706020507" pitchFamily="18" charset="2"/>
              <a:buChar char="¨"/>
            </a:pPr>
            <a:r>
              <a:rPr lang="en-CA" dirty="0">
                <a:latin typeface="Century Gothic" panose="020B0502020202020204" pitchFamily="34" charset="0"/>
              </a:rPr>
              <a:t>Departmental Training sessions and one on one presentations to Management Committees</a:t>
            </a:r>
          </a:p>
          <a:p>
            <a:pPr marL="1085850" lvl="1" indent="-342900">
              <a:buClr>
                <a:schemeClr val="accent1"/>
              </a:buClr>
              <a:buFont typeface="Symbol" panose="05050102010706020507" pitchFamily="18" charset="2"/>
              <a:buChar char="¨"/>
            </a:pPr>
            <a:r>
              <a:rPr lang="en-CA" dirty="0">
                <a:latin typeface="Century Gothic" panose="020B0502020202020204" pitchFamily="34" charset="0"/>
              </a:rPr>
              <a:t>April 2017 and onward</a:t>
            </a:r>
          </a:p>
          <a:p>
            <a:pPr marL="1085850" lvl="1" indent="-342900">
              <a:buClr>
                <a:schemeClr val="accent1"/>
              </a:buClr>
              <a:buFont typeface="Symbol" panose="05050102010706020507" pitchFamily="18" charset="2"/>
              <a:buChar char="¨"/>
            </a:pPr>
            <a:endParaRPr lang="en-CA" sz="1600" dirty="0">
              <a:latin typeface="Century Gothic" panose="020B0502020202020204" pitchFamily="34" charset="0"/>
            </a:endParaRPr>
          </a:p>
          <a:p>
            <a:pPr marL="342900" indent="-342900">
              <a:buClr>
                <a:schemeClr val="accent1"/>
              </a:buClr>
              <a:buFont typeface="Symbol" panose="05050102010706020507" pitchFamily="18" charset="2"/>
              <a:buChar char="¨"/>
            </a:pPr>
            <a:r>
              <a:rPr lang="en-CA" dirty="0">
                <a:latin typeface="Century Gothic" panose="020B0502020202020204" pitchFamily="34" charset="0"/>
              </a:rPr>
              <a:t>Kick off the Generics Forum on </a:t>
            </a:r>
            <a:r>
              <a:rPr lang="en-CA" dirty="0" err="1">
                <a:latin typeface="Century Gothic" panose="020B0502020202020204" pitchFamily="34" charset="0"/>
              </a:rPr>
              <a:t>GCPedia</a:t>
            </a:r>
            <a:endParaRPr lang="en-CA" dirty="0">
              <a:latin typeface="Century Gothic" panose="020B0502020202020204" pitchFamily="34" charset="0"/>
            </a:endParaRPr>
          </a:p>
          <a:p>
            <a:pPr marL="1085850" lvl="1" indent="-342900">
              <a:buClr>
                <a:schemeClr val="accent1"/>
              </a:buClr>
              <a:buFont typeface="Symbol" panose="05050102010706020507" pitchFamily="18" charset="2"/>
              <a:buChar char="¨"/>
            </a:pPr>
            <a:r>
              <a:rPr lang="en-CA" dirty="0">
                <a:latin typeface="Century Gothic" panose="020B0502020202020204" pitchFamily="34" charset="0"/>
              </a:rPr>
              <a:t>February 2018</a:t>
            </a:r>
          </a:p>
          <a:p>
            <a:pPr lvl="1" indent="0">
              <a:buClr>
                <a:schemeClr val="accent1"/>
              </a:buClr>
              <a:buNone/>
            </a:pPr>
            <a:endParaRPr lang="en-CA" dirty="0">
              <a:latin typeface="Century Gothic" panose="020B0502020202020204" pitchFamily="34" charset="0"/>
            </a:endParaRPr>
          </a:p>
          <a:p>
            <a:pPr marL="342900" indent="-342900">
              <a:buClr>
                <a:schemeClr val="accent1"/>
              </a:buClr>
              <a:buFont typeface="Symbol" panose="05050102010706020507" pitchFamily="18" charset="2"/>
              <a:buChar char="¨"/>
            </a:pPr>
            <a:r>
              <a:rPr lang="en-CA" dirty="0">
                <a:latin typeface="Century Gothic" panose="020B0502020202020204" pitchFamily="34" charset="0"/>
              </a:rPr>
              <a:t>Reports of the baseline survey</a:t>
            </a:r>
          </a:p>
          <a:p>
            <a:pPr marL="1085850" lvl="1" indent="-342900">
              <a:buClr>
                <a:schemeClr val="accent1"/>
              </a:buClr>
              <a:buFont typeface="Symbol" panose="05050102010706020507" pitchFamily="18" charset="2"/>
              <a:buChar char="¨"/>
            </a:pPr>
            <a:r>
              <a:rPr lang="en-CA" dirty="0">
                <a:latin typeface="Century Gothic" panose="020B0502020202020204" pitchFamily="34" charset="0"/>
              </a:rPr>
              <a:t>April 2018</a:t>
            </a:r>
          </a:p>
          <a:p>
            <a:pPr marL="342900" indent="-342900">
              <a:buClr>
                <a:schemeClr val="accent1"/>
              </a:buClr>
              <a:buFont typeface="Symbol" panose="05050102010706020507" pitchFamily="18" charset="2"/>
              <a:buChar char="¨"/>
            </a:pPr>
            <a:endParaRPr lang="en-CA" sz="1600" dirty="0">
              <a:latin typeface="Century Gothic" panose="020B0502020202020204" pitchFamily="34" charset="0"/>
            </a:endParaRPr>
          </a:p>
          <a:p>
            <a:pPr lvl="1" indent="0">
              <a:buClr>
                <a:schemeClr val="accent1"/>
              </a:buClr>
              <a:buNone/>
            </a:pPr>
            <a:endParaRPr lang="en-CA" dirty="0">
              <a:latin typeface="Century Gothic" panose="020B0502020202020204" pitchFamily="34" charset="0"/>
            </a:endParaRPr>
          </a:p>
        </p:txBody>
      </p:sp>
      <p:sp>
        <p:nvSpPr>
          <p:cNvPr id="6" name="Text Placeholder 2"/>
          <p:cNvSpPr>
            <a:spLocks noGrp="1"/>
          </p:cNvSpPr>
          <p:nvPr>
            <p:ph type="body" sz="quarter" idx="11"/>
          </p:nvPr>
        </p:nvSpPr>
        <p:spPr>
          <a:xfrm>
            <a:off x="759199" y="188640"/>
            <a:ext cx="5432982" cy="648072"/>
          </a:xfrm>
        </p:spPr>
        <p:txBody>
          <a:bodyPr/>
          <a:lstStyle/>
          <a:p>
            <a:r>
              <a:rPr lang="en-CA" sz="3600" dirty="0">
                <a:latin typeface="Century Gothic" panose="020B0502020202020204" pitchFamily="34" charset="0"/>
              </a:rPr>
              <a:t>What’s Next?</a:t>
            </a:r>
            <a:endParaRPr lang="en-CA" sz="4000" dirty="0">
              <a:latin typeface="Century Gothic" panose="020B0502020202020204" pitchFamily="34" charset="0"/>
            </a:endParaRPr>
          </a:p>
        </p:txBody>
      </p:sp>
      <p:sp>
        <p:nvSpPr>
          <p:cNvPr id="7" name="Oval 6"/>
          <p:cNvSpPr/>
          <p:nvPr>
            <p:custDataLst>
              <p:tags r:id="rId1"/>
            </p:custDataLst>
          </p:nvPr>
        </p:nvSpPr>
        <p:spPr>
          <a:xfrm>
            <a:off x="7906258" y="8620"/>
            <a:ext cx="1238250" cy="1238250"/>
          </a:xfrm>
          <a:prstGeom prst="ellipse">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4</a:t>
            </a:r>
          </a:p>
        </p:txBody>
      </p:sp>
    </p:spTree>
    <p:extLst>
      <p:ext uri="{BB962C8B-B14F-4D97-AF65-F5344CB8AC3E}">
        <p14:creationId xmlns:p14="http://schemas.microsoft.com/office/powerpoint/2010/main" val="1644454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 Placeholder 2"/>
          <p:cNvSpPr>
            <a:spLocks noGrp="1"/>
          </p:cNvSpPr>
          <p:nvPr>
            <p:ph type="body" sz="quarter" idx="11"/>
          </p:nvPr>
        </p:nvSpPr>
        <p:spPr/>
        <p:txBody>
          <a:bodyPr/>
          <a:lstStyle/>
          <a:p>
            <a:r>
              <a:rPr lang="en-CA" dirty="0"/>
              <a:t>Resources</a:t>
            </a:r>
          </a:p>
        </p:txBody>
      </p:sp>
      <p:sp>
        <p:nvSpPr>
          <p:cNvPr id="4" name="Content Placeholder 3"/>
          <p:cNvSpPr>
            <a:spLocks noGrp="1"/>
          </p:cNvSpPr>
          <p:nvPr>
            <p:ph idx="10"/>
          </p:nvPr>
        </p:nvSpPr>
        <p:spPr>
          <a:xfrm>
            <a:off x="759199" y="1016732"/>
            <a:ext cx="8106270" cy="5617182"/>
          </a:xfrm>
        </p:spPr>
        <p:txBody>
          <a:bodyPr/>
          <a:lstStyle/>
          <a:p>
            <a:pPr marL="342900" indent="-342900">
              <a:buFont typeface="Wingdings" panose="05000000000000000000" pitchFamily="2" charset="2"/>
              <a:buChar char="v"/>
            </a:pPr>
            <a:r>
              <a:rPr lang="en-CA" sz="2000" dirty="0"/>
              <a:t>Generic Guideline</a:t>
            </a:r>
          </a:p>
          <a:p>
            <a:pPr marL="857250" lvl="2" indent="0">
              <a:buNone/>
            </a:pPr>
            <a:r>
              <a:rPr lang="en-CA" sz="2000" dirty="0">
                <a:hlinkClick r:id="rId2"/>
              </a:rPr>
              <a:t>http://www.gcpedia.gc.ca/gcwiki/images/8/84/Generic_Terms_%26_Conditions_-_Guidance_for_Practitioners.pdf</a:t>
            </a:r>
            <a:endParaRPr lang="en-CA" sz="2000" dirty="0"/>
          </a:p>
          <a:p>
            <a:pPr marL="342900" indent="-342900">
              <a:buFont typeface="Wingdings" panose="05000000000000000000" pitchFamily="2" charset="2"/>
              <a:buChar char="v"/>
            </a:pPr>
            <a:endParaRPr lang="en-CA" sz="2000" dirty="0"/>
          </a:p>
          <a:p>
            <a:pPr marL="342900" indent="-342900">
              <a:buFont typeface="Wingdings" panose="05000000000000000000" pitchFamily="2" charset="2"/>
              <a:buChar char="v"/>
            </a:pPr>
            <a:r>
              <a:rPr lang="en-CA" sz="2000" dirty="0"/>
              <a:t>Generic </a:t>
            </a:r>
            <a:r>
              <a:rPr lang="en-CA" sz="2000" dirty="0" err="1"/>
              <a:t>Ts&amp;Cs</a:t>
            </a:r>
            <a:r>
              <a:rPr lang="en-CA" sz="2000" dirty="0"/>
              <a:t> </a:t>
            </a:r>
            <a:r>
              <a:rPr lang="en-CA" sz="2000" dirty="0" err="1"/>
              <a:t>GCPedia</a:t>
            </a:r>
            <a:r>
              <a:rPr lang="en-CA" sz="2000" dirty="0"/>
              <a:t> page: 	</a:t>
            </a:r>
            <a:r>
              <a:rPr lang="en-CA" sz="2000" dirty="0">
                <a:hlinkClick r:id="rId3"/>
              </a:rPr>
              <a:t>http://www.gcpedia.gc.ca/wiki/GenericTs%26Cs</a:t>
            </a:r>
            <a:endParaRPr lang="en-CA" sz="2000" dirty="0"/>
          </a:p>
          <a:p>
            <a:pPr marL="342900" indent="-342900">
              <a:buFont typeface="Wingdings" panose="05000000000000000000" pitchFamily="2" charset="2"/>
              <a:buChar char="v"/>
            </a:pPr>
            <a:endParaRPr lang="en-CA" sz="2000" dirty="0"/>
          </a:p>
          <a:p>
            <a:pPr marL="342900" indent="-342900">
              <a:buFont typeface="Wingdings" panose="05000000000000000000" pitchFamily="2" charset="2"/>
              <a:buChar char="v"/>
            </a:pPr>
            <a:r>
              <a:rPr lang="en-CA" sz="2000" dirty="0"/>
              <a:t>Generic </a:t>
            </a:r>
            <a:r>
              <a:rPr lang="en-CA" sz="2000" dirty="0" err="1"/>
              <a:t>Ts&amp;Cs</a:t>
            </a:r>
            <a:r>
              <a:rPr lang="en-CA" sz="2000" dirty="0"/>
              <a:t> Dashboard: 	</a:t>
            </a:r>
            <a:r>
              <a:rPr lang="en-CA" sz="2000" dirty="0">
                <a:hlinkClick r:id="rId4"/>
              </a:rPr>
              <a:t>http://www.gcpedia.gc.ca/wiki/GenericsChallenge</a:t>
            </a:r>
            <a:endParaRPr lang="en-CA" sz="2000" dirty="0"/>
          </a:p>
          <a:p>
            <a:pPr marL="1085850" lvl="1" indent="-342900">
              <a:buFont typeface="Wingdings" panose="05000000000000000000" pitchFamily="2" charset="2"/>
              <a:buChar char="v"/>
            </a:pPr>
            <a:endParaRPr lang="en-CA" dirty="0"/>
          </a:p>
          <a:p>
            <a:pPr marL="342900" indent="-342900">
              <a:buFont typeface="Wingdings" panose="05000000000000000000" pitchFamily="2" charset="2"/>
              <a:buChar char="v"/>
            </a:pPr>
            <a:r>
              <a:rPr lang="en-CA" sz="2000" dirty="0"/>
              <a:t>Generic </a:t>
            </a:r>
            <a:r>
              <a:rPr lang="en-CA" sz="2000" dirty="0" err="1"/>
              <a:t>Ts&amp;Cs</a:t>
            </a:r>
            <a:r>
              <a:rPr lang="en-CA" sz="2000" dirty="0"/>
              <a:t> Q&amp;A: 	</a:t>
            </a:r>
          </a:p>
          <a:p>
            <a:pPr marL="1085850" lvl="1" indent="-342900">
              <a:buFont typeface="Wingdings" panose="05000000000000000000" pitchFamily="2" charset="2"/>
              <a:buChar char="v"/>
            </a:pPr>
            <a:r>
              <a:rPr lang="en-CA" dirty="0">
                <a:hlinkClick r:id="rId5"/>
              </a:rPr>
              <a:t>http://www.gcpedia.gc.ca/gcwiki/images/5/51/Generic_TsCs_QA-EN.pdf</a:t>
            </a:r>
            <a:endParaRPr lang="en-CA" dirty="0"/>
          </a:p>
          <a:p>
            <a:pPr marL="1085850" lvl="1" indent="-342900">
              <a:buFont typeface="Wingdings" panose="05000000000000000000" pitchFamily="2" charset="2"/>
              <a:buChar char="v"/>
            </a:pPr>
            <a:endParaRPr lang="en-CA" dirty="0"/>
          </a:p>
          <a:p>
            <a:pPr marL="342900" indent="-342900">
              <a:buFont typeface="Wingdings" panose="05000000000000000000" pitchFamily="2" charset="2"/>
              <a:buChar char="v"/>
            </a:pPr>
            <a:r>
              <a:rPr lang="en-CA" sz="2000" dirty="0"/>
              <a:t>Generic </a:t>
            </a:r>
            <a:r>
              <a:rPr lang="en-CA" sz="2000" dirty="0" err="1"/>
              <a:t>Ts&amp;Cs</a:t>
            </a:r>
            <a:r>
              <a:rPr lang="en-CA" sz="2000" dirty="0"/>
              <a:t> Forum: 	</a:t>
            </a:r>
          </a:p>
          <a:p>
            <a:pPr marL="1085850" lvl="1" indent="-342900">
              <a:buFont typeface="Wingdings" panose="05000000000000000000" pitchFamily="2" charset="2"/>
              <a:buChar char="v"/>
            </a:pPr>
            <a:r>
              <a:rPr lang="en-CA" dirty="0"/>
              <a:t>Will be added to </a:t>
            </a:r>
            <a:r>
              <a:rPr lang="en-CA" dirty="0" err="1"/>
              <a:t>gcpedia</a:t>
            </a:r>
            <a:r>
              <a:rPr lang="en-CA" dirty="0"/>
              <a:t> shortly</a:t>
            </a:r>
          </a:p>
          <a:p>
            <a:pPr marL="1085850" lvl="1" indent="-342900">
              <a:buFont typeface="Wingdings" panose="05000000000000000000" pitchFamily="2" charset="2"/>
              <a:buChar char="v"/>
            </a:pPr>
            <a:endParaRPr lang="en-CA" dirty="0"/>
          </a:p>
        </p:txBody>
      </p:sp>
    </p:spTree>
    <p:extLst>
      <p:ext uri="{BB962C8B-B14F-4D97-AF65-F5344CB8AC3E}">
        <p14:creationId xmlns:p14="http://schemas.microsoft.com/office/powerpoint/2010/main" val="2036812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 Placeholder 2"/>
          <p:cNvSpPr>
            <a:spLocks noGrp="1"/>
          </p:cNvSpPr>
          <p:nvPr>
            <p:ph type="body" sz="quarter" idx="11"/>
          </p:nvPr>
        </p:nvSpPr>
        <p:spPr/>
        <p:txBody>
          <a:bodyPr/>
          <a:lstStyle/>
          <a:p>
            <a:r>
              <a:rPr lang="en-CA" dirty="0"/>
              <a:t>Contacts</a:t>
            </a:r>
          </a:p>
        </p:txBody>
      </p:sp>
      <p:sp>
        <p:nvSpPr>
          <p:cNvPr id="4" name="Content Placeholder 3"/>
          <p:cNvSpPr>
            <a:spLocks noGrp="1"/>
          </p:cNvSpPr>
          <p:nvPr>
            <p:ph idx="10"/>
          </p:nvPr>
        </p:nvSpPr>
        <p:spPr/>
        <p:txBody>
          <a:bodyPr/>
          <a:lstStyle/>
          <a:p>
            <a:pPr algn="ctr"/>
            <a:endParaRPr lang="fr-CA" dirty="0"/>
          </a:p>
          <a:p>
            <a:pPr algn="ctr"/>
            <a:endParaRPr lang="fr-CA" dirty="0"/>
          </a:p>
          <a:p>
            <a:pPr algn="ctr"/>
            <a:r>
              <a:rPr lang="fr-CA" dirty="0"/>
              <a:t>Fatima Z. Bidas</a:t>
            </a:r>
            <a:br>
              <a:rPr lang="fr-CA" dirty="0"/>
            </a:br>
            <a:r>
              <a:rPr lang="fr-CA" u="sng" dirty="0">
                <a:hlinkClick r:id="rId2"/>
              </a:rPr>
              <a:t>Fatima.bidas@tbs-sct.gc.ca</a:t>
            </a:r>
            <a:r>
              <a:rPr lang="fr-CA" dirty="0"/>
              <a:t> </a:t>
            </a:r>
          </a:p>
          <a:p>
            <a:pPr algn="ctr"/>
            <a:r>
              <a:rPr lang="fr-CA" dirty="0"/>
              <a:t>(343</a:t>
            </a:r>
            <a:r>
              <a:rPr lang="fr-CA"/>
              <a:t>) 998-1066</a:t>
            </a:r>
            <a:br>
              <a:rPr lang="fr-CA" dirty="0"/>
            </a:br>
            <a:endParaRPr lang="en-CA" dirty="0"/>
          </a:p>
        </p:txBody>
      </p:sp>
    </p:spTree>
    <p:extLst>
      <p:ext uri="{BB962C8B-B14F-4D97-AF65-F5344CB8AC3E}">
        <p14:creationId xmlns:p14="http://schemas.microsoft.com/office/powerpoint/2010/main" val="2040687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4B517-E49B-41B6-9DBC-23634E0F1CDC}" type="slidenum">
              <a:rPr kumimoji="0" lang="en-CA"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
        <p:nvSpPr>
          <p:cNvPr id="6" name="Text Placeholder 2"/>
          <p:cNvSpPr>
            <a:spLocks noGrp="1"/>
          </p:cNvSpPr>
          <p:nvPr>
            <p:ph type="body" sz="quarter" idx="11"/>
          </p:nvPr>
        </p:nvSpPr>
        <p:spPr>
          <a:xfrm>
            <a:off x="359532" y="188640"/>
            <a:ext cx="7380819" cy="648072"/>
          </a:xfrm>
        </p:spPr>
        <p:txBody>
          <a:bodyPr/>
          <a:lstStyle/>
          <a:p>
            <a:r>
              <a:rPr lang="en-CA" sz="2600" b="1" dirty="0">
                <a:latin typeface="Century Gothic" panose="020B0502020202020204" pitchFamily="34" charset="0"/>
              </a:rPr>
              <a:t>Appendix A</a:t>
            </a:r>
            <a:endParaRPr lang="en-CA" sz="3000" b="1" dirty="0">
              <a:latin typeface="Century Gothic" panose="020B0502020202020204" pitchFamily="34" charset="0"/>
            </a:endParaRPr>
          </a:p>
        </p:txBody>
      </p:sp>
      <p:sp>
        <p:nvSpPr>
          <p:cNvPr id="17" name="Content Placeholder 3"/>
          <p:cNvSpPr txBox="1">
            <a:spLocks/>
          </p:cNvSpPr>
          <p:nvPr/>
        </p:nvSpPr>
        <p:spPr>
          <a:xfrm>
            <a:off x="359532" y="1016732"/>
            <a:ext cx="8424936" cy="5733257"/>
          </a:xfrm>
          <a:prstGeom prst="rect">
            <a:avLst/>
          </a:prstGeom>
        </p:spPr>
        <p:txBody>
          <a:bodyPr lIns="0" tIns="0" rIns="0" bIns="0"/>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1800" b="1"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Definitions</a:t>
            </a: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endParaRPr kumimoji="0" lang="en-CA" sz="1000" b="1"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CA" sz="1800" b="1"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Generic </a:t>
            </a:r>
            <a:r>
              <a:rPr kumimoji="0" lang="en-CA" sz="1800" b="1" i="0" u="none" strike="noStrike" kern="1200" cap="none" spc="0" normalizeH="0" baseline="0" noProof="0" dirty="0" err="1">
                <a:ln>
                  <a:noFill/>
                </a:ln>
                <a:solidFill>
                  <a:srgbClr val="004D71"/>
                </a:solidFill>
                <a:effectLst/>
                <a:uLnTx/>
                <a:uFillTx/>
                <a:latin typeface="Century Gothic" panose="020B0502020202020204" pitchFamily="34" charset="0"/>
                <a:ea typeface="+mn-ea"/>
                <a:cs typeface="+mn-cs"/>
              </a:rPr>
              <a:t>Ts&amp;Cs</a:t>
            </a:r>
            <a:r>
              <a:rPr kumimoji="0" lang="en-CA" sz="1800" b="1"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CA" sz="1600" b="0"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is a term used to describe the text, authorities, provisions and exceptions approved by TB to enable innovative approaches to the design and administration of transfer payment programs. It includes 3 categories of Generic </a:t>
            </a:r>
            <a:r>
              <a:rPr kumimoji="0" lang="en-CA" sz="1600" b="0" i="0" u="none" strike="noStrike" kern="1200" cap="none" spc="0" normalizeH="0" baseline="0" noProof="0" dirty="0" err="1">
                <a:ln>
                  <a:noFill/>
                </a:ln>
                <a:solidFill>
                  <a:srgbClr val="004D71"/>
                </a:solidFill>
                <a:effectLst/>
                <a:uLnTx/>
                <a:uFillTx/>
                <a:latin typeface="Century Gothic" panose="020B0502020202020204" pitchFamily="34" charset="0"/>
                <a:ea typeface="+mn-ea"/>
                <a:cs typeface="+mn-cs"/>
              </a:rPr>
              <a:t>Ts&amp;Cs</a:t>
            </a:r>
            <a:r>
              <a:rPr kumimoji="0" lang="en-CA" sz="1600" b="0"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 and 6 funding models: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CA" sz="1000" b="0"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CA" sz="1800" b="1" i="1"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Incentive-based funding:</a:t>
            </a:r>
            <a:endParaRPr kumimoji="0" lang="en-CA" sz="1800" b="0"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CA" sz="1600" b="0"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Is meant to incentivize recipients to test new ways of working. It is based on the achievement of pre-determined outcomes rather than activities.</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sz="1400" b="0"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Outcome achievement Payment, Base payment+ premium payment, and Fixed Contribution.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CA" sz="1000" b="0"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CA" sz="1800" b="1" i="1"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Prizes/Challenges :</a:t>
            </a:r>
            <a:endParaRPr kumimoji="0" lang="en-CA" sz="1800" b="0"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CA" sz="1600" b="0"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Is a payment made to enable solutions for a challenge where a satisfactory solution does not yet exist.</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sz="1400" b="0"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Prize/Challenge, and Targeted Prize/Challenge.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CA" sz="1000" b="0"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CA" sz="1800" b="1" i="1"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Micro-funding:</a:t>
            </a:r>
            <a:endParaRPr kumimoji="0" lang="en-CA" sz="1800" b="0"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CA" sz="1600" b="0"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rPr>
              <a:t>Is a low value payment amount made to individuals and not-for-profit organizations in the context of a low-risk program.</a:t>
            </a:r>
          </a:p>
          <a:p>
            <a:pPr marL="9144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CA" sz="1800" b="0" i="0" u="none" strike="noStrike" kern="1200" cap="none" spc="0" normalizeH="0" baseline="0" noProof="0" dirty="0">
              <a:ln>
                <a:noFill/>
              </a:ln>
              <a:solidFill>
                <a:srgbClr val="004D7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70015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2B6C2F-0BBC-457C-B71C-05C40E5C2EC0}"/>
              </a:ext>
            </a:extLst>
          </p:cNvPr>
          <p:cNvSpPr/>
          <p:nvPr/>
        </p:nvSpPr>
        <p:spPr>
          <a:xfrm>
            <a:off x="212388" y="6179003"/>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FMI CC Logo Colour.jpg">
            <a:extLst>
              <a:ext uri="{FF2B5EF4-FFF2-40B4-BE49-F238E27FC236}">
                <a16:creationId xmlns:a16="http://schemas.microsoft.com/office/drawing/2014/main" id="{1C562290-86EC-4274-809A-535E4C637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943" y="975926"/>
            <a:ext cx="3628784" cy="1435930"/>
          </a:xfrm>
          <a:prstGeom prst="rect">
            <a:avLst/>
          </a:prstGeom>
        </p:spPr>
      </p:pic>
      <p:sp>
        <p:nvSpPr>
          <p:cNvPr id="6" name="Rectangle 5">
            <a:extLst>
              <a:ext uri="{FF2B5EF4-FFF2-40B4-BE49-F238E27FC236}">
                <a16:creationId xmlns:a16="http://schemas.microsoft.com/office/drawing/2014/main" id="{43E89B9C-2FA0-42A6-AB69-D251D3D43162}"/>
              </a:ext>
            </a:extLst>
          </p:cNvPr>
          <p:cNvSpPr/>
          <p:nvPr/>
        </p:nvSpPr>
        <p:spPr>
          <a:xfrm>
            <a:off x="212388" y="501577"/>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149061996.jpg">
            <a:extLst>
              <a:ext uri="{FF2B5EF4-FFF2-40B4-BE49-F238E27FC236}">
                <a16:creationId xmlns:a16="http://schemas.microsoft.com/office/drawing/2014/main" id="{83C94F9B-8913-440C-BE00-4B74E13A3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88" y="640312"/>
            <a:ext cx="3690661" cy="5538692"/>
          </a:xfrm>
          <a:prstGeom prst="rect">
            <a:avLst/>
          </a:prstGeom>
        </p:spPr>
      </p:pic>
      <p:sp>
        <p:nvSpPr>
          <p:cNvPr id="8" name="TextBox 7">
            <a:extLst>
              <a:ext uri="{FF2B5EF4-FFF2-40B4-BE49-F238E27FC236}">
                <a16:creationId xmlns:a16="http://schemas.microsoft.com/office/drawing/2014/main" id="{EDF15AB9-462D-4431-9DBD-5B1630F8A108}"/>
              </a:ext>
            </a:extLst>
          </p:cNvPr>
          <p:cNvSpPr txBox="1"/>
          <p:nvPr/>
        </p:nvSpPr>
        <p:spPr>
          <a:xfrm>
            <a:off x="4172755" y="2670219"/>
            <a:ext cx="4535815" cy="1138773"/>
          </a:xfrm>
          <a:prstGeom prst="rect">
            <a:avLst/>
          </a:prstGeom>
          <a:noFill/>
        </p:spPr>
        <p:txBody>
          <a:bodyPr wrap="square" rtlCol="0">
            <a:spAutoFit/>
          </a:bodyPr>
          <a:lstStyle/>
          <a:p>
            <a:pPr algn="ctr"/>
            <a:endParaRPr lang="en-CA" sz="2000" b="1" dirty="0"/>
          </a:p>
          <a:p>
            <a:r>
              <a:rPr lang="en-CA" sz="2800" b="1" dirty="0"/>
              <a:t>Lunch / Networking</a:t>
            </a:r>
            <a:br>
              <a:rPr lang="en-CA" sz="2800" b="1" dirty="0"/>
            </a:br>
            <a:endParaRPr lang="en-US" sz="2000" dirty="0"/>
          </a:p>
        </p:txBody>
      </p:sp>
    </p:spTree>
    <p:custDataLst>
      <p:tags r:id="rId1"/>
    </p:custDataLst>
    <p:extLst>
      <p:ext uri="{BB962C8B-B14F-4D97-AF65-F5344CB8AC3E}">
        <p14:creationId xmlns:p14="http://schemas.microsoft.com/office/powerpoint/2010/main" val="444694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655AC0-FABD-4CA9-811C-2D78E4A89233}"/>
              </a:ext>
            </a:extLst>
          </p:cNvPr>
          <p:cNvSpPr/>
          <p:nvPr/>
        </p:nvSpPr>
        <p:spPr>
          <a:xfrm>
            <a:off x="212388" y="6179003"/>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FMI CC Logo Colour.jpg">
            <a:extLst>
              <a:ext uri="{FF2B5EF4-FFF2-40B4-BE49-F238E27FC236}">
                <a16:creationId xmlns:a16="http://schemas.microsoft.com/office/drawing/2014/main" id="{44C2E6F6-7DE4-43CA-B2A8-0DDFF5348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943" y="975926"/>
            <a:ext cx="3628784" cy="1435930"/>
          </a:xfrm>
          <a:prstGeom prst="rect">
            <a:avLst/>
          </a:prstGeom>
        </p:spPr>
      </p:pic>
      <p:sp>
        <p:nvSpPr>
          <p:cNvPr id="11" name="Rectangle 10">
            <a:extLst>
              <a:ext uri="{FF2B5EF4-FFF2-40B4-BE49-F238E27FC236}">
                <a16:creationId xmlns:a16="http://schemas.microsoft.com/office/drawing/2014/main" id="{1DE28BF9-7AAB-4ED5-9709-EF4B28F90293}"/>
              </a:ext>
            </a:extLst>
          </p:cNvPr>
          <p:cNvSpPr/>
          <p:nvPr/>
        </p:nvSpPr>
        <p:spPr>
          <a:xfrm>
            <a:off x="212388" y="501577"/>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149061996.jpg">
            <a:extLst>
              <a:ext uri="{FF2B5EF4-FFF2-40B4-BE49-F238E27FC236}">
                <a16:creationId xmlns:a16="http://schemas.microsoft.com/office/drawing/2014/main" id="{AB3321EC-6873-4E71-8A7C-C507EC081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88" y="640312"/>
            <a:ext cx="3690661" cy="5538692"/>
          </a:xfrm>
          <a:prstGeom prst="rect">
            <a:avLst/>
          </a:prstGeom>
        </p:spPr>
      </p:pic>
      <p:sp>
        <p:nvSpPr>
          <p:cNvPr id="13" name="TextBox 12">
            <a:extLst>
              <a:ext uri="{FF2B5EF4-FFF2-40B4-BE49-F238E27FC236}">
                <a16:creationId xmlns:a16="http://schemas.microsoft.com/office/drawing/2014/main" id="{C4F0CAE7-9359-400D-B99A-51A9AF691A36}"/>
              </a:ext>
            </a:extLst>
          </p:cNvPr>
          <p:cNvSpPr txBox="1"/>
          <p:nvPr/>
        </p:nvSpPr>
        <p:spPr>
          <a:xfrm>
            <a:off x="4172755" y="2975019"/>
            <a:ext cx="4535815" cy="2677656"/>
          </a:xfrm>
          <a:prstGeom prst="rect">
            <a:avLst/>
          </a:prstGeom>
          <a:noFill/>
        </p:spPr>
        <p:txBody>
          <a:bodyPr wrap="square" rtlCol="0">
            <a:spAutoFit/>
          </a:bodyPr>
          <a:lstStyle/>
          <a:p>
            <a:pPr lvl="0">
              <a:defRPr/>
            </a:pPr>
            <a:r>
              <a:rPr lang="en-CA" sz="2800" b="1" dirty="0">
                <a:solidFill>
                  <a:prstClr val="black"/>
                </a:solidFill>
                <a:latin typeface="Calibri"/>
              </a:rPr>
              <a:t>Presentation on Real Examples for the Use of Generics </a:t>
            </a:r>
          </a:p>
          <a:p>
            <a:pPr lvl="0">
              <a:defRPr/>
            </a:pPr>
            <a:endParaRPr lang="en-CA" sz="2400" dirty="0">
              <a:solidFill>
                <a:prstClr val="black"/>
              </a:solidFill>
              <a:latin typeface="Calibri"/>
            </a:endParaRPr>
          </a:p>
          <a:p>
            <a:pPr lvl="0">
              <a:defRPr/>
            </a:pPr>
            <a:r>
              <a:rPr lang="en-CA" sz="2400" dirty="0"/>
              <a:t>Doug </a:t>
            </a:r>
            <a:r>
              <a:rPr lang="en-CA" sz="2400" dirty="0" err="1"/>
              <a:t>McConnachie</a:t>
            </a:r>
            <a:endParaRPr lang="en-CA" sz="2400" dirty="0">
              <a:solidFill>
                <a:prstClr val="black"/>
              </a:solidFill>
              <a:latin typeface="Calibri"/>
            </a:endParaRPr>
          </a:p>
          <a:p>
            <a:pPr lvl="0">
              <a:defRPr/>
            </a:pPr>
            <a:r>
              <a:rPr lang="en-CA" dirty="0"/>
              <a:t>Director General and Deputy CFO, Environment and Climate Change Canada</a:t>
            </a:r>
            <a:endParaRPr lang="en-CA" dirty="0">
              <a:solidFill>
                <a:prstClr val="black"/>
              </a:solidFill>
            </a:endParaRPr>
          </a:p>
        </p:txBody>
      </p:sp>
    </p:spTree>
    <p:custDataLst>
      <p:tags r:id="rId1"/>
    </p:custDataLst>
    <p:extLst>
      <p:ext uri="{BB962C8B-B14F-4D97-AF65-F5344CB8AC3E}">
        <p14:creationId xmlns:p14="http://schemas.microsoft.com/office/powerpoint/2010/main" val="3828636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27584" y="2239045"/>
            <a:ext cx="7702550" cy="613891"/>
          </a:xfrm>
        </p:spPr>
        <p:txBody>
          <a:bodyPr>
            <a:normAutofit fontScale="90000"/>
          </a:bodyPr>
          <a:lstStyle/>
          <a:p>
            <a:r>
              <a:rPr lang="en-CA" b="1" dirty="0">
                <a:solidFill>
                  <a:schemeClr val="accent1"/>
                </a:solidFill>
              </a:rPr>
              <a:t>Policy on Transfer Payments Renewal</a:t>
            </a:r>
            <a:br>
              <a:rPr lang="en-CA" b="1" dirty="0"/>
            </a:br>
            <a:endParaRPr lang="en-CA" sz="2000" b="1" dirty="0"/>
          </a:p>
        </p:txBody>
      </p:sp>
      <p:sp>
        <p:nvSpPr>
          <p:cNvPr id="5" name="Text Placeholder 2"/>
          <p:cNvSpPr txBox="1">
            <a:spLocks/>
          </p:cNvSpPr>
          <p:nvPr/>
        </p:nvSpPr>
        <p:spPr>
          <a:xfrm>
            <a:off x="827584" y="4239292"/>
            <a:ext cx="7632848" cy="18362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1600" dirty="0">
                <a:solidFill>
                  <a:schemeClr val="accent1"/>
                </a:solidFill>
              </a:rPr>
              <a:t>FMI – Transfer Payments</a:t>
            </a:r>
          </a:p>
          <a:p>
            <a:r>
              <a:rPr lang="en-CA" sz="1600" dirty="0">
                <a:solidFill>
                  <a:schemeClr val="accent1"/>
                </a:solidFill>
              </a:rPr>
              <a:t>February 22, 2018</a:t>
            </a:r>
          </a:p>
          <a:p>
            <a:pPr algn="r"/>
            <a:r>
              <a:rPr lang="en-CA" sz="1600" dirty="0">
                <a:solidFill>
                  <a:schemeClr val="accent1"/>
                </a:solidFill>
              </a:rPr>
              <a:t>Michael Lionais</a:t>
            </a:r>
          </a:p>
          <a:p>
            <a:pPr algn="r"/>
            <a:r>
              <a:rPr lang="en-CA" sz="1600" dirty="0">
                <a:solidFill>
                  <a:schemeClr val="accent1"/>
                </a:solidFill>
              </a:rPr>
              <a:t>Executive Director, Costing Centre of Expertise</a:t>
            </a:r>
          </a:p>
          <a:p>
            <a:pPr algn="r"/>
            <a:r>
              <a:rPr lang="en-CA" sz="1600" dirty="0">
                <a:solidFill>
                  <a:schemeClr val="accent1"/>
                </a:solidFill>
              </a:rPr>
              <a:t>Financial Management Sector</a:t>
            </a:r>
          </a:p>
          <a:p>
            <a:pPr algn="r"/>
            <a:r>
              <a:rPr lang="en-CA" sz="1600" dirty="0">
                <a:solidFill>
                  <a:schemeClr val="accent1"/>
                </a:solidFill>
              </a:rPr>
              <a:t>				</a:t>
            </a:r>
          </a:p>
          <a:p>
            <a:endParaRPr lang="en-CA" sz="1600" dirty="0">
              <a:solidFill>
                <a:schemeClr val="accent1"/>
              </a:solidFill>
            </a:endParaRPr>
          </a:p>
          <a:p>
            <a:endParaRPr lang="en-CA" sz="1600" dirty="0">
              <a:solidFill>
                <a:schemeClr val="accent1"/>
              </a:solidFill>
            </a:endParaRPr>
          </a:p>
        </p:txBody>
      </p:sp>
      <p:sp>
        <p:nvSpPr>
          <p:cNvPr id="18" name="Text Placeholder 2"/>
          <p:cNvSpPr txBox="1">
            <a:spLocks/>
          </p:cNvSpPr>
          <p:nvPr/>
        </p:nvSpPr>
        <p:spPr>
          <a:xfrm>
            <a:off x="107504" y="6417332"/>
            <a:ext cx="2844316" cy="34203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CA" sz="1100" b="1" dirty="0">
              <a:solidFill>
                <a:schemeClr val="accent1"/>
              </a:solidFill>
            </a:endParaRPr>
          </a:p>
          <a:p>
            <a:endParaRPr lang="en-CA" sz="1100" b="1" dirty="0">
              <a:solidFill>
                <a:schemeClr val="accent1"/>
              </a:solidFill>
            </a:endParaRPr>
          </a:p>
        </p:txBody>
      </p:sp>
      <p:sp>
        <p:nvSpPr>
          <p:cNvPr id="11" name="Text Placeholder 2"/>
          <p:cNvSpPr txBox="1">
            <a:spLocks/>
          </p:cNvSpPr>
          <p:nvPr/>
        </p:nvSpPr>
        <p:spPr>
          <a:xfrm>
            <a:off x="287524" y="6417332"/>
            <a:ext cx="2664296" cy="25202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1050" dirty="0">
                <a:solidFill>
                  <a:schemeClr val="accent1"/>
                </a:solidFill>
              </a:rPr>
              <a:t>GCDocs 29871816</a:t>
            </a:r>
          </a:p>
        </p:txBody>
      </p:sp>
    </p:spTree>
    <p:extLst>
      <p:ext uri="{BB962C8B-B14F-4D97-AF65-F5344CB8AC3E}">
        <p14:creationId xmlns:p14="http://schemas.microsoft.com/office/powerpoint/2010/main" val="83312017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8"/>
          <p:cNvSpPr>
            <a:spLocks noGrp="1" noChangeArrowheads="1"/>
          </p:cNvSpPr>
          <p:nvPr>
            <p:ph type="ctrTitle" idx="4294967295"/>
          </p:nvPr>
        </p:nvSpPr>
        <p:spPr>
          <a:xfrm>
            <a:off x="611560" y="2390775"/>
            <a:ext cx="8136904" cy="1470025"/>
          </a:xfrm>
          <a:solidFill>
            <a:srgbClr val="FFFFFF"/>
          </a:solidFill>
        </p:spPr>
        <p:txBody>
          <a:bodyPr/>
          <a:lstStyle/>
          <a:p>
            <a:pPr algn="ctr" eaLnBrk="1" hangingPunct="1"/>
            <a:r>
              <a:rPr lang="en-CA" dirty="0"/>
              <a:t>Generic T&amp;C </a:t>
            </a:r>
            <a:br>
              <a:rPr lang="en-CA" dirty="0"/>
            </a:br>
            <a:r>
              <a:rPr lang="en-CA" dirty="0"/>
              <a:t>for Innovative Delivery of G&amp;C</a:t>
            </a:r>
            <a:endParaRPr lang="fr-CA" altLang="en-US" dirty="0"/>
          </a:p>
        </p:txBody>
      </p:sp>
      <p:sp>
        <p:nvSpPr>
          <p:cNvPr id="3075" name="Rectangle 10"/>
          <p:cNvSpPr>
            <a:spLocks noGrp="1" noChangeArrowheads="1"/>
          </p:cNvSpPr>
          <p:nvPr>
            <p:ph type="subTitle" idx="4294967295"/>
          </p:nvPr>
        </p:nvSpPr>
        <p:spPr>
          <a:xfrm>
            <a:off x="4716016" y="4293096"/>
            <a:ext cx="3528392" cy="1656184"/>
          </a:xfrm>
          <a:solidFill>
            <a:srgbClr val="FFFFFF"/>
          </a:solidFill>
        </p:spPr>
        <p:txBody>
          <a:bodyPr/>
          <a:lstStyle/>
          <a:p>
            <a:pPr marL="0" indent="0" eaLnBrk="1" hangingPunct="1">
              <a:buFontTx/>
              <a:buNone/>
            </a:pPr>
            <a:endParaRPr lang="en-US" altLang="zh-TW" sz="1800" b="1" dirty="0"/>
          </a:p>
          <a:p>
            <a:pPr marL="0" indent="0" algn="r" eaLnBrk="1" hangingPunct="1">
              <a:buFontTx/>
              <a:buNone/>
            </a:pPr>
            <a:endParaRPr lang="fr-CA" altLang="zh-TW" sz="1800" b="1" dirty="0"/>
          </a:p>
          <a:p>
            <a:pPr marL="0" indent="0" algn="r" eaLnBrk="1" hangingPunct="1">
              <a:buFontTx/>
              <a:buNone/>
            </a:pPr>
            <a:endParaRPr lang="fr-CA" altLang="zh-TW" sz="1800" b="1" dirty="0"/>
          </a:p>
          <a:p>
            <a:pPr marL="0" indent="0" algn="r" eaLnBrk="1" hangingPunct="1">
              <a:buFontTx/>
              <a:buNone/>
            </a:pPr>
            <a:r>
              <a:rPr lang="en-CA" altLang="zh-TW" sz="1800" b="1" dirty="0"/>
              <a:t>Presentation</a:t>
            </a:r>
            <a:r>
              <a:rPr lang="fr-CA" altLang="zh-TW" sz="1800" b="1" dirty="0"/>
              <a:t> to the FMI-CC</a:t>
            </a:r>
            <a:endParaRPr lang="en-US" altLang="zh-TW" sz="1800" b="1" dirty="0"/>
          </a:p>
          <a:p>
            <a:pPr marL="0" indent="0" algn="r" eaLnBrk="1" hangingPunct="1">
              <a:buFontTx/>
              <a:buNone/>
            </a:pPr>
            <a:r>
              <a:rPr lang="fr-CA" altLang="zh-TW" sz="1800" b="1" dirty="0"/>
              <a:t>February 22, 2018</a:t>
            </a:r>
          </a:p>
          <a:p>
            <a:pPr marL="0" lvl="1" indent="0">
              <a:buClr>
                <a:srgbClr val="FF0000"/>
              </a:buClr>
              <a:buSzPct val="120000"/>
              <a:buNone/>
            </a:pPr>
            <a:endParaRPr lang="en-CA" altLang="en-US" b="1" dirty="0"/>
          </a:p>
        </p:txBody>
      </p:sp>
    </p:spTree>
    <p:extLst>
      <p:ext uri="{BB962C8B-B14F-4D97-AF65-F5344CB8AC3E}">
        <p14:creationId xmlns:p14="http://schemas.microsoft.com/office/powerpoint/2010/main" val="1540934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a:t>The Context</a:t>
            </a:r>
          </a:p>
        </p:txBody>
      </p:sp>
      <p:sp>
        <p:nvSpPr>
          <p:cNvPr id="3" name="Content Placeholder 2"/>
          <p:cNvSpPr>
            <a:spLocks noGrp="1"/>
          </p:cNvSpPr>
          <p:nvPr>
            <p:ph idx="1"/>
          </p:nvPr>
        </p:nvSpPr>
        <p:spPr>
          <a:xfrm>
            <a:off x="755576" y="1412776"/>
            <a:ext cx="7931224" cy="4525963"/>
          </a:xfrm>
        </p:spPr>
        <p:txBody>
          <a:bodyPr/>
          <a:lstStyle/>
          <a:p>
            <a:r>
              <a:rPr lang="en-CA" sz="2200" dirty="0"/>
              <a:t>World Environment Day (WED) is an annual event led by the United Nations Environment Program (UNEP).</a:t>
            </a:r>
          </a:p>
          <a:p>
            <a:r>
              <a:rPr lang="en-CA" sz="2200" dirty="0"/>
              <a:t>Its objective is to promote global awareness and action on the protection of our environment.</a:t>
            </a:r>
          </a:p>
          <a:p>
            <a:r>
              <a:rPr lang="en-CA" sz="2200" dirty="0"/>
              <a:t>Canada was selected to host WED in 2017 and the theme of the event was "Connecting People to Nature."</a:t>
            </a:r>
          </a:p>
          <a:p>
            <a:r>
              <a:rPr lang="en-CA" sz="2200" dirty="0"/>
              <a:t>ECCC wanted to engage Canadians as agents of change to promote awareness on environmental issues.</a:t>
            </a:r>
          </a:p>
          <a:p>
            <a:r>
              <a:rPr lang="en-CA" sz="2200" dirty="0"/>
              <a:t>ECCC identified Ambassadors to Climate Change who would organize local and regional events to support WED. </a:t>
            </a:r>
          </a:p>
          <a:p>
            <a:pPr lvl="1"/>
            <a:endParaRPr lang="en-CA" sz="2200" dirty="0"/>
          </a:p>
          <a:p>
            <a:pPr lvl="1"/>
            <a:endParaRPr lang="en-CA" sz="2200" dirty="0"/>
          </a:p>
          <a:p>
            <a:endParaRPr lang="en-CA" sz="2200" dirty="0"/>
          </a:p>
        </p:txBody>
      </p:sp>
    </p:spTree>
    <p:extLst>
      <p:ext uri="{BB962C8B-B14F-4D97-AF65-F5344CB8AC3E}">
        <p14:creationId xmlns:p14="http://schemas.microsoft.com/office/powerpoint/2010/main" val="2699003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The Challenge</a:t>
            </a:r>
            <a:endParaRPr lang="en-US" dirty="0"/>
          </a:p>
        </p:txBody>
      </p:sp>
      <p:sp>
        <p:nvSpPr>
          <p:cNvPr id="3" name="Content Placeholder 2"/>
          <p:cNvSpPr>
            <a:spLocks noGrp="1"/>
          </p:cNvSpPr>
          <p:nvPr>
            <p:ph idx="1"/>
          </p:nvPr>
        </p:nvSpPr>
        <p:spPr>
          <a:xfrm>
            <a:off x="755576" y="1484784"/>
            <a:ext cx="7931224" cy="4525963"/>
          </a:xfrm>
        </p:spPr>
        <p:txBody>
          <a:bodyPr/>
          <a:lstStyle/>
          <a:p>
            <a:r>
              <a:rPr lang="en-CA" sz="2200" dirty="0"/>
              <a:t>A financial mechanism was required to deploy low dollar value funding to Ambassadors in a short timeframe.</a:t>
            </a:r>
          </a:p>
          <a:p>
            <a:r>
              <a:rPr lang="en-CA" sz="2200" dirty="0"/>
              <a:t>It was also important to maintain an appropriate level of administration so as not to overly burden recipients.</a:t>
            </a:r>
          </a:p>
          <a:p>
            <a:r>
              <a:rPr lang="en-CA" sz="2200" dirty="0"/>
              <a:t>The tool needed to be simple, efficient, and less cumbersome than the traditional contribution agreement.</a:t>
            </a:r>
          </a:p>
          <a:p>
            <a:r>
              <a:rPr lang="en-CA" sz="2200" dirty="0"/>
              <a:t>ECCC did have a grant program, however, it did not provide specific authority to distribute low dollar value grants without an agreement.</a:t>
            </a:r>
          </a:p>
          <a:p>
            <a:r>
              <a:rPr lang="en-CA" sz="2200" dirty="0"/>
              <a:t>Through consultation with TBS, ECCC identified the Generic T&amp;C as a good fit to meet its requirements. </a:t>
            </a:r>
          </a:p>
        </p:txBody>
      </p:sp>
    </p:spTree>
    <p:extLst>
      <p:ext uri="{BB962C8B-B14F-4D97-AF65-F5344CB8AC3E}">
        <p14:creationId xmlns:p14="http://schemas.microsoft.com/office/powerpoint/2010/main" val="2913810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What we Did</a:t>
            </a:r>
            <a:endParaRPr lang="en-US" dirty="0"/>
          </a:p>
        </p:txBody>
      </p:sp>
      <p:sp>
        <p:nvSpPr>
          <p:cNvPr id="3" name="Content Placeholder 2"/>
          <p:cNvSpPr>
            <a:spLocks noGrp="1"/>
          </p:cNvSpPr>
          <p:nvPr>
            <p:ph idx="1"/>
          </p:nvPr>
        </p:nvSpPr>
        <p:spPr>
          <a:xfrm>
            <a:off x="755576" y="1484784"/>
            <a:ext cx="7931224" cy="4525963"/>
          </a:xfrm>
        </p:spPr>
        <p:txBody>
          <a:bodyPr/>
          <a:lstStyle/>
          <a:p>
            <a:r>
              <a:rPr lang="en-CA" sz="2200" dirty="0"/>
              <a:t>ECCC obtained authority to amend its grant program to issue micro-grants and secured a source of funds.</a:t>
            </a:r>
          </a:p>
          <a:p>
            <a:r>
              <a:rPr lang="en-CA" sz="2200" dirty="0"/>
              <a:t>The opportunity for Ambassadors to obtain micro-grants was advertised on its ECCC’s WED webpage.</a:t>
            </a:r>
          </a:p>
          <a:p>
            <a:r>
              <a:rPr lang="en-CA" sz="2200" dirty="0"/>
              <a:t>Applications were received electronically and were screened by ECCC staff against the T&amp;C.</a:t>
            </a:r>
          </a:p>
          <a:p>
            <a:r>
              <a:rPr lang="en-CA" sz="2200" dirty="0"/>
              <a:t>The application forms contained all the information necessary to be used as grant agreements.</a:t>
            </a:r>
          </a:p>
          <a:p>
            <a:r>
              <a:rPr lang="en-CA" sz="2200" dirty="0"/>
              <a:t>Projects were approved by the delegated authority and micro-grants were issued to the recipients.</a:t>
            </a:r>
          </a:p>
        </p:txBody>
      </p:sp>
    </p:spTree>
    <p:extLst>
      <p:ext uri="{BB962C8B-B14F-4D97-AF65-F5344CB8AC3E}">
        <p14:creationId xmlns:p14="http://schemas.microsoft.com/office/powerpoint/2010/main" val="3867253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What we Achieved</a:t>
            </a:r>
            <a:endParaRPr lang="en-US" dirty="0"/>
          </a:p>
        </p:txBody>
      </p:sp>
      <p:sp>
        <p:nvSpPr>
          <p:cNvPr id="3" name="Content Placeholder 2"/>
          <p:cNvSpPr>
            <a:spLocks noGrp="1"/>
          </p:cNvSpPr>
          <p:nvPr>
            <p:ph idx="1"/>
          </p:nvPr>
        </p:nvSpPr>
        <p:spPr>
          <a:xfrm>
            <a:off x="755576" y="1484784"/>
            <a:ext cx="7931224" cy="4525963"/>
          </a:xfrm>
        </p:spPr>
        <p:txBody>
          <a:bodyPr/>
          <a:lstStyle/>
          <a:p>
            <a:r>
              <a:rPr lang="en-CA" sz="2200" dirty="0"/>
              <a:t>For a small investment, the micro-grants dramatically expanded the reach of ECCC’s awareness raising efforts.</a:t>
            </a:r>
          </a:p>
          <a:p>
            <a:r>
              <a:rPr lang="en-CA" sz="2200" dirty="0"/>
              <a:t>Ambassadors engaged Canadians in a wide range of events such as:</a:t>
            </a:r>
          </a:p>
          <a:p>
            <a:pPr lvl="1"/>
            <a:r>
              <a:rPr lang="en-CA" sz="1800" dirty="0"/>
              <a:t>Panel discussion</a:t>
            </a:r>
          </a:p>
          <a:p>
            <a:pPr lvl="1"/>
            <a:r>
              <a:rPr lang="en-CA" sz="1800" dirty="0"/>
              <a:t>Photo challenge</a:t>
            </a:r>
          </a:p>
          <a:p>
            <a:pPr lvl="1"/>
            <a:r>
              <a:rPr lang="en-CA" sz="1800" dirty="0"/>
              <a:t>Guided hike in Rouge National Park</a:t>
            </a:r>
          </a:p>
          <a:p>
            <a:pPr lvl="1"/>
            <a:r>
              <a:rPr lang="en-CA" sz="1800" dirty="0"/>
              <a:t>Yoga class and discussion of environmental issues in Gatineau Park</a:t>
            </a:r>
          </a:p>
          <a:p>
            <a:pPr lvl="1"/>
            <a:r>
              <a:rPr lang="en-CA" sz="1800" dirty="0"/>
              <a:t>Inuit children’s book</a:t>
            </a:r>
          </a:p>
          <a:p>
            <a:r>
              <a:rPr lang="en-CA" sz="2200" dirty="0"/>
              <a:t>These events could not have been delivered as effectively or efficiently by departmental staff.</a:t>
            </a:r>
          </a:p>
          <a:p>
            <a:endParaRPr lang="en-CA" sz="2200" dirty="0"/>
          </a:p>
        </p:txBody>
      </p:sp>
    </p:spTree>
    <p:extLst>
      <p:ext uri="{BB962C8B-B14F-4D97-AF65-F5344CB8AC3E}">
        <p14:creationId xmlns:p14="http://schemas.microsoft.com/office/powerpoint/2010/main" val="324522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a:t>How to Obtain Generic T&amp;C</a:t>
            </a:r>
          </a:p>
        </p:txBody>
      </p:sp>
      <p:graphicFrame>
        <p:nvGraphicFramePr>
          <p:cNvPr id="5" name="Content Placeholder 4"/>
          <p:cNvGraphicFramePr>
            <a:graphicFrameLocks noGrp="1"/>
          </p:cNvGraphicFramePr>
          <p:nvPr>
            <p:ph idx="1"/>
            <p:extLst/>
          </p:nvPr>
        </p:nvGraphicFramePr>
        <p:xfrm>
          <a:off x="755576" y="1600200"/>
          <a:ext cx="7931224"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3526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a:t>Key Success Factors</a:t>
            </a:r>
          </a:p>
        </p:txBody>
      </p:sp>
      <p:sp>
        <p:nvSpPr>
          <p:cNvPr id="3" name="Content Placeholder 2"/>
          <p:cNvSpPr>
            <a:spLocks noGrp="1"/>
          </p:cNvSpPr>
          <p:nvPr>
            <p:ph idx="1"/>
          </p:nvPr>
        </p:nvSpPr>
        <p:spPr>
          <a:xfrm>
            <a:off x="755576" y="1340768"/>
            <a:ext cx="7848872" cy="4680520"/>
          </a:xfrm>
        </p:spPr>
        <p:txBody>
          <a:bodyPr/>
          <a:lstStyle/>
          <a:p>
            <a:r>
              <a:rPr lang="en-CA" sz="2200" dirty="0"/>
              <a:t>Availability of compatible program T&amp;C</a:t>
            </a:r>
          </a:p>
          <a:p>
            <a:endParaRPr lang="en-CA" sz="2200" dirty="0"/>
          </a:p>
          <a:p>
            <a:r>
              <a:rPr lang="en-CA" sz="2200" dirty="0"/>
              <a:t>Understanding needs of target audience</a:t>
            </a:r>
          </a:p>
          <a:p>
            <a:endParaRPr lang="en-CA" sz="2200" dirty="0"/>
          </a:p>
          <a:p>
            <a:r>
              <a:rPr lang="en-CA" sz="2200" dirty="0"/>
              <a:t>Ability to reframe administrative processes</a:t>
            </a:r>
          </a:p>
          <a:p>
            <a:endParaRPr lang="en-CA" sz="2200" dirty="0"/>
          </a:p>
          <a:p>
            <a:r>
              <a:rPr lang="en-CA" sz="2200" dirty="0"/>
              <a:t>Maintain policy compliance and manage risks</a:t>
            </a:r>
          </a:p>
          <a:p>
            <a:endParaRPr lang="en-CA" sz="2200" dirty="0"/>
          </a:p>
          <a:p>
            <a:r>
              <a:rPr lang="en-CA" sz="2200" dirty="0"/>
              <a:t>Cross-functional team with all required expertise</a:t>
            </a:r>
          </a:p>
          <a:p>
            <a:endParaRPr lang="en-CA" sz="2200" dirty="0"/>
          </a:p>
          <a:p>
            <a:r>
              <a:rPr lang="en-CA" sz="2200" dirty="0"/>
              <a:t>Senior Management commitment and support</a:t>
            </a:r>
          </a:p>
        </p:txBody>
      </p:sp>
    </p:spTree>
    <p:extLst>
      <p:ext uri="{BB962C8B-B14F-4D97-AF65-F5344CB8AC3E}">
        <p14:creationId xmlns:p14="http://schemas.microsoft.com/office/powerpoint/2010/main" val="1595865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a:t>Next Steps for ECCC</a:t>
            </a:r>
          </a:p>
        </p:txBody>
      </p:sp>
      <p:sp>
        <p:nvSpPr>
          <p:cNvPr id="3" name="Content Placeholder 2"/>
          <p:cNvSpPr>
            <a:spLocks noGrp="1"/>
          </p:cNvSpPr>
          <p:nvPr>
            <p:ph idx="1"/>
          </p:nvPr>
        </p:nvSpPr>
        <p:spPr/>
        <p:txBody>
          <a:bodyPr/>
          <a:lstStyle/>
          <a:p>
            <a:r>
              <a:rPr lang="en-CA" sz="2200" dirty="0"/>
              <a:t>ECCC is seeking opportunities to issue more micro-grants and/or set out an environmental challenge</a:t>
            </a:r>
          </a:p>
          <a:p>
            <a:endParaRPr lang="en-CA" sz="2200" dirty="0"/>
          </a:p>
          <a:p>
            <a:r>
              <a:rPr lang="en-CA" sz="2200" dirty="0"/>
              <a:t>ECCC is also exploring opportunities to leverage incentive-based generic T&amp;C for specific opportunities</a:t>
            </a:r>
          </a:p>
          <a:p>
            <a:endParaRPr lang="en-CA" sz="2200" dirty="0"/>
          </a:p>
          <a:p>
            <a:r>
              <a:rPr lang="en-CA" sz="2200" dirty="0"/>
              <a:t>Finally, ECCC is participating in the first round of projects to be funded through Innovative Solutions Canada</a:t>
            </a:r>
          </a:p>
        </p:txBody>
      </p:sp>
    </p:spTree>
    <p:extLst>
      <p:ext uri="{BB962C8B-B14F-4D97-AF65-F5344CB8AC3E}">
        <p14:creationId xmlns:p14="http://schemas.microsoft.com/office/powerpoint/2010/main" val="966276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655AC0-FABD-4CA9-811C-2D78E4A89233}"/>
              </a:ext>
            </a:extLst>
          </p:cNvPr>
          <p:cNvSpPr/>
          <p:nvPr/>
        </p:nvSpPr>
        <p:spPr>
          <a:xfrm>
            <a:off x="212388" y="6179003"/>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FMI CC Logo Colour.jpg">
            <a:extLst>
              <a:ext uri="{FF2B5EF4-FFF2-40B4-BE49-F238E27FC236}">
                <a16:creationId xmlns:a16="http://schemas.microsoft.com/office/drawing/2014/main" id="{44C2E6F6-7DE4-43CA-B2A8-0DDFF5348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943" y="975926"/>
            <a:ext cx="3628784" cy="1435930"/>
          </a:xfrm>
          <a:prstGeom prst="rect">
            <a:avLst/>
          </a:prstGeom>
        </p:spPr>
      </p:pic>
      <p:sp>
        <p:nvSpPr>
          <p:cNvPr id="11" name="Rectangle 10">
            <a:extLst>
              <a:ext uri="{FF2B5EF4-FFF2-40B4-BE49-F238E27FC236}">
                <a16:creationId xmlns:a16="http://schemas.microsoft.com/office/drawing/2014/main" id="{1DE28BF9-7AAB-4ED5-9709-EF4B28F90293}"/>
              </a:ext>
            </a:extLst>
          </p:cNvPr>
          <p:cNvSpPr/>
          <p:nvPr/>
        </p:nvSpPr>
        <p:spPr>
          <a:xfrm>
            <a:off x="212388" y="501577"/>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149061996.jpg">
            <a:extLst>
              <a:ext uri="{FF2B5EF4-FFF2-40B4-BE49-F238E27FC236}">
                <a16:creationId xmlns:a16="http://schemas.microsoft.com/office/drawing/2014/main" id="{AB3321EC-6873-4E71-8A7C-C507EC081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88" y="640312"/>
            <a:ext cx="3690661" cy="5538692"/>
          </a:xfrm>
          <a:prstGeom prst="rect">
            <a:avLst/>
          </a:prstGeom>
        </p:spPr>
      </p:pic>
      <p:sp>
        <p:nvSpPr>
          <p:cNvPr id="13" name="TextBox 12">
            <a:extLst>
              <a:ext uri="{FF2B5EF4-FFF2-40B4-BE49-F238E27FC236}">
                <a16:creationId xmlns:a16="http://schemas.microsoft.com/office/drawing/2014/main" id="{C4F0CAE7-9359-400D-B99A-51A9AF691A36}"/>
              </a:ext>
            </a:extLst>
          </p:cNvPr>
          <p:cNvSpPr txBox="1"/>
          <p:nvPr/>
        </p:nvSpPr>
        <p:spPr>
          <a:xfrm>
            <a:off x="4172755" y="2975019"/>
            <a:ext cx="4535815" cy="2677656"/>
          </a:xfrm>
          <a:prstGeom prst="rect">
            <a:avLst/>
          </a:prstGeom>
          <a:noFill/>
        </p:spPr>
        <p:txBody>
          <a:bodyPr wrap="square" rtlCol="0">
            <a:spAutoFit/>
          </a:bodyPr>
          <a:lstStyle/>
          <a:p>
            <a:pPr lvl="0">
              <a:defRPr/>
            </a:pPr>
            <a:r>
              <a:rPr lang="en-CA" sz="2800" b="1" dirty="0">
                <a:solidFill>
                  <a:prstClr val="black"/>
                </a:solidFill>
                <a:latin typeface="Calibri"/>
              </a:rPr>
              <a:t>Presentation on Real Examples for the Use of Generics </a:t>
            </a:r>
          </a:p>
          <a:p>
            <a:pPr lvl="0">
              <a:defRPr/>
            </a:pPr>
            <a:endParaRPr lang="en-CA" sz="2400" dirty="0">
              <a:solidFill>
                <a:prstClr val="black"/>
              </a:solidFill>
              <a:latin typeface="Calibri"/>
            </a:endParaRPr>
          </a:p>
          <a:p>
            <a:pPr lvl="0">
              <a:defRPr/>
            </a:pPr>
            <a:r>
              <a:rPr lang="en-CA" sz="2400" dirty="0"/>
              <a:t>Sean O’Donnell</a:t>
            </a:r>
            <a:endParaRPr lang="en-CA" sz="2400" dirty="0">
              <a:solidFill>
                <a:prstClr val="black"/>
              </a:solidFill>
              <a:latin typeface="Calibri"/>
            </a:endParaRPr>
          </a:p>
          <a:p>
            <a:pPr lvl="0">
              <a:defRPr/>
            </a:pPr>
            <a:r>
              <a:rPr lang="en-CA" dirty="0"/>
              <a:t>Director, Grants and Contributions Centre of Expertise, Heritage Canada</a:t>
            </a:r>
            <a:endParaRPr lang="en-CA" dirty="0">
              <a:solidFill>
                <a:prstClr val="black"/>
              </a:solidFill>
            </a:endParaRPr>
          </a:p>
        </p:txBody>
      </p:sp>
    </p:spTree>
    <p:custDataLst>
      <p:tags r:id="rId1"/>
    </p:custDataLst>
    <p:extLst>
      <p:ext uri="{BB962C8B-B14F-4D97-AF65-F5344CB8AC3E}">
        <p14:creationId xmlns:p14="http://schemas.microsoft.com/office/powerpoint/2010/main" val="2290917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14" t="3112" r="-214"/>
          <a:stretch/>
        </p:blipFill>
        <p:spPr>
          <a:xfrm>
            <a:off x="474889" y="712590"/>
            <a:ext cx="8262711" cy="5413347"/>
          </a:xfrm>
          <a:prstGeom prst="rect">
            <a:avLst/>
          </a:prstGeom>
        </p:spPr>
      </p:pic>
      <p:pic>
        <p:nvPicPr>
          <p:cNvPr id="16" name="Picture 15" descr="trans_flag_gr-01.png"/>
          <p:cNvPicPr>
            <a:picLocks noChangeAspect="1"/>
          </p:cNvPicPr>
          <p:nvPr/>
        </p:nvPicPr>
        <p:blipFill rotWithShape="1">
          <a:blip r:embed="rId4">
            <a:extLst>
              <a:ext uri="{28A0092B-C50C-407E-A947-70E740481C1C}">
                <a14:useLocalDpi xmlns:a14="http://schemas.microsoft.com/office/drawing/2010/main" val="0"/>
              </a:ext>
            </a:extLst>
          </a:blip>
          <a:srcRect l="33450" t="29165" r="28230" b="31715"/>
          <a:stretch/>
        </p:blipFill>
        <p:spPr>
          <a:xfrm>
            <a:off x="474889" y="685882"/>
            <a:ext cx="8280400" cy="5487762"/>
          </a:xfrm>
          <a:prstGeom prst="rect">
            <a:avLst/>
          </a:prstGeom>
        </p:spPr>
      </p:pic>
      <p:sp>
        <p:nvSpPr>
          <p:cNvPr id="10" name="Rectangle 9"/>
          <p:cNvSpPr/>
          <p:nvPr/>
        </p:nvSpPr>
        <p:spPr>
          <a:xfrm>
            <a:off x="460800" y="3342126"/>
            <a:ext cx="7634046" cy="1721462"/>
          </a:xfrm>
          <a:prstGeom prst="rect">
            <a:avLst/>
          </a:prstGeom>
          <a:solidFill>
            <a:schemeClr val="bg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dirty="0"/>
          </a:p>
        </p:txBody>
      </p:sp>
      <p:sp>
        <p:nvSpPr>
          <p:cNvPr id="26629" name="Title 5"/>
          <p:cNvSpPr>
            <a:spLocks noGrp="1"/>
          </p:cNvSpPr>
          <p:nvPr>
            <p:ph type="ctrTitle"/>
          </p:nvPr>
        </p:nvSpPr>
        <p:spPr>
          <a:xfrm>
            <a:off x="668337" y="3342188"/>
            <a:ext cx="7339881" cy="1023937"/>
          </a:xfrm>
        </p:spPr>
        <p:txBody>
          <a:bodyPr>
            <a:noAutofit/>
          </a:bodyPr>
          <a:lstStyle/>
          <a:p>
            <a:r>
              <a:rPr lang="en-CA" altLang="en-US" sz="2800" b="1" dirty="0">
                <a:solidFill>
                  <a:srgbClr val="157AC0"/>
                </a:solidFill>
                <a:ea typeface="ヒラギノ角ゴ Pro W3" pitchFamily="127" charset="-128"/>
              </a:rPr>
              <a:t>Experimentation at Canadian Heritage </a:t>
            </a:r>
          </a:p>
        </p:txBody>
      </p:sp>
      <p:sp>
        <p:nvSpPr>
          <p:cNvPr id="26630" name="Subtitle 6"/>
          <p:cNvSpPr>
            <a:spLocks noGrp="1"/>
          </p:cNvSpPr>
          <p:nvPr>
            <p:ph type="subTitle" idx="1"/>
          </p:nvPr>
        </p:nvSpPr>
        <p:spPr>
          <a:xfrm>
            <a:off x="668338" y="4623301"/>
            <a:ext cx="6900862" cy="440286"/>
          </a:xfrm>
        </p:spPr>
        <p:txBody>
          <a:bodyPr>
            <a:normAutofit/>
          </a:bodyPr>
          <a:lstStyle/>
          <a:p>
            <a:r>
              <a:rPr lang="en-CA" altLang="en-US" sz="2000" dirty="0">
                <a:ea typeface="ヒラギノ角ゴ Pro W3" pitchFamily="127" charset="-128"/>
              </a:rPr>
              <a:t>February 22, 2018</a:t>
            </a:r>
            <a:endParaRPr altLang="en-US" sz="2000" dirty="0">
              <a:ea typeface="ヒラギノ角ゴ Pro W3" pitchFamily="127" charset="-128"/>
            </a:endParaRPr>
          </a:p>
        </p:txBody>
      </p:sp>
      <p:sp>
        <p:nvSpPr>
          <p:cNvPr id="26626" name="Slide Number Placeholder 5"/>
          <p:cNvSpPr>
            <a:spLocks noGrp="1"/>
          </p:cNvSpPr>
          <p:nvPr>
            <p:ph type="sldNum" sz="quarter" idx="12"/>
          </p:nvPr>
        </p:nvSpPr>
        <p:spPr bwMode="auto">
          <a:xfrm>
            <a:off x="-4976813" y="7416800"/>
            <a:ext cx="9826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eaLnBrk="1" hangingPunct="1"/>
            <a:fld id="{03D4ADAF-039D-454F-9A17-48D0687AB1E5}" type="slidenum">
              <a:rPr lang="en-US" altLang="en-US" sz="1200">
                <a:solidFill>
                  <a:srgbClr val="7F7F7F"/>
                </a:solidFill>
                <a:latin typeface="Century Gothic" panose="020B0502020202020204" pitchFamily="34" charset="0"/>
              </a:rPr>
              <a:pPr eaLnBrk="1" hangingPunct="1"/>
              <a:t>49</a:t>
            </a:fld>
            <a:endParaRPr lang="en-US" altLang="en-US" sz="1200" dirty="0">
              <a:solidFill>
                <a:srgbClr val="7F7F7F"/>
              </a:solidFill>
              <a:latin typeface="Century Gothic" panose="020B0502020202020204" pitchFamily="34" charset="0"/>
            </a:endParaRPr>
          </a:p>
        </p:txBody>
      </p:sp>
      <p:pic>
        <p:nvPicPr>
          <p:cNvPr id="14" name="Picture 7"/>
          <p:cNvPicPr>
            <a:picLocks/>
          </p:cNvPicPr>
          <p:nvPr/>
        </p:nvPicPr>
        <p:blipFill>
          <a:blip r:embed="rId5">
            <a:extLst>
              <a:ext uri="{28A0092B-C50C-407E-A947-70E740481C1C}">
                <a14:useLocalDpi xmlns:a14="http://schemas.microsoft.com/office/drawing/2010/main" val="0"/>
              </a:ext>
            </a:extLst>
          </a:blip>
          <a:stretch>
            <a:fillRect/>
          </a:stretch>
        </p:blipFill>
        <p:spPr bwMode="auto">
          <a:xfrm>
            <a:off x="668337" y="4424288"/>
            <a:ext cx="7214753"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txBox="1">
            <a:spLocks/>
          </p:cNvSpPr>
          <p:nvPr/>
        </p:nvSpPr>
        <p:spPr bwMode="auto">
          <a:xfrm>
            <a:off x="386370" y="6356349"/>
            <a:ext cx="594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panose="020F0502020204030204" pitchFamily="34" charset="0"/>
                <a:ea typeface="ヒラギノ角ゴ Pro W3" pitchFamily="127" charset="-128"/>
                <a:cs typeface="+mn-cs"/>
              </a:defRPr>
            </a:lvl1pPr>
            <a:lvl2pPr marL="742950" indent="-285750" algn="l" defTabSz="457200" rtl="0" eaLnBrk="0" fontAlgn="base" hangingPunct="0">
              <a:spcBef>
                <a:spcPct val="0"/>
              </a:spcBef>
              <a:spcAft>
                <a:spcPct val="0"/>
              </a:spcAft>
              <a:defRPr sz="2400" kern="1200">
                <a:solidFill>
                  <a:schemeClr val="tx1"/>
                </a:solidFill>
                <a:latin typeface="Calibri" panose="020F0502020204030204" pitchFamily="34" charset="0"/>
                <a:ea typeface="ヒラギノ角ゴ Pro W3" pitchFamily="127" charset="-128"/>
                <a:cs typeface="+mn-cs"/>
              </a:defRPr>
            </a:lvl2pPr>
            <a:lvl3pPr marL="11430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ヒラギノ角ゴ Pro W3" pitchFamily="127" charset="-128"/>
                <a:cs typeface="+mn-cs"/>
              </a:defRPr>
            </a:lvl3pPr>
            <a:lvl4pPr marL="16002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ヒラギノ角ゴ Pro W3" pitchFamily="127" charset="-128"/>
                <a:cs typeface="+mn-cs"/>
              </a:defRPr>
            </a:lvl4pPr>
            <a:lvl5pPr marL="20574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ヒラギノ角ゴ Pro W3" pitchFamily="127"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ヒラギノ角ゴ Pro W3" pitchFamily="127"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ヒラギノ角ゴ Pro W3" pitchFamily="127"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ヒラギノ角ゴ Pro W3" pitchFamily="127"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ヒラギノ角ゴ Pro W3" pitchFamily="127" charset="-128"/>
                <a:cs typeface="+mn-cs"/>
              </a:defRPr>
            </a:lvl9pPr>
          </a:lstStyle>
          <a:p>
            <a:pPr eaLnBrk="1" hangingPunct="1"/>
            <a:r>
              <a:rPr lang="en-US" altLang="en-US" sz="1200" dirty="0">
                <a:solidFill>
                  <a:srgbClr val="595959"/>
                </a:solidFill>
                <a:latin typeface="Century Gothic" panose="020B0502020202020204" pitchFamily="34" charset="0"/>
              </a:rPr>
              <a:t> </a:t>
            </a:r>
          </a:p>
        </p:txBody>
      </p:sp>
      <p:sp>
        <p:nvSpPr>
          <p:cNvPr id="3" name="TextBox 2"/>
          <p:cNvSpPr txBox="1"/>
          <p:nvPr/>
        </p:nvSpPr>
        <p:spPr>
          <a:xfrm>
            <a:off x="595554" y="5204148"/>
            <a:ext cx="8142046" cy="615553"/>
          </a:xfrm>
          <a:prstGeom prst="rect">
            <a:avLst/>
          </a:prstGeom>
          <a:noFill/>
        </p:spPr>
        <p:txBody>
          <a:bodyPr wrap="square" rtlCol="0">
            <a:spAutoFit/>
          </a:bodyPr>
          <a:lstStyle/>
          <a:p>
            <a:r>
              <a:rPr lang="en-CA" dirty="0">
                <a:solidFill>
                  <a:schemeClr val="bg1"/>
                </a:solidFill>
                <a:latin typeface="Century Gothic" panose="020B0502020202020204" pitchFamily="34" charset="0"/>
              </a:rPr>
              <a:t>Presented by: Sean O’Donnell</a:t>
            </a:r>
          </a:p>
          <a:p>
            <a:r>
              <a:rPr lang="en-CA" sz="1600" dirty="0">
                <a:solidFill>
                  <a:schemeClr val="bg1"/>
                </a:solidFill>
                <a:latin typeface="Century Gothic" panose="020B0502020202020204" pitchFamily="34" charset="0"/>
              </a:rPr>
              <a:t>Director, </a:t>
            </a:r>
            <a:r>
              <a:rPr lang="en-CA" sz="1600" dirty="0" err="1">
                <a:solidFill>
                  <a:schemeClr val="bg1"/>
                </a:solidFill>
                <a:latin typeface="Century Gothic" panose="020B0502020202020204" pitchFamily="34" charset="0"/>
              </a:rPr>
              <a:t>Gs&amp;Cs</a:t>
            </a:r>
            <a:r>
              <a:rPr lang="en-CA" sz="1600" dirty="0">
                <a:solidFill>
                  <a:schemeClr val="bg1"/>
                </a:solidFill>
                <a:latin typeface="Century Gothic" panose="020B0502020202020204" pitchFamily="34" charset="0"/>
              </a:rPr>
              <a:t> Centre of Expertise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58880" y="6309320"/>
            <a:ext cx="2133600" cy="365125"/>
          </a:xfrm>
        </p:spPr>
        <p:txBody>
          <a:bodyPr/>
          <a:lstStyle/>
          <a:p>
            <a:fld id="{32D4B517-E49B-41B6-9DBC-23634E0F1CDC}" type="slidenum">
              <a:rPr lang="en-CA" smtClean="0"/>
              <a:pPr/>
              <a:t>5</a:t>
            </a:fld>
            <a:endParaRPr lang="en-CA" dirty="0"/>
          </a:p>
        </p:txBody>
      </p:sp>
      <p:sp>
        <p:nvSpPr>
          <p:cNvPr id="4" name="Title 3"/>
          <p:cNvSpPr>
            <a:spLocks noGrp="1"/>
          </p:cNvSpPr>
          <p:nvPr>
            <p:ph type="title"/>
          </p:nvPr>
        </p:nvSpPr>
        <p:spPr>
          <a:xfrm>
            <a:off x="719572" y="8620"/>
            <a:ext cx="5036938" cy="878670"/>
          </a:xfrm>
        </p:spPr>
        <p:txBody>
          <a:bodyPr>
            <a:normAutofit/>
          </a:bodyPr>
          <a:lstStyle/>
          <a:p>
            <a:r>
              <a:rPr lang="en-CA" sz="3600" b="1" dirty="0"/>
              <a:t>Purpose</a:t>
            </a:r>
          </a:p>
        </p:txBody>
      </p:sp>
      <p:sp>
        <p:nvSpPr>
          <p:cNvPr id="6" name="Content Placeholder 2"/>
          <p:cNvSpPr txBox="1">
            <a:spLocks/>
          </p:cNvSpPr>
          <p:nvPr/>
        </p:nvSpPr>
        <p:spPr>
          <a:xfrm>
            <a:off x="827584" y="1520788"/>
            <a:ext cx="7812868" cy="3960440"/>
          </a:xfrm>
          <a:prstGeom prst="rect">
            <a:avLst/>
          </a:prstGeom>
        </p:spPr>
        <p:txBody>
          <a:bodyPr lIns="0" tIns="0" rIns="0" bIns="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CA" sz="2800" dirty="0"/>
              <a:t>Discuss a potential approach to transfer payments</a:t>
            </a:r>
          </a:p>
          <a:p>
            <a:endParaRPr lang="en-CA" sz="1100" u="sng" dirty="0"/>
          </a:p>
          <a:p>
            <a:pPr marL="342900" indent="-342900">
              <a:buFont typeface="Arial" panose="020B0604020202020204" pitchFamily="34" charset="0"/>
              <a:buChar char="•"/>
            </a:pPr>
            <a:endParaRPr lang="en-CA" sz="2400" dirty="0"/>
          </a:p>
        </p:txBody>
      </p:sp>
    </p:spTree>
    <p:extLst>
      <p:ext uri="{BB962C8B-B14F-4D97-AF65-F5344CB8AC3E}">
        <p14:creationId xmlns:p14="http://schemas.microsoft.com/office/powerpoint/2010/main" val="2145072160"/>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522" y="3949700"/>
            <a:ext cx="3612178" cy="2256055"/>
          </a:xfrm>
          <a:prstGeom prst="rect">
            <a:avLst/>
          </a:prstGeom>
        </p:spPr>
      </p:pic>
      <p:sp>
        <p:nvSpPr>
          <p:cNvPr id="2" name="Title 1"/>
          <p:cNvSpPr>
            <a:spLocks noGrp="1"/>
          </p:cNvSpPr>
          <p:nvPr>
            <p:ph type="title"/>
          </p:nvPr>
        </p:nvSpPr>
        <p:spPr/>
        <p:txBody>
          <a:bodyPr/>
          <a:lstStyle/>
          <a:p>
            <a:r>
              <a:rPr lang="en-CA" dirty="0"/>
              <a:t>Background</a:t>
            </a:r>
          </a:p>
        </p:txBody>
      </p:sp>
      <p:sp>
        <p:nvSpPr>
          <p:cNvPr id="3" name="Content Placeholder 2"/>
          <p:cNvSpPr>
            <a:spLocks noGrp="1"/>
          </p:cNvSpPr>
          <p:nvPr>
            <p:ph idx="1"/>
          </p:nvPr>
        </p:nvSpPr>
        <p:spPr>
          <a:xfrm>
            <a:off x="365760" y="1436688"/>
            <a:ext cx="8409940" cy="3953459"/>
          </a:xfrm>
        </p:spPr>
        <p:txBody>
          <a:bodyPr/>
          <a:lstStyle/>
          <a:p>
            <a:r>
              <a:rPr lang="en-CA" sz="2200" dirty="0">
                <a:latin typeface="+mn-lt"/>
              </a:rPr>
              <a:t>PCH participated in TBS’s working group on Generic </a:t>
            </a:r>
            <a:r>
              <a:rPr lang="en-CA" sz="2200" dirty="0" err="1">
                <a:latin typeface="+mn-lt"/>
              </a:rPr>
              <a:t>Ts&amp;Cs</a:t>
            </a:r>
            <a:r>
              <a:rPr lang="en-CA" sz="2200" dirty="0">
                <a:latin typeface="+mn-lt"/>
              </a:rPr>
              <a:t>.</a:t>
            </a:r>
          </a:p>
          <a:p>
            <a:r>
              <a:rPr lang="en-CA" sz="2200" dirty="0">
                <a:latin typeface="+mn-lt"/>
              </a:rPr>
              <a:t>DM was eager to challenge programs to experiment.</a:t>
            </a:r>
          </a:p>
          <a:p>
            <a:pPr lvl="1"/>
            <a:r>
              <a:rPr lang="en-CA" sz="2000" dirty="0">
                <a:latin typeface="+mn-lt"/>
              </a:rPr>
              <a:t>His vision was for PCH to become an early adopter.</a:t>
            </a:r>
          </a:p>
          <a:p>
            <a:r>
              <a:rPr lang="en-CA" sz="2200" dirty="0">
                <a:latin typeface="+mn-lt"/>
              </a:rPr>
              <a:t>Challenges with uptake and buy-in:</a:t>
            </a:r>
          </a:p>
          <a:p>
            <a:pPr lvl="1"/>
            <a:r>
              <a:rPr lang="en-CA" sz="1800" dirty="0">
                <a:latin typeface="+mn-lt"/>
              </a:rPr>
              <a:t>Lack of understanding and vision (couldn’t see opportunities and/or relevance).</a:t>
            </a:r>
          </a:p>
          <a:p>
            <a:r>
              <a:rPr lang="en-CA" sz="2200" dirty="0">
                <a:latin typeface="+mn-lt"/>
              </a:rPr>
              <a:t>Further nudging was required: </a:t>
            </a:r>
          </a:p>
          <a:p>
            <a:endParaRPr lang="en-CA" sz="2000" dirty="0">
              <a:latin typeface="+mn-lt"/>
            </a:endParaRPr>
          </a:p>
          <a:p>
            <a:endParaRPr lang="en-CA" sz="1800" dirty="0"/>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50</a:t>
            </a:fld>
            <a:endParaRPr lang="en-US" altLang="en-US" dirty="0"/>
          </a:p>
        </p:txBody>
      </p:sp>
      <p:sp>
        <p:nvSpPr>
          <p:cNvPr id="7" name="Rectangle 6"/>
          <p:cNvSpPr/>
          <p:nvPr/>
        </p:nvSpPr>
        <p:spPr>
          <a:xfrm>
            <a:off x="824404" y="4312046"/>
            <a:ext cx="4701498" cy="2031325"/>
          </a:xfrm>
          <a:prstGeom prst="rect">
            <a:avLst/>
          </a:prstGeom>
        </p:spPr>
        <p:txBody>
          <a:bodyPr wrap="square">
            <a:spAutoFit/>
          </a:bodyPr>
          <a:lstStyle/>
          <a:p>
            <a:pPr marL="285750" lvl="7" indent="-285750">
              <a:buClr>
                <a:schemeClr val="accent1"/>
              </a:buClr>
              <a:buFont typeface="Arial" panose="020B0604020202020204" pitchFamily="34" charset="0"/>
              <a:buChar char="•"/>
            </a:pPr>
            <a:r>
              <a:rPr lang="en-CA" b="1" dirty="0">
                <a:solidFill>
                  <a:srgbClr val="595959"/>
                </a:solidFill>
                <a:latin typeface="+mn-lt"/>
                <a:ea typeface="ヒラギノ角ゴ Pro W3" pitchFamily="126" charset="-128"/>
                <a:cs typeface="Century Gothic" pitchFamily="34" charset="0"/>
              </a:rPr>
              <a:t>All</a:t>
            </a:r>
            <a:r>
              <a:rPr lang="en-CA" dirty="0">
                <a:solidFill>
                  <a:srgbClr val="595959"/>
                </a:solidFill>
                <a:latin typeface="+mn-lt"/>
                <a:ea typeface="ヒラギノ角ゴ Pro W3" pitchFamily="126" charset="-128"/>
                <a:cs typeface="Century Gothic" pitchFamily="34" charset="0"/>
              </a:rPr>
              <a:t> funding programs </a:t>
            </a:r>
            <a:r>
              <a:rPr lang="en-CA" u="sng" dirty="0">
                <a:solidFill>
                  <a:srgbClr val="595959"/>
                </a:solidFill>
                <a:latin typeface="+mn-lt"/>
                <a:ea typeface="ヒラギノ角ゴ Pro W3" pitchFamily="126" charset="-128"/>
                <a:cs typeface="Century Gothic" pitchFamily="34" charset="0"/>
              </a:rPr>
              <a:t>must </a:t>
            </a:r>
            <a:r>
              <a:rPr lang="en-CA" dirty="0">
                <a:solidFill>
                  <a:srgbClr val="595959"/>
                </a:solidFill>
                <a:latin typeface="+mn-lt"/>
                <a:ea typeface="ヒラギノ角ゴ Pro W3" pitchFamily="126" charset="-128"/>
                <a:cs typeface="Century Gothic" pitchFamily="34" charset="0"/>
              </a:rPr>
              <a:t>conduct some level of experimentation; Generic </a:t>
            </a:r>
            <a:r>
              <a:rPr lang="en-CA" dirty="0" err="1">
                <a:solidFill>
                  <a:srgbClr val="595959"/>
                </a:solidFill>
                <a:latin typeface="+mn-lt"/>
                <a:ea typeface="ヒラギノ角ゴ Pro W3" pitchFamily="126" charset="-128"/>
                <a:cs typeface="Century Gothic" pitchFamily="34" charset="0"/>
              </a:rPr>
              <a:t>Ts&amp;Cs</a:t>
            </a:r>
            <a:r>
              <a:rPr lang="en-CA" dirty="0">
                <a:solidFill>
                  <a:srgbClr val="595959"/>
                </a:solidFill>
                <a:latin typeface="+mn-lt"/>
                <a:ea typeface="ヒラギノ角ゴ Pro W3" pitchFamily="126" charset="-128"/>
                <a:cs typeface="Century Gothic" pitchFamily="34" charset="0"/>
              </a:rPr>
              <a:t> represent one set of tools available.</a:t>
            </a:r>
          </a:p>
          <a:p>
            <a:pPr marL="285750" lvl="7" indent="-285750">
              <a:buClr>
                <a:schemeClr val="accent1"/>
              </a:buClr>
              <a:buFont typeface="Arial" panose="020B0604020202020204" pitchFamily="34" charset="0"/>
              <a:buChar char="•"/>
            </a:pPr>
            <a:r>
              <a:rPr lang="en-CA" dirty="0">
                <a:solidFill>
                  <a:srgbClr val="595959"/>
                </a:solidFill>
                <a:latin typeface="+mn-lt"/>
                <a:ea typeface="ヒラギノ角ゴ Pro W3" pitchFamily="126" charset="-128"/>
                <a:cs typeface="Century Gothic" pitchFamily="34" charset="0"/>
              </a:rPr>
              <a:t>Proposals must be presented to a new special committee on experimentation by December.</a:t>
            </a:r>
          </a:p>
        </p:txBody>
      </p:sp>
      <p:sp>
        <p:nvSpPr>
          <p:cNvPr id="6" name="Oval Callout 5"/>
          <p:cNvSpPr/>
          <p:nvPr/>
        </p:nvSpPr>
        <p:spPr>
          <a:xfrm>
            <a:off x="5888281" y="4165600"/>
            <a:ext cx="1122120" cy="702443"/>
          </a:xfrm>
          <a:prstGeom prst="wedgeEllipseCallo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dirty="0"/>
              <a:t>You got this!</a:t>
            </a:r>
          </a:p>
        </p:txBody>
      </p:sp>
    </p:spTree>
    <p:extLst>
      <p:ext uri="{BB962C8B-B14F-4D97-AF65-F5344CB8AC3E}">
        <p14:creationId xmlns:p14="http://schemas.microsoft.com/office/powerpoint/2010/main" val="3234282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664"/>
            <a:ext cx="8229600" cy="985837"/>
          </a:xfrm>
        </p:spPr>
        <p:txBody>
          <a:bodyPr/>
          <a:lstStyle/>
          <a:p>
            <a:r>
              <a:rPr lang="fr-CA" dirty="0"/>
              <a:t>And </a:t>
            </a:r>
            <a:r>
              <a:rPr lang="fr-CA" dirty="0" err="1"/>
              <a:t>experimentation</a:t>
            </a:r>
            <a:r>
              <a:rPr lang="fr-CA" dirty="0"/>
              <a:t> </a:t>
            </a:r>
            <a:r>
              <a:rPr lang="fr-CA" dirty="0" err="1"/>
              <a:t>happened</a:t>
            </a:r>
            <a:r>
              <a:rPr lang="fr-CA" dirty="0"/>
              <a:t>… </a:t>
            </a:r>
            <a:endParaRPr lang="fr-CA" dirty="0">
              <a:solidFill>
                <a:srgbClr val="FF0000"/>
              </a:solidFill>
            </a:endParaRPr>
          </a:p>
        </p:txBody>
      </p:sp>
      <p:sp>
        <p:nvSpPr>
          <p:cNvPr id="3" name="Content Placeholder 2"/>
          <p:cNvSpPr>
            <a:spLocks noGrp="1"/>
          </p:cNvSpPr>
          <p:nvPr>
            <p:ph idx="1"/>
          </p:nvPr>
        </p:nvSpPr>
        <p:spPr>
          <a:xfrm>
            <a:off x="314319" y="1429273"/>
            <a:ext cx="4851400" cy="5102540"/>
          </a:xfrm>
        </p:spPr>
        <p:txBody>
          <a:bodyPr/>
          <a:lstStyle/>
          <a:p>
            <a:r>
              <a:rPr lang="fr-FR" sz="2000" dirty="0"/>
              <a:t>Over 26 </a:t>
            </a:r>
            <a:r>
              <a:rPr lang="fr-FR" sz="2000" dirty="0" err="1"/>
              <a:t>ideas</a:t>
            </a:r>
            <a:r>
              <a:rPr lang="fr-FR" sz="2000" dirty="0"/>
              <a:t> </a:t>
            </a:r>
            <a:r>
              <a:rPr lang="fr-FR" sz="2000" dirty="0" err="1"/>
              <a:t>were</a:t>
            </a:r>
            <a:r>
              <a:rPr lang="fr-FR" sz="2000" dirty="0"/>
              <a:t> </a:t>
            </a:r>
            <a:r>
              <a:rPr lang="fr-FR" sz="2000" dirty="0" err="1"/>
              <a:t>presented</a:t>
            </a:r>
            <a:r>
              <a:rPr lang="fr-FR" sz="2000" dirty="0"/>
              <a:t> to the </a:t>
            </a:r>
            <a:r>
              <a:rPr lang="fr-FR" sz="2000" dirty="0" err="1"/>
              <a:t>committee</a:t>
            </a:r>
            <a:r>
              <a:rPr lang="fr-FR" sz="2000" dirty="0"/>
              <a:t>, </a:t>
            </a:r>
            <a:r>
              <a:rPr lang="fr-FR" sz="2000" dirty="0" err="1"/>
              <a:t>including</a:t>
            </a:r>
            <a:r>
              <a:rPr lang="fr-FR" sz="2000" dirty="0"/>
              <a:t> 15 </a:t>
            </a:r>
            <a:r>
              <a:rPr lang="fr-FR" sz="2000" dirty="0" err="1"/>
              <a:t>that</a:t>
            </a:r>
            <a:r>
              <a:rPr lang="fr-FR" sz="2000" dirty="0"/>
              <a:t> </a:t>
            </a:r>
            <a:r>
              <a:rPr lang="fr-FR" sz="2000" dirty="0" err="1"/>
              <a:t>used</a:t>
            </a:r>
            <a:r>
              <a:rPr lang="fr-FR" sz="2000" dirty="0"/>
              <a:t> </a:t>
            </a:r>
            <a:r>
              <a:rPr lang="fr-FR" sz="2000" dirty="0" err="1"/>
              <a:t>Generic</a:t>
            </a:r>
            <a:r>
              <a:rPr lang="fr-FR" sz="2000" dirty="0"/>
              <a:t> </a:t>
            </a:r>
            <a:r>
              <a:rPr lang="fr-FR" sz="2000" dirty="0" err="1"/>
              <a:t>Ts&amp;Cs</a:t>
            </a:r>
            <a:r>
              <a:rPr lang="fr-FR" sz="2000" dirty="0"/>
              <a:t> </a:t>
            </a:r>
            <a:r>
              <a:rPr lang="fr-CA" sz="2000" dirty="0"/>
              <a:t>as an </a:t>
            </a:r>
            <a:r>
              <a:rPr lang="fr-CA" sz="2000" dirty="0" err="1"/>
              <a:t>experimentation</a:t>
            </a:r>
            <a:r>
              <a:rPr lang="fr-CA" sz="2000" dirty="0"/>
              <a:t> </a:t>
            </a:r>
            <a:r>
              <a:rPr lang="fr-CA" sz="2000" dirty="0" err="1"/>
              <a:t>tool</a:t>
            </a:r>
            <a:r>
              <a:rPr lang="fr-FR" sz="2000" dirty="0"/>
              <a:t>. </a:t>
            </a:r>
          </a:p>
          <a:p>
            <a:r>
              <a:rPr lang="fr-FR" sz="2000" dirty="0" err="1"/>
              <a:t>Varied</a:t>
            </a:r>
            <a:r>
              <a:rPr lang="fr-FR" sz="2000" dirty="0"/>
              <a:t> </a:t>
            </a:r>
            <a:r>
              <a:rPr lang="fr-FR" sz="2000" dirty="0" err="1"/>
              <a:t>proposals</a:t>
            </a:r>
            <a:r>
              <a:rPr lang="fr-FR" sz="2000" dirty="0"/>
              <a:t>:</a:t>
            </a:r>
          </a:p>
          <a:p>
            <a:pPr lvl="1"/>
            <a:r>
              <a:rPr lang="fr-FR" sz="1800" dirty="0"/>
              <a:t>Micro-</a:t>
            </a:r>
            <a:r>
              <a:rPr lang="fr-FR" sz="1800" dirty="0" err="1"/>
              <a:t>funding</a:t>
            </a:r>
            <a:endParaRPr lang="fr-FR" sz="1800" dirty="0"/>
          </a:p>
          <a:p>
            <a:pPr lvl="1"/>
            <a:r>
              <a:rPr lang="fr-FR" sz="1800" dirty="0" err="1"/>
              <a:t>Prizes</a:t>
            </a:r>
            <a:r>
              <a:rPr lang="fr-FR" sz="1800" dirty="0"/>
              <a:t> and challenges</a:t>
            </a:r>
          </a:p>
          <a:p>
            <a:pPr lvl="1"/>
            <a:r>
              <a:rPr lang="fr-CA" sz="1800" dirty="0" err="1"/>
              <a:t>Incentive-based</a:t>
            </a:r>
            <a:r>
              <a:rPr lang="fr-CA" sz="1800" dirty="0"/>
              <a:t> </a:t>
            </a:r>
            <a:r>
              <a:rPr lang="fr-CA" sz="1800" dirty="0" err="1"/>
              <a:t>funding</a:t>
            </a:r>
            <a:endParaRPr lang="en-CA" sz="1800" dirty="0"/>
          </a:p>
          <a:p>
            <a:pPr lvl="1"/>
            <a:r>
              <a:rPr lang="fr-FR" sz="1800" dirty="0" err="1"/>
              <a:t>Minors</a:t>
            </a:r>
            <a:r>
              <a:rPr lang="fr-FR" sz="1800" dirty="0"/>
              <a:t> changes to the </a:t>
            </a:r>
            <a:r>
              <a:rPr lang="fr-FR" sz="1800" dirty="0" err="1"/>
              <a:t>current</a:t>
            </a:r>
            <a:r>
              <a:rPr lang="fr-FR" sz="1800" dirty="0"/>
              <a:t> </a:t>
            </a:r>
            <a:r>
              <a:rPr lang="fr-FR" sz="1800" dirty="0" err="1"/>
              <a:t>Ts&amp;Cs</a:t>
            </a:r>
            <a:endParaRPr lang="fr-FR" sz="1800" dirty="0"/>
          </a:p>
          <a:p>
            <a:pPr lvl="1"/>
            <a:r>
              <a:rPr lang="fr-FR" sz="1800" dirty="0" err="1"/>
              <a:t>Others</a:t>
            </a:r>
            <a:r>
              <a:rPr lang="fr-FR" sz="1800" dirty="0"/>
              <a:t> (in </a:t>
            </a:r>
            <a:r>
              <a:rPr lang="fr-FR" sz="1800" dirty="0" err="1"/>
              <a:t>current</a:t>
            </a:r>
            <a:r>
              <a:rPr lang="fr-FR" sz="1800" dirty="0"/>
              <a:t> </a:t>
            </a:r>
            <a:r>
              <a:rPr lang="fr-FR" sz="1800" dirty="0" err="1"/>
              <a:t>Ts&amp;Cs</a:t>
            </a:r>
            <a:r>
              <a:rPr lang="fr-FR" sz="1800" dirty="0"/>
              <a:t>)</a:t>
            </a:r>
          </a:p>
          <a:p>
            <a:r>
              <a:rPr lang="fr-CA" sz="2000" dirty="0"/>
              <a:t>To date, all </a:t>
            </a:r>
            <a:r>
              <a:rPr lang="fr-CA" sz="2000" dirty="0" err="1"/>
              <a:t>proposals</a:t>
            </a:r>
            <a:r>
              <a:rPr lang="fr-CA" sz="2000" dirty="0"/>
              <a:t> have been </a:t>
            </a:r>
            <a:r>
              <a:rPr lang="fr-CA" sz="2000" dirty="0" err="1"/>
              <a:t>approved</a:t>
            </a:r>
            <a:r>
              <a:rPr lang="fr-FR" sz="2000" dirty="0"/>
              <a:t>!</a:t>
            </a:r>
            <a:endParaRPr lang="en-CA" sz="2000" dirty="0"/>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51</a:t>
            </a:fld>
            <a:endParaRPr lang="en-US" altLang="en-US"/>
          </a:p>
        </p:txBody>
      </p:sp>
      <p:graphicFrame>
        <p:nvGraphicFramePr>
          <p:cNvPr id="5" name="Diagram 4"/>
          <p:cNvGraphicFramePr/>
          <p:nvPr>
            <p:extLst>
              <p:ext uri="{D42A27DB-BD31-4B8C-83A1-F6EECF244321}">
                <p14:modId xmlns:p14="http://schemas.microsoft.com/office/powerpoint/2010/main" val="612375031"/>
              </p:ext>
            </p:extLst>
          </p:nvPr>
        </p:nvGraphicFramePr>
        <p:xfrm>
          <a:off x="4305300" y="1218406"/>
          <a:ext cx="5343071" cy="4718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rot="21241823">
            <a:off x="6046968" y="5095215"/>
            <a:ext cx="2351967" cy="461665"/>
          </a:xfrm>
          <a:prstGeom prst="rect">
            <a:avLst/>
          </a:prstGeom>
          <a:ln>
            <a:solidFill>
              <a:schemeClr val="accent3">
                <a:lumMod val="75000"/>
              </a:schemeClr>
            </a:solidFill>
            <a:prstDash val="lgDash"/>
          </a:ln>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2400" b="1" cap="none" spc="0" dirty="0">
                <a:ln w="12700" cmpd="sng">
                  <a:solidFill>
                    <a:schemeClr val="accent3">
                      <a:lumMod val="75000"/>
                    </a:schemeClr>
                  </a:solidFill>
                  <a:prstDash val="solid"/>
                </a:ln>
                <a:solidFill>
                  <a:schemeClr val="accent3">
                    <a:lumMod val="60000"/>
                    <a:lumOff val="40000"/>
                  </a:schemeClr>
                </a:solidFill>
                <a:effectLst/>
                <a:latin typeface="Corbel" panose="020B0503020204020204" pitchFamily="34" charset="0"/>
              </a:rPr>
              <a:t>APPROVED</a:t>
            </a:r>
          </a:p>
        </p:txBody>
      </p:sp>
    </p:spTree>
    <p:extLst>
      <p:ext uri="{BB962C8B-B14F-4D97-AF65-F5344CB8AC3E}">
        <p14:creationId xmlns:p14="http://schemas.microsoft.com/office/powerpoint/2010/main" val="3372161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Examples of PCH Experimentation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87977612"/>
              </p:ext>
            </p:extLst>
          </p:nvPr>
        </p:nvGraphicFramePr>
        <p:xfrm>
          <a:off x="457200" y="1436688"/>
          <a:ext cx="8229600" cy="4689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fld id="{78075564-AF6E-40FC-905A-F6C5E8D29614}" type="slidenum">
              <a:rPr lang="en-US" altLang="en-US" smtClean="0"/>
              <a:pPr/>
              <a:t>52</a:t>
            </a:fld>
            <a:endParaRPr lang="en-US" altLang="en-US"/>
          </a:p>
        </p:txBody>
      </p:sp>
      <p:sp>
        <p:nvSpPr>
          <p:cNvPr id="6" name="TextBox 5"/>
          <p:cNvSpPr txBox="1"/>
          <p:nvPr/>
        </p:nvSpPr>
        <p:spPr>
          <a:xfrm>
            <a:off x="596900" y="5029501"/>
            <a:ext cx="3426460" cy="1077218"/>
          </a:xfrm>
          <a:prstGeom prst="rect">
            <a:avLst/>
          </a:prstGeom>
          <a:noFill/>
        </p:spPr>
        <p:txBody>
          <a:bodyPr wrap="square" rtlCol="0">
            <a:spAutoFit/>
          </a:bodyPr>
          <a:lstStyle/>
          <a:p>
            <a:pPr marL="177800" lvl="0" indent="-177800">
              <a:buFont typeface="Calibri" panose="020F0502020204030204" pitchFamily="34" charset="0"/>
              <a:buChar char="-"/>
              <a:tabLst/>
            </a:pPr>
            <a:r>
              <a:rPr lang="en-CA" sz="1600" dirty="0">
                <a:latin typeface="+mn-lt"/>
              </a:rPr>
              <a:t>CCSF: Creative </a:t>
            </a:r>
          </a:p>
          <a:p>
            <a:pPr lvl="0">
              <a:tabLst/>
            </a:pPr>
            <a:r>
              <a:rPr lang="en-CA" sz="1600" dirty="0">
                <a:latin typeface="+mn-lt"/>
              </a:rPr>
              <a:t>   Hubs (Base + Premium)</a:t>
            </a:r>
          </a:p>
          <a:p>
            <a:pPr marL="177800" lvl="0" indent="-177800">
              <a:buFont typeface="Calibri" panose="020F0502020204030204" pitchFamily="34" charset="0"/>
              <a:buChar char="-"/>
            </a:pPr>
            <a:r>
              <a:rPr lang="en-CA" sz="1600" dirty="0">
                <a:latin typeface="+mn-lt"/>
              </a:rPr>
              <a:t>BCAH: Capital Funding (Outcomes-based)</a:t>
            </a:r>
          </a:p>
        </p:txBody>
      </p:sp>
      <p:sp>
        <p:nvSpPr>
          <p:cNvPr id="7" name="TextBox 6"/>
          <p:cNvSpPr txBox="1"/>
          <p:nvPr/>
        </p:nvSpPr>
        <p:spPr>
          <a:xfrm>
            <a:off x="5609063" y="5048945"/>
            <a:ext cx="3277065" cy="1354217"/>
          </a:xfrm>
          <a:prstGeom prst="rect">
            <a:avLst/>
          </a:prstGeom>
          <a:noFill/>
        </p:spPr>
        <p:txBody>
          <a:bodyPr wrap="square" rtlCol="0">
            <a:spAutoFit/>
          </a:bodyPr>
          <a:lstStyle/>
          <a:p>
            <a:pPr marL="852488" lvl="1" indent="-112713">
              <a:buFont typeface="Calibri" panose="020F0502020204030204" pitchFamily="34" charset="0"/>
              <a:buChar char="-"/>
            </a:pPr>
            <a:r>
              <a:rPr lang="en-CA" sz="1600" dirty="0">
                <a:latin typeface="+mn-lt"/>
              </a:rPr>
              <a:t>TV5: Timing of payment</a:t>
            </a:r>
          </a:p>
          <a:p>
            <a:pPr marL="635000" lvl="1" indent="-177800">
              <a:buFont typeface="Calibri" panose="020F0502020204030204" pitchFamily="34" charset="0"/>
              <a:buChar char="-"/>
            </a:pPr>
            <a:r>
              <a:rPr lang="en-CA" sz="1600" dirty="0">
                <a:latin typeface="+mn-lt"/>
              </a:rPr>
              <a:t>CC: Fast-Track</a:t>
            </a:r>
          </a:p>
          <a:p>
            <a:pPr marL="177800" indent="-177800">
              <a:buFont typeface="Calibri" panose="020F0502020204030204" pitchFamily="34" charset="0"/>
              <a:buChar char="-"/>
            </a:pPr>
            <a:r>
              <a:rPr lang="en-CA" sz="1600" dirty="0">
                <a:latin typeface="+mn-lt"/>
              </a:rPr>
              <a:t>OL: Mini Explore</a:t>
            </a:r>
          </a:p>
          <a:p>
            <a:pPr marL="285750" indent="-285750">
              <a:buFont typeface="Arial" panose="020B0604020202020204" pitchFamily="34" charset="0"/>
              <a:buChar char="•"/>
            </a:pPr>
            <a:endParaRPr lang="en-CA" dirty="0">
              <a:latin typeface="Century Gothic" panose="020B0502020202020204" pitchFamily="34" charset="0"/>
            </a:endParaRPr>
          </a:p>
        </p:txBody>
      </p:sp>
      <p:sp>
        <p:nvSpPr>
          <p:cNvPr id="8" name="TextBox 7"/>
          <p:cNvSpPr txBox="1"/>
          <p:nvPr/>
        </p:nvSpPr>
        <p:spPr>
          <a:xfrm>
            <a:off x="596899" y="1607119"/>
            <a:ext cx="3161061" cy="1600438"/>
          </a:xfrm>
          <a:prstGeom prst="rect">
            <a:avLst/>
          </a:prstGeom>
          <a:noFill/>
        </p:spPr>
        <p:txBody>
          <a:bodyPr wrap="square" rtlCol="0">
            <a:spAutoFit/>
          </a:bodyPr>
          <a:lstStyle/>
          <a:p>
            <a:pPr marL="177800" indent="-177800">
              <a:buFont typeface="Calibri" panose="020F0502020204030204" pitchFamily="34" charset="0"/>
              <a:buChar char="-"/>
            </a:pPr>
            <a:r>
              <a:rPr lang="en-CA" sz="1600" dirty="0">
                <a:latin typeface="+mn-lt"/>
              </a:rPr>
              <a:t>Canada 150 Skating Day</a:t>
            </a:r>
          </a:p>
          <a:p>
            <a:pPr marL="177800" indent="-177800">
              <a:buFont typeface="Calibri" panose="020F0502020204030204" pitchFamily="34" charset="0"/>
              <a:buChar char="-"/>
            </a:pPr>
            <a:r>
              <a:rPr lang="en-CA" sz="1600" dirty="0">
                <a:latin typeface="+mn-lt"/>
              </a:rPr>
              <a:t>OL: French Immersion Grants</a:t>
            </a:r>
          </a:p>
          <a:p>
            <a:pPr marL="177800" indent="-177800">
              <a:buFont typeface="Calibri" panose="020F0502020204030204" pitchFamily="34" charset="0"/>
              <a:buChar char="-"/>
            </a:pPr>
            <a:r>
              <a:rPr lang="en-CA" sz="1600" dirty="0">
                <a:latin typeface="+mn-lt"/>
              </a:rPr>
              <a:t>Multi: Paul </a:t>
            </a:r>
            <a:r>
              <a:rPr lang="en-CA" sz="1600" dirty="0" err="1">
                <a:latin typeface="+mn-lt"/>
              </a:rPr>
              <a:t>Yuzyk</a:t>
            </a:r>
            <a:endParaRPr lang="en-CA" sz="1600" dirty="0">
              <a:latin typeface="+mn-lt"/>
            </a:endParaRPr>
          </a:p>
          <a:p>
            <a:pPr marL="177800" indent="-177800">
              <a:buFont typeface="Calibri" panose="020F0502020204030204" pitchFamily="34" charset="0"/>
              <a:buChar char="-"/>
            </a:pPr>
            <a:r>
              <a:rPr lang="en-CA" sz="1600" dirty="0">
                <a:latin typeface="+mn-lt"/>
              </a:rPr>
              <a:t>Awards</a:t>
            </a:r>
          </a:p>
          <a:p>
            <a:pPr marL="285750" indent="-285750">
              <a:buFont typeface="Arial" panose="020B0604020202020204" pitchFamily="34" charset="0"/>
              <a:buChar char="•"/>
            </a:pPr>
            <a:endParaRPr lang="en-CA" dirty="0">
              <a:latin typeface="Century Gothic" panose="020B0502020202020204" pitchFamily="34" charset="0"/>
            </a:endParaRPr>
          </a:p>
        </p:txBody>
      </p:sp>
      <p:sp>
        <p:nvSpPr>
          <p:cNvPr id="9" name="TextBox 8"/>
          <p:cNvSpPr txBox="1"/>
          <p:nvPr/>
        </p:nvSpPr>
        <p:spPr>
          <a:xfrm>
            <a:off x="5727700" y="1607119"/>
            <a:ext cx="2959100" cy="1354217"/>
          </a:xfrm>
          <a:prstGeom prst="rect">
            <a:avLst/>
          </a:prstGeom>
          <a:noFill/>
        </p:spPr>
        <p:txBody>
          <a:bodyPr wrap="square" rtlCol="0">
            <a:spAutoFit/>
          </a:bodyPr>
          <a:lstStyle/>
          <a:p>
            <a:pPr marL="177800" indent="-177800">
              <a:buFont typeface="Calibri" panose="020F0502020204030204" pitchFamily="34" charset="0"/>
              <a:buChar char="-"/>
            </a:pPr>
            <a:r>
              <a:rPr lang="en-CA" sz="1600" dirty="0">
                <a:latin typeface="+mn-lt"/>
              </a:rPr>
              <a:t>OL: Increase Volunteering </a:t>
            </a:r>
          </a:p>
          <a:p>
            <a:pPr marL="539750" indent="-182563">
              <a:buFont typeface="Calibri" panose="020F0502020204030204" pitchFamily="34" charset="0"/>
              <a:buChar char="-"/>
              <a:tabLst>
                <a:tab pos="539750" algn="l"/>
              </a:tabLst>
            </a:pPr>
            <a:r>
              <a:rPr lang="en-CA" sz="1600" dirty="0">
                <a:latin typeface="+mn-lt"/>
              </a:rPr>
              <a:t>CCI: Conservation  	Mobile App</a:t>
            </a:r>
          </a:p>
          <a:p>
            <a:pPr marL="0" lvl="1"/>
            <a:endParaRPr lang="en-CA" sz="1600" dirty="0">
              <a:latin typeface="+mn-lt"/>
            </a:endParaRPr>
          </a:p>
          <a:p>
            <a:pPr marL="285750" indent="-285750">
              <a:buFont typeface="Arial" panose="020B0604020202020204" pitchFamily="34" charset="0"/>
              <a:buChar char="•"/>
            </a:pPr>
            <a:endParaRPr lang="en-CA" dirty="0">
              <a:latin typeface="Century Gothic" panose="020B0502020202020204" pitchFamily="34" charset="0"/>
            </a:endParaRPr>
          </a:p>
        </p:txBody>
      </p:sp>
      <p:sp>
        <p:nvSpPr>
          <p:cNvPr id="10" name="TextBox 9"/>
          <p:cNvSpPr txBox="1"/>
          <p:nvPr/>
        </p:nvSpPr>
        <p:spPr>
          <a:xfrm>
            <a:off x="364068" y="6313326"/>
            <a:ext cx="8271932" cy="215444"/>
          </a:xfrm>
          <a:prstGeom prst="rect">
            <a:avLst/>
          </a:prstGeom>
          <a:noFill/>
        </p:spPr>
        <p:txBody>
          <a:bodyPr wrap="square" rtlCol="0">
            <a:spAutoFit/>
          </a:bodyPr>
          <a:lstStyle/>
          <a:p>
            <a:pPr lvl="0" algn="ctr">
              <a:tabLst/>
            </a:pPr>
            <a:r>
              <a:rPr lang="en-CA" sz="800" dirty="0"/>
              <a:t>OL: Official Languages	        CCI: Canadian Conservation Institute      CCSF: Canada Cultural Spaces Fund      BCAH: Building Community through Arts and Heritage     CC: Celebrate Canada</a:t>
            </a:r>
            <a:endParaRPr lang="en-CA" sz="800" dirty="0">
              <a:latin typeface="Century Gothic" panose="020B0502020202020204" pitchFamily="34" charset="0"/>
            </a:endParaRPr>
          </a:p>
        </p:txBody>
      </p:sp>
    </p:spTree>
    <p:extLst>
      <p:ext uri="{BB962C8B-B14F-4D97-AF65-F5344CB8AC3E}">
        <p14:creationId xmlns:p14="http://schemas.microsoft.com/office/powerpoint/2010/main" val="1930030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Micro-funding: Canada Skate Day </a:t>
            </a:r>
          </a:p>
        </p:txBody>
      </p:sp>
      <p:pic>
        <p:nvPicPr>
          <p:cNvPr id="6" name="Content Placeholder 5"/>
          <p:cNvPicPr>
            <a:picLocks noGrp="1" noChangeAspect="1"/>
          </p:cNvPicPr>
          <p:nvPr>
            <p:ph idx="1"/>
          </p:nvPr>
        </p:nvPicPr>
        <p:blipFill>
          <a:blip r:embed="rId3"/>
          <a:stretch>
            <a:fillRect/>
          </a:stretch>
        </p:blipFill>
        <p:spPr>
          <a:xfrm>
            <a:off x="1088231" y="3637528"/>
            <a:ext cx="4535371" cy="1629784"/>
          </a:xfrm>
          <a:prstGeom prst="rect">
            <a:avLst/>
          </a:prstGeom>
        </p:spPr>
      </p:pic>
      <p:sp>
        <p:nvSpPr>
          <p:cNvPr id="4" name="Slide Number Placeholder 3"/>
          <p:cNvSpPr>
            <a:spLocks noGrp="1"/>
          </p:cNvSpPr>
          <p:nvPr>
            <p:ph type="sldNum" sz="quarter" idx="10"/>
          </p:nvPr>
        </p:nvSpPr>
        <p:spPr/>
        <p:txBody>
          <a:bodyPr/>
          <a:lstStyle/>
          <a:p>
            <a:fld id="{78075564-AF6E-40FC-905A-F6C5E8D29614}" type="slidenum">
              <a:rPr lang="en-US" altLang="en-US" smtClean="0"/>
              <a:pPr/>
              <a:t>53</a:t>
            </a:fld>
            <a:endParaRPr lang="en-US" altLang="en-US"/>
          </a:p>
        </p:txBody>
      </p:sp>
      <p:sp>
        <p:nvSpPr>
          <p:cNvPr id="11" name="Rectangle 10"/>
          <p:cNvSpPr/>
          <p:nvPr/>
        </p:nvSpPr>
        <p:spPr>
          <a:xfrm>
            <a:off x="153455" y="1494792"/>
            <a:ext cx="2801415" cy="1815882"/>
          </a:xfrm>
          <a:prstGeom prst="rect">
            <a:avLst/>
          </a:prstGeom>
        </p:spPr>
        <p:txBody>
          <a:bodyPr wrap="square">
            <a:spAutoFit/>
          </a:bodyPr>
          <a:lstStyle/>
          <a:p>
            <a:pPr algn="ctr"/>
            <a:r>
              <a:rPr lang="en-US" sz="1400" b="1" dirty="0">
                <a:latin typeface="+mn-lt"/>
              </a:rPr>
              <a:t>Goal: </a:t>
            </a:r>
          </a:p>
          <a:p>
            <a:pPr marL="285750" indent="-285750">
              <a:buFont typeface="Arial" panose="020B0604020202020204" pitchFamily="34" charset="0"/>
              <a:buChar char="•"/>
            </a:pPr>
            <a:r>
              <a:rPr lang="en-US" sz="1400" dirty="0">
                <a:latin typeface="+mn-lt"/>
              </a:rPr>
              <a:t>Distribute 200 micro-grants of $1000 each to organizations and individuals </a:t>
            </a:r>
          </a:p>
          <a:p>
            <a:pPr marL="285750" indent="-285750">
              <a:buFont typeface="Arial" panose="020B0604020202020204" pitchFamily="34" charset="0"/>
              <a:buChar char="•"/>
            </a:pPr>
            <a:r>
              <a:rPr lang="en-US" sz="1400" dirty="0">
                <a:latin typeface="+mn-lt"/>
              </a:rPr>
              <a:t>Help defray the cost of hosting a Canada 150 Skating Day </a:t>
            </a:r>
            <a:endParaRPr lang="en-US" sz="1400" dirty="0">
              <a:effectLst/>
              <a:latin typeface="+mn-lt"/>
            </a:endParaRPr>
          </a:p>
        </p:txBody>
      </p:sp>
      <p:sp>
        <p:nvSpPr>
          <p:cNvPr id="12" name="Rectangle 11"/>
          <p:cNvSpPr/>
          <p:nvPr/>
        </p:nvSpPr>
        <p:spPr>
          <a:xfrm>
            <a:off x="323335" y="5184779"/>
            <a:ext cx="3823974" cy="1169551"/>
          </a:xfrm>
          <a:prstGeom prst="rect">
            <a:avLst/>
          </a:prstGeom>
        </p:spPr>
        <p:txBody>
          <a:bodyPr wrap="square" numCol="1">
            <a:spAutoFit/>
          </a:bodyPr>
          <a:lstStyle/>
          <a:p>
            <a:pPr marL="285750" indent="-285750">
              <a:buFont typeface="Arial" panose="020B0604020202020204" pitchFamily="34" charset="0"/>
              <a:buChar char="•"/>
            </a:pPr>
            <a:r>
              <a:rPr lang="en-US" sz="1400" dirty="0">
                <a:latin typeface="+mn-lt"/>
              </a:rPr>
              <a:t>Higher risk tolerance </a:t>
            </a:r>
          </a:p>
          <a:p>
            <a:pPr marL="285750" indent="-285750">
              <a:buFont typeface="Arial" panose="020B0604020202020204" pitchFamily="34" charset="0"/>
              <a:buChar char="•"/>
            </a:pPr>
            <a:r>
              <a:rPr lang="en-US" sz="1400" dirty="0">
                <a:latin typeface="+mn-lt"/>
              </a:rPr>
              <a:t>Risk mitigation (10% of files are audited) </a:t>
            </a:r>
          </a:p>
          <a:p>
            <a:pPr marL="285750" indent="-285750">
              <a:buFont typeface="Arial" panose="020B0604020202020204" pitchFamily="34" charset="0"/>
              <a:buChar char="•"/>
            </a:pPr>
            <a:r>
              <a:rPr lang="en-US" sz="1400" dirty="0">
                <a:latin typeface="+mn-lt"/>
              </a:rPr>
              <a:t>Client validation through 3rd party </a:t>
            </a:r>
          </a:p>
          <a:p>
            <a:pPr marL="285750" indent="-285750">
              <a:buFont typeface="Arial" panose="020B0604020202020204" pitchFamily="34" charset="0"/>
              <a:buChar char="•"/>
            </a:pPr>
            <a:r>
              <a:rPr lang="en-US" sz="1400" dirty="0">
                <a:latin typeface="+mn-lt"/>
              </a:rPr>
              <a:t>Reporting through #Canada150</a:t>
            </a:r>
          </a:p>
        </p:txBody>
      </p:sp>
      <p:pic>
        <p:nvPicPr>
          <p:cNvPr id="13" name="Picture 12"/>
          <p:cNvPicPr>
            <a:picLocks noChangeAspect="1"/>
          </p:cNvPicPr>
          <p:nvPr/>
        </p:nvPicPr>
        <p:blipFill>
          <a:blip r:embed="rId4"/>
          <a:stretch>
            <a:fillRect/>
          </a:stretch>
        </p:blipFill>
        <p:spPr>
          <a:xfrm>
            <a:off x="6118924" y="3660512"/>
            <a:ext cx="1921922" cy="1314999"/>
          </a:xfrm>
          <a:prstGeom prst="rect">
            <a:avLst/>
          </a:prstGeom>
        </p:spPr>
      </p:pic>
      <p:sp>
        <p:nvSpPr>
          <p:cNvPr id="15" name="Rectangle 14"/>
          <p:cNvSpPr/>
          <p:nvPr/>
        </p:nvSpPr>
        <p:spPr>
          <a:xfrm>
            <a:off x="5900348" y="1466540"/>
            <a:ext cx="2935642" cy="1384995"/>
          </a:xfrm>
          <a:prstGeom prst="rect">
            <a:avLst/>
          </a:prstGeom>
        </p:spPr>
        <p:txBody>
          <a:bodyPr wrap="square">
            <a:spAutoFit/>
          </a:bodyPr>
          <a:lstStyle/>
          <a:p>
            <a:pPr algn="ctr"/>
            <a:r>
              <a:rPr lang="en-CA" sz="1400" b="1" dirty="0">
                <a:latin typeface="+mn-lt"/>
              </a:rPr>
              <a:t>Vision:</a:t>
            </a:r>
          </a:p>
          <a:p>
            <a:pPr marL="285750" indent="-285750">
              <a:buFont typeface="Arial" panose="020B0604020202020204" pitchFamily="34" charset="0"/>
              <a:buChar char="•"/>
            </a:pPr>
            <a:r>
              <a:rPr lang="en-CA" sz="1400" dirty="0">
                <a:latin typeface="+mn-lt"/>
              </a:rPr>
              <a:t>Short web-based application form </a:t>
            </a:r>
          </a:p>
          <a:p>
            <a:pPr marL="285750" indent="-285750">
              <a:buFont typeface="Arial" panose="020B0604020202020204" pitchFamily="34" charset="0"/>
              <a:buChar char="•"/>
            </a:pPr>
            <a:r>
              <a:rPr lang="en-CA" sz="1400" dirty="0">
                <a:latin typeface="+mn-lt"/>
              </a:rPr>
              <a:t>Digital (not wet) signature</a:t>
            </a:r>
          </a:p>
          <a:p>
            <a:pPr marL="285750" indent="-285750">
              <a:buFont typeface="Arial" panose="020B0604020202020204" pitchFamily="34" charset="0"/>
              <a:buChar char="•"/>
            </a:pPr>
            <a:r>
              <a:rPr lang="en-CA" sz="1400" dirty="0">
                <a:latin typeface="+mn-lt"/>
              </a:rPr>
              <a:t>Integrated artificial intelligence (AI) </a:t>
            </a:r>
            <a:endParaRPr lang="en-CA" sz="1400" dirty="0">
              <a:effectLst/>
              <a:latin typeface="+mn-lt"/>
            </a:endParaRPr>
          </a:p>
        </p:txBody>
      </p:sp>
      <p:sp>
        <p:nvSpPr>
          <p:cNvPr id="16" name="Rectangle 15"/>
          <p:cNvSpPr/>
          <p:nvPr/>
        </p:nvSpPr>
        <p:spPr>
          <a:xfrm>
            <a:off x="4147309" y="5327203"/>
            <a:ext cx="4688681" cy="954107"/>
          </a:xfrm>
          <a:prstGeom prst="rect">
            <a:avLst/>
          </a:prstGeom>
        </p:spPr>
        <p:txBody>
          <a:bodyPr wrap="square">
            <a:spAutoFit/>
          </a:bodyPr>
          <a:lstStyle/>
          <a:p>
            <a:pPr marL="285750" indent="-285750">
              <a:buFont typeface="Arial" panose="020B0604020202020204" pitchFamily="34" charset="0"/>
              <a:buChar char="•"/>
            </a:pPr>
            <a:r>
              <a:rPr lang="en-US" sz="1400" dirty="0">
                <a:latin typeface="+mn-lt"/>
              </a:rPr>
              <a:t>Nudge theory to encourage reporting</a:t>
            </a:r>
          </a:p>
          <a:p>
            <a:pPr marL="285750" indent="-285750">
              <a:buFont typeface="Arial" panose="020B0604020202020204" pitchFamily="34" charset="0"/>
              <a:buChar char="•"/>
            </a:pPr>
            <a:r>
              <a:rPr lang="en-US" sz="1400" dirty="0">
                <a:latin typeface="+mn-lt"/>
              </a:rPr>
              <a:t>Proactive disclosure </a:t>
            </a:r>
          </a:p>
          <a:p>
            <a:pPr marL="285750" indent="-285750">
              <a:buFont typeface="Arial" panose="020B0604020202020204" pitchFamily="34" charset="0"/>
              <a:buChar char="•"/>
            </a:pPr>
            <a:r>
              <a:rPr lang="en-US" sz="1400" dirty="0">
                <a:latin typeface="+mn-lt"/>
              </a:rPr>
              <a:t>Exploring alternate payment delivery </a:t>
            </a:r>
          </a:p>
          <a:p>
            <a:pPr marL="285750" indent="-285750">
              <a:buFont typeface="Arial" panose="020B0604020202020204" pitchFamily="34" charset="0"/>
              <a:buChar char="•"/>
            </a:pPr>
            <a:r>
              <a:rPr lang="en-US" sz="1400" dirty="0">
                <a:latin typeface="+mn-lt"/>
              </a:rPr>
              <a:t>Exploring corporate sponsorship of client events</a:t>
            </a:r>
          </a:p>
        </p:txBody>
      </p:sp>
      <p:pic>
        <p:nvPicPr>
          <p:cNvPr id="17" name="Picture 16"/>
          <p:cNvPicPr>
            <a:picLocks noChangeAspect="1"/>
          </p:cNvPicPr>
          <p:nvPr/>
        </p:nvPicPr>
        <p:blipFill>
          <a:blip r:embed="rId5"/>
          <a:stretch>
            <a:fillRect/>
          </a:stretch>
        </p:blipFill>
        <p:spPr>
          <a:xfrm>
            <a:off x="2954870" y="1424105"/>
            <a:ext cx="2973388" cy="2123849"/>
          </a:xfrm>
          <a:prstGeom prst="rect">
            <a:avLst/>
          </a:prstGeom>
        </p:spPr>
      </p:pic>
      <p:sp>
        <p:nvSpPr>
          <p:cNvPr id="18" name="Rectangle 17"/>
          <p:cNvSpPr/>
          <p:nvPr/>
        </p:nvSpPr>
        <p:spPr>
          <a:xfrm>
            <a:off x="153455" y="4951287"/>
            <a:ext cx="966932" cy="307777"/>
          </a:xfrm>
          <a:prstGeom prst="rect">
            <a:avLst/>
          </a:prstGeom>
        </p:spPr>
        <p:txBody>
          <a:bodyPr wrap="none">
            <a:spAutoFit/>
          </a:bodyPr>
          <a:lstStyle/>
          <a:p>
            <a:pPr algn="ctr"/>
            <a:r>
              <a:rPr lang="en-US" sz="1400" b="1" dirty="0">
                <a:latin typeface="+mn-lt"/>
              </a:rPr>
              <a:t>Enablers:</a:t>
            </a:r>
          </a:p>
        </p:txBody>
      </p:sp>
    </p:spTree>
    <p:extLst>
      <p:ext uri="{BB962C8B-B14F-4D97-AF65-F5344CB8AC3E}">
        <p14:creationId xmlns:p14="http://schemas.microsoft.com/office/powerpoint/2010/main" val="21102048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a:t>Other</a:t>
            </a:r>
            <a:r>
              <a:rPr lang="fr-CA" dirty="0"/>
              <a:t> </a:t>
            </a:r>
            <a:r>
              <a:rPr lang="fr-CA" dirty="0" err="1"/>
              <a:t>opportunities</a:t>
            </a:r>
            <a:endParaRPr lang="fr-CA" dirty="0"/>
          </a:p>
        </p:txBody>
      </p:sp>
      <p:sp>
        <p:nvSpPr>
          <p:cNvPr id="3" name="Content Placeholder 2"/>
          <p:cNvSpPr>
            <a:spLocks noGrp="1"/>
          </p:cNvSpPr>
          <p:nvPr>
            <p:ph idx="1"/>
          </p:nvPr>
        </p:nvSpPr>
        <p:spPr>
          <a:xfrm>
            <a:off x="457200" y="1309688"/>
            <a:ext cx="8229600" cy="3018911"/>
          </a:xfrm>
        </p:spPr>
        <p:txBody>
          <a:bodyPr/>
          <a:lstStyle/>
          <a:p>
            <a:r>
              <a:rPr lang="fr-FR" sz="2400" dirty="0"/>
              <a:t>The </a:t>
            </a:r>
            <a:r>
              <a:rPr lang="en-CA" sz="2400" dirty="0"/>
              <a:t>“</a:t>
            </a:r>
            <a:r>
              <a:rPr lang="fr-FR" sz="2400" dirty="0"/>
              <a:t>challenge</a:t>
            </a:r>
            <a:r>
              <a:rPr lang="en-CA" sz="2400" dirty="0"/>
              <a:t>”</a:t>
            </a:r>
            <a:r>
              <a:rPr lang="fr-FR" sz="2400" dirty="0"/>
              <a:t> </a:t>
            </a:r>
            <a:r>
              <a:rPr lang="fr-CA" sz="2400" dirty="0"/>
              <a:t>has </a:t>
            </a:r>
            <a:r>
              <a:rPr lang="fr-CA" sz="2400" dirty="0" err="1"/>
              <a:t>generated</a:t>
            </a:r>
            <a:r>
              <a:rPr lang="fr-CA" sz="2400" dirty="0"/>
              <a:t> new </a:t>
            </a:r>
            <a:r>
              <a:rPr lang="fr-CA" sz="2400" dirty="0" err="1"/>
              <a:t>ideas</a:t>
            </a:r>
            <a:r>
              <a:rPr lang="fr-CA" sz="2400" dirty="0"/>
              <a:t>, </a:t>
            </a:r>
            <a:r>
              <a:rPr lang="fr-FR" sz="2400" dirty="0" err="1"/>
              <a:t>other</a:t>
            </a:r>
            <a:r>
              <a:rPr lang="fr-FR" sz="2400" dirty="0"/>
              <a:t> </a:t>
            </a:r>
            <a:r>
              <a:rPr lang="fr-FR" sz="2400" dirty="0" err="1"/>
              <a:t>than</a:t>
            </a:r>
            <a:r>
              <a:rPr lang="fr-FR" sz="2400" dirty="0"/>
              <a:t> </a:t>
            </a:r>
            <a:r>
              <a:rPr lang="fr-CA" sz="2400" dirty="0" err="1"/>
              <a:t>using</a:t>
            </a:r>
            <a:r>
              <a:rPr lang="fr-CA" sz="2400" dirty="0"/>
              <a:t> </a:t>
            </a:r>
            <a:r>
              <a:rPr lang="fr-CA" sz="2400" dirty="0" err="1"/>
              <a:t>Generic</a:t>
            </a:r>
            <a:r>
              <a:rPr lang="fr-CA" sz="2400" dirty="0"/>
              <a:t> </a:t>
            </a:r>
            <a:r>
              <a:rPr lang="fr-CA" sz="2400" dirty="0" err="1"/>
              <a:t>Ts&amp;Cs</a:t>
            </a:r>
            <a:r>
              <a:rPr lang="fr-FR" sz="2400" dirty="0"/>
              <a:t>. </a:t>
            </a:r>
          </a:p>
          <a:p>
            <a:pPr lvl="1"/>
            <a:r>
              <a:rPr lang="fr-FR" sz="2000" dirty="0" err="1"/>
              <a:t>Some</a:t>
            </a:r>
            <a:r>
              <a:rPr lang="fr-FR" sz="2000" dirty="0"/>
              <a:t> programs have </a:t>
            </a:r>
            <a:r>
              <a:rPr lang="fr-FR" sz="2000" dirty="0" err="1"/>
              <a:t>found</a:t>
            </a:r>
            <a:r>
              <a:rPr lang="fr-FR" sz="2000" dirty="0"/>
              <a:t> </a:t>
            </a:r>
            <a:r>
              <a:rPr lang="fr-FR" sz="2000" dirty="0" err="1"/>
              <a:t>ways</a:t>
            </a:r>
            <a:r>
              <a:rPr lang="fr-FR" sz="2000" dirty="0"/>
              <a:t> to </a:t>
            </a:r>
            <a:r>
              <a:rPr lang="fr-FR" sz="2000" dirty="0" err="1"/>
              <a:t>innovate</a:t>
            </a:r>
            <a:r>
              <a:rPr lang="fr-FR" sz="2000" dirty="0"/>
              <a:t> </a:t>
            </a:r>
            <a:r>
              <a:rPr lang="fr-FR" sz="2000" dirty="0" err="1"/>
              <a:t>while</a:t>
            </a:r>
            <a:r>
              <a:rPr lang="fr-FR" sz="2000" dirty="0"/>
              <a:t> </a:t>
            </a:r>
            <a:r>
              <a:rPr lang="fr-FR" sz="2000" dirty="0" err="1"/>
              <a:t>keeping</a:t>
            </a:r>
            <a:r>
              <a:rPr lang="fr-FR" sz="2000" dirty="0"/>
              <a:t> the </a:t>
            </a:r>
            <a:r>
              <a:rPr lang="fr-FR" sz="2000" dirty="0" err="1"/>
              <a:t>current</a:t>
            </a:r>
            <a:r>
              <a:rPr lang="fr-FR" sz="2000" dirty="0"/>
              <a:t> </a:t>
            </a:r>
            <a:r>
              <a:rPr lang="fr-FR" sz="2000" dirty="0" err="1"/>
              <a:t>Ts&amp;Cs</a:t>
            </a:r>
            <a:r>
              <a:rPr lang="fr-FR" sz="2000" dirty="0"/>
              <a:t> (</a:t>
            </a:r>
            <a:r>
              <a:rPr lang="fr-FR" sz="2000" dirty="0" err="1"/>
              <a:t>e.g</a:t>
            </a:r>
            <a:r>
              <a:rPr lang="fr-FR" sz="2000" dirty="0"/>
              <a:t>., </a:t>
            </a:r>
            <a:r>
              <a:rPr lang="fr-FR" sz="2000" dirty="0" err="1"/>
              <a:t>increase</a:t>
            </a:r>
            <a:r>
              <a:rPr lang="fr-FR" sz="2000" dirty="0"/>
              <a:t> </a:t>
            </a:r>
            <a:r>
              <a:rPr lang="fr-FR" sz="2000" dirty="0" err="1"/>
              <a:t>partnerships</a:t>
            </a:r>
            <a:r>
              <a:rPr lang="fr-FR" sz="2000" dirty="0"/>
              <a:t> and </a:t>
            </a:r>
            <a:r>
              <a:rPr lang="fr-FR" sz="2000" dirty="0" err="1"/>
              <a:t>target</a:t>
            </a:r>
            <a:r>
              <a:rPr lang="fr-FR" sz="2000" dirty="0"/>
              <a:t> </a:t>
            </a:r>
            <a:r>
              <a:rPr lang="en-CA" sz="2000" dirty="0"/>
              <a:t>“new”</a:t>
            </a:r>
            <a:r>
              <a:rPr lang="fr-FR" sz="2000" dirty="0"/>
              <a:t> </a:t>
            </a:r>
            <a:r>
              <a:rPr lang="fr-FR" sz="2000" dirty="0" err="1"/>
              <a:t>recipients</a:t>
            </a:r>
            <a:r>
              <a:rPr lang="fr-FR" sz="2000" dirty="0"/>
              <a:t>). </a:t>
            </a:r>
          </a:p>
          <a:p>
            <a:pPr lvl="1"/>
            <a:r>
              <a:rPr lang="fr-FR" sz="2000" dirty="0"/>
              <a:t>Under the </a:t>
            </a:r>
            <a:r>
              <a:rPr lang="fr-FR" sz="2000" dirty="0" err="1"/>
              <a:t>authority</a:t>
            </a:r>
            <a:r>
              <a:rPr lang="fr-FR" sz="2000" dirty="0"/>
              <a:t> of the </a:t>
            </a:r>
            <a:r>
              <a:rPr lang="fr-FR" sz="2000" dirty="0" err="1"/>
              <a:t>Minister</a:t>
            </a:r>
            <a:r>
              <a:rPr lang="fr-FR" sz="2000" dirty="0"/>
              <a:t>, </a:t>
            </a:r>
            <a:r>
              <a:rPr lang="fr-FR" sz="2000" dirty="0" err="1"/>
              <a:t>other</a:t>
            </a:r>
            <a:r>
              <a:rPr lang="fr-FR" sz="2000" dirty="0"/>
              <a:t> programs are </a:t>
            </a:r>
            <a:r>
              <a:rPr lang="fr-FR" sz="2000" dirty="0" err="1"/>
              <a:t>making</a:t>
            </a:r>
            <a:r>
              <a:rPr lang="fr-FR" sz="2000" dirty="0"/>
              <a:t> permanent changes to the </a:t>
            </a:r>
            <a:r>
              <a:rPr lang="fr-FR" sz="2000" dirty="0" err="1"/>
              <a:t>Ts&amp;Cs</a:t>
            </a:r>
            <a:r>
              <a:rPr lang="fr-FR" sz="2000" dirty="0"/>
              <a:t> (</a:t>
            </a:r>
            <a:r>
              <a:rPr lang="fr-FR" sz="2000" dirty="0" err="1"/>
              <a:t>e.g</a:t>
            </a:r>
            <a:r>
              <a:rPr lang="fr-FR" sz="2000" dirty="0"/>
              <a:t>., </a:t>
            </a:r>
            <a:r>
              <a:rPr lang="fr-FR" sz="2000" dirty="0" err="1"/>
              <a:t>expand</a:t>
            </a:r>
            <a:r>
              <a:rPr lang="fr-FR" sz="2000" dirty="0"/>
              <a:t> </a:t>
            </a:r>
            <a:r>
              <a:rPr lang="fr-FR" sz="2000" dirty="0" err="1"/>
              <a:t>eligibility</a:t>
            </a:r>
            <a:r>
              <a:rPr lang="fr-FR" sz="2000" dirty="0"/>
              <a:t> </a:t>
            </a:r>
            <a:r>
              <a:rPr lang="fr-FR" sz="2000" dirty="0" err="1"/>
              <a:t>criteria</a:t>
            </a:r>
            <a:r>
              <a:rPr lang="fr-FR" sz="2000" dirty="0"/>
              <a:t>, </a:t>
            </a:r>
            <a:r>
              <a:rPr lang="fr-FR" sz="2000" dirty="0" err="1"/>
              <a:t>raise</a:t>
            </a:r>
            <a:r>
              <a:rPr lang="fr-FR" sz="2000" dirty="0"/>
              <a:t> </a:t>
            </a:r>
            <a:r>
              <a:rPr lang="fr-FR" sz="2000" dirty="0" err="1"/>
              <a:t>funding</a:t>
            </a:r>
            <a:r>
              <a:rPr lang="fr-FR" sz="2000" dirty="0"/>
              <a:t> </a:t>
            </a:r>
            <a:r>
              <a:rPr lang="fr-FR" sz="2000" dirty="0" err="1"/>
              <a:t>ceilings</a:t>
            </a:r>
            <a:r>
              <a:rPr lang="fr-FR" sz="2000" dirty="0"/>
              <a:t>, etc.).</a:t>
            </a:r>
            <a:endParaRPr lang="en-CA" sz="2000" dirty="0"/>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54</a:t>
            </a:fld>
            <a:endParaRPr lang="en-US" altLang="en-US"/>
          </a:p>
        </p:txBody>
      </p:sp>
      <p:sp>
        <p:nvSpPr>
          <p:cNvPr id="11" name="TextBox 10"/>
          <p:cNvSpPr txBox="1"/>
          <p:nvPr/>
        </p:nvSpPr>
        <p:spPr>
          <a:xfrm>
            <a:off x="4974363" y="5177861"/>
            <a:ext cx="1828815" cy="461665"/>
          </a:xfrm>
          <a:prstGeom prst="rect">
            <a:avLst/>
          </a:prstGeom>
          <a:noFill/>
        </p:spPr>
        <p:txBody>
          <a:bodyPr wrap="square" rtlCol="0">
            <a:spAutoFit/>
          </a:bodyPr>
          <a:lstStyle/>
          <a:p>
            <a:pPr algn="ctr"/>
            <a:r>
              <a:rPr lang="fr-CA" sz="2400" dirty="0" err="1">
                <a:solidFill>
                  <a:schemeClr val="accent5">
                    <a:lumMod val="75000"/>
                  </a:schemeClr>
                </a:solidFill>
                <a:latin typeface="Broadway" panose="04040905080B02020502" pitchFamily="82" charset="0"/>
              </a:rPr>
              <a:t>Youth</a:t>
            </a:r>
            <a:endParaRPr lang="fr-CA" sz="2400" dirty="0">
              <a:solidFill>
                <a:schemeClr val="accent5">
                  <a:lumMod val="75000"/>
                </a:schemeClr>
              </a:solidFill>
              <a:latin typeface="Broadway" panose="04040905080B02020502" pitchFamily="82" charset="0"/>
            </a:endParaRPr>
          </a:p>
        </p:txBody>
      </p:sp>
      <p:sp>
        <p:nvSpPr>
          <p:cNvPr id="13" name="Rectangle 12"/>
          <p:cNvSpPr/>
          <p:nvPr/>
        </p:nvSpPr>
        <p:spPr>
          <a:xfrm>
            <a:off x="6505613" y="4631490"/>
            <a:ext cx="1840568" cy="369332"/>
          </a:xfrm>
          <a:prstGeom prst="rect">
            <a:avLst/>
          </a:prstGeom>
        </p:spPr>
        <p:txBody>
          <a:bodyPr wrap="none">
            <a:spAutoFit/>
          </a:bodyPr>
          <a:lstStyle/>
          <a:p>
            <a:r>
              <a:rPr lang="fr-CA" dirty="0" err="1">
                <a:solidFill>
                  <a:schemeClr val="accent6"/>
                </a:solidFill>
                <a:latin typeface="Britannic Bold" panose="020B0903060703020204" pitchFamily="34" charset="0"/>
                <a:ea typeface="Calibri" panose="020F0502020204030204" pitchFamily="34" charset="0"/>
                <a:cs typeface="Times New Roman" panose="02020603050405020304" pitchFamily="18" charset="0"/>
              </a:rPr>
              <a:t>Eligibility</a:t>
            </a:r>
            <a:r>
              <a:rPr lang="fr-CA" dirty="0">
                <a:solidFill>
                  <a:schemeClr val="accent6"/>
                </a:solidFill>
                <a:latin typeface="Britannic Bold" panose="020B0903060703020204" pitchFamily="34" charset="0"/>
                <a:ea typeface="Calibri" panose="020F0502020204030204" pitchFamily="34" charset="0"/>
                <a:cs typeface="Times New Roman" panose="02020603050405020304" pitchFamily="18" charset="0"/>
              </a:rPr>
              <a:t> </a:t>
            </a:r>
            <a:r>
              <a:rPr lang="fr-CA" dirty="0" err="1">
                <a:solidFill>
                  <a:schemeClr val="accent6"/>
                </a:solidFill>
                <a:latin typeface="Britannic Bold" panose="020B0903060703020204" pitchFamily="34" charset="0"/>
                <a:ea typeface="Calibri" panose="020F0502020204030204" pitchFamily="34" charset="0"/>
                <a:cs typeface="Times New Roman" panose="02020603050405020304" pitchFamily="18" charset="0"/>
              </a:rPr>
              <a:t>period</a:t>
            </a:r>
            <a:endParaRPr lang="fr-CA" dirty="0">
              <a:solidFill>
                <a:schemeClr val="accent6"/>
              </a:solidFill>
              <a:latin typeface="Britannic Bold" panose="020B0903060703020204" pitchFamily="34" charset="0"/>
            </a:endParaRPr>
          </a:p>
        </p:txBody>
      </p:sp>
      <p:sp>
        <p:nvSpPr>
          <p:cNvPr id="14" name="Rectangle 13"/>
          <p:cNvSpPr/>
          <p:nvPr/>
        </p:nvSpPr>
        <p:spPr>
          <a:xfrm>
            <a:off x="6654420" y="5169708"/>
            <a:ext cx="2184436" cy="1384995"/>
          </a:xfrm>
          <a:prstGeom prst="rect">
            <a:avLst/>
          </a:prstGeom>
        </p:spPr>
        <p:txBody>
          <a:bodyPr wrap="square">
            <a:spAutoFit/>
          </a:bodyPr>
          <a:lstStyle/>
          <a:p>
            <a:pPr algn="ctr"/>
            <a:r>
              <a:rPr lang="fr-CA" sz="2800" dirty="0" err="1">
                <a:solidFill>
                  <a:srgbClr val="BA2E34"/>
                </a:solidFill>
                <a:latin typeface="Berlin Sans FB" panose="020E0602020502020306" pitchFamily="34" charset="0"/>
              </a:rPr>
              <a:t>Aboriginal</a:t>
            </a:r>
            <a:r>
              <a:rPr lang="fr-CA" sz="2800" dirty="0">
                <a:solidFill>
                  <a:srgbClr val="BA2E34"/>
                </a:solidFill>
                <a:latin typeface="Berlin Sans FB" panose="020E0602020502020306" pitchFamily="34" charset="0"/>
              </a:rPr>
              <a:t> Peoples</a:t>
            </a:r>
            <a:endParaRPr lang="en-CA" sz="2800" dirty="0">
              <a:solidFill>
                <a:srgbClr val="BA2E34"/>
              </a:solidFill>
              <a:latin typeface="Berlin Sans FB" panose="020E0602020502020306" pitchFamily="34" charset="0"/>
            </a:endParaRPr>
          </a:p>
          <a:p>
            <a:pPr algn="ctr"/>
            <a:endParaRPr lang="en-US" sz="2800" dirty="0">
              <a:solidFill>
                <a:srgbClr val="BA2E34"/>
              </a:solidFill>
              <a:latin typeface="Berlin Sans FB" panose="020E0602020502020306" pitchFamily="34" charset="0"/>
            </a:endParaRPr>
          </a:p>
        </p:txBody>
      </p:sp>
      <p:sp>
        <p:nvSpPr>
          <p:cNvPr id="15" name="Rectangle 14"/>
          <p:cNvSpPr/>
          <p:nvPr/>
        </p:nvSpPr>
        <p:spPr>
          <a:xfrm>
            <a:off x="457200" y="4644080"/>
            <a:ext cx="3256020" cy="400110"/>
          </a:xfrm>
          <a:prstGeom prst="rect">
            <a:avLst/>
          </a:prstGeom>
        </p:spPr>
        <p:txBody>
          <a:bodyPr wrap="none">
            <a:spAutoFit/>
          </a:bodyPr>
          <a:lstStyle/>
          <a:p>
            <a:r>
              <a:rPr lang="fr-CA" sz="2000" b="1" dirty="0">
                <a:effectLst>
                  <a:outerShdw blurRad="38100" dist="38100" dir="2700000" algn="tl">
                    <a:srgbClr val="000000">
                      <a:alpha val="43137"/>
                    </a:srgbClr>
                  </a:outerShdw>
                </a:effectLst>
                <a:latin typeface="Bradley Hand ITC" panose="03070402050302030203" pitchFamily="66" charset="0"/>
              </a:rPr>
              <a:t>Ethno-cultural </a:t>
            </a:r>
            <a:r>
              <a:rPr lang="fr-CA" sz="2000" b="1" dirty="0" err="1">
                <a:effectLst>
                  <a:outerShdw blurRad="38100" dist="38100" dir="2700000" algn="tl">
                    <a:srgbClr val="000000">
                      <a:alpha val="43137"/>
                    </a:srgbClr>
                  </a:outerShdw>
                </a:effectLst>
                <a:latin typeface="Bradley Hand ITC" panose="03070402050302030203" pitchFamily="66" charset="0"/>
              </a:rPr>
              <a:t>communities</a:t>
            </a:r>
            <a:endParaRPr lang="fr-CA" sz="2000" b="1" dirty="0">
              <a:effectLst>
                <a:outerShdw blurRad="38100" dist="38100" dir="2700000" algn="tl">
                  <a:srgbClr val="000000">
                    <a:alpha val="43137"/>
                  </a:srgbClr>
                </a:outerShdw>
              </a:effectLst>
              <a:latin typeface="Bradley Hand ITC" panose="03070402050302030203" pitchFamily="66" charset="0"/>
            </a:endParaRPr>
          </a:p>
        </p:txBody>
      </p:sp>
      <p:sp>
        <p:nvSpPr>
          <p:cNvPr id="16" name="Rectangle 15"/>
          <p:cNvSpPr/>
          <p:nvPr/>
        </p:nvSpPr>
        <p:spPr>
          <a:xfrm>
            <a:off x="191073" y="5134797"/>
            <a:ext cx="2531462" cy="338554"/>
          </a:xfrm>
          <a:prstGeom prst="rect">
            <a:avLst/>
          </a:prstGeom>
        </p:spPr>
        <p:txBody>
          <a:bodyPr wrap="none">
            <a:spAutoFit/>
          </a:bodyPr>
          <a:lstStyle/>
          <a:p>
            <a:r>
              <a:rPr lang="fr-CA" sz="1600" dirty="0">
                <a:latin typeface="Bauhaus 93" panose="04030905020B02020C02" pitchFamily="82" charset="0"/>
              </a:rPr>
              <a:t>Ad hoc </a:t>
            </a:r>
            <a:r>
              <a:rPr lang="fr-CA" sz="1600" dirty="0" err="1">
                <a:latin typeface="Bauhaus 93" panose="04030905020B02020C02" pitchFamily="82" charset="0"/>
              </a:rPr>
              <a:t>community</a:t>
            </a:r>
            <a:r>
              <a:rPr lang="fr-CA" sz="1600" dirty="0">
                <a:latin typeface="Bauhaus 93" panose="04030905020B02020C02" pitchFamily="82" charset="0"/>
              </a:rPr>
              <a:t> groups</a:t>
            </a:r>
          </a:p>
        </p:txBody>
      </p:sp>
      <p:sp>
        <p:nvSpPr>
          <p:cNvPr id="17" name="Rectangle 16"/>
          <p:cNvSpPr/>
          <p:nvPr/>
        </p:nvSpPr>
        <p:spPr>
          <a:xfrm>
            <a:off x="3088100" y="5786644"/>
            <a:ext cx="3435978" cy="369332"/>
          </a:xfrm>
          <a:prstGeom prst="rect">
            <a:avLst/>
          </a:prstGeom>
        </p:spPr>
        <p:txBody>
          <a:bodyPr wrap="square">
            <a:spAutoFit/>
          </a:bodyPr>
          <a:lstStyle/>
          <a:p>
            <a:pPr algn="ctr"/>
            <a:r>
              <a:rPr lang="fr-CA" dirty="0" err="1">
                <a:solidFill>
                  <a:schemeClr val="accent4">
                    <a:lumMod val="75000"/>
                  </a:schemeClr>
                </a:solidFill>
              </a:rPr>
              <a:t>Unincorporated</a:t>
            </a:r>
            <a:r>
              <a:rPr lang="fr-CA" dirty="0">
                <a:solidFill>
                  <a:schemeClr val="accent4">
                    <a:lumMod val="75000"/>
                  </a:schemeClr>
                </a:solidFill>
              </a:rPr>
              <a:t> </a:t>
            </a:r>
            <a:r>
              <a:rPr lang="fr-CA" dirty="0" err="1">
                <a:solidFill>
                  <a:schemeClr val="accent4">
                    <a:lumMod val="75000"/>
                  </a:schemeClr>
                </a:solidFill>
              </a:rPr>
              <a:t>organizations</a:t>
            </a:r>
            <a:endParaRPr lang="fr-CA" dirty="0">
              <a:solidFill>
                <a:schemeClr val="accent4">
                  <a:lumMod val="75000"/>
                </a:schemeClr>
              </a:solidFill>
            </a:endParaRPr>
          </a:p>
        </p:txBody>
      </p:sp>
      <p:sp>
        <p:nvSpPr>
          <p:cNvPr id="18" name="Rectangle 17"/>
          <p:cNvSpPr/>
          <p:nvPr/>
        </p:nvSpPr>
        <p:spPr>
          <a:xfrm>
            <a:off x="4182191" y="4782253"/>
            <a:ext cx="1974497" cy="307777"/>
          </a:xfrm>
          <a:prstGeom prst="rect">
            <a:avLst/>
          </a:prstGeom>
        </p:spPr>
        <p:txBody>
          <a:bodyPr wrap="square">
            <a:spAutoFit/>
          </a:bodyPr>
          <a:lstStyle/>
          <a:p>
            <a:pPr algn="ctr"/>
            <a:r>
              <a:rPr lang="fr-CA" sz="1400" dirty="0" err="1">
                <a:solidFill>
                  <a:schemeClr val="accent4">
                    <a:lumMod val="75000"/>
                  </a:schemeClr>
                </a:solidFill>
                <a:latin typeface="Shruti" panose="020B0502040204020203" pitchFamily="34" charset="0"/>
                <a:cs typeface="Shruti" panose="020B0502040204020203" pitchFamily="34" charset="0"/>
              </a:rPr>
              <a:t>Funding</a:t>
            </a:r>
            <a:r>
              <a:rPr lang="fr-CA" sz="1400" dirty="0">
                <a:solidFill>
                  <a:schemeClr val="accent4">
                    <a:lumMod val="75000"/>
                  </a:schemeClr>
                </a:solidFill>
                <a:latin typeface="Shruti" panose="020B0502040204020203" pitchFamily="34" charset="0"/>
                <a:cs typeface="Shruti" panose="020B0502040204020203" pitchFamily="34" charset="0"/>
              </a:rPr>
              <a:t> </a:t>
            </a:r>
            <a:r>
              <a:rPr lang="fr-CA" sz="1400" dirty="0" err="1">
                <a:solidFill>
                  <a:schemeClr val="accent4">
                    <a:lumMod val="75000"/>
                  </a:schemeClr>
                </a:solidFill>
                <a:latin typeface="Shruti" panose="020B0502040204020203" pitchFamily="34" charset="0"/>
                <a:cs typeface="Shruti" panose="020B0502040204020203" pitchFamily="34" charset="0"/>
              </a:rPr>
              <a:t>ceiling</a:t>
            </a:r>
            <a:endParaRPr lang="fr-CA" sz="1400" dirty="0">
              <a:solidFill>
                <a:schemeClr val="accent4">
                  <a:lumMod val="75000"/>
                </a:schemeClr>
              </a:solidFill>
              <a:latin typeface="Shruti" panose="020B0502040204020203" pitchFamily="34" charset="0"/>
              <a:cs typeface="Shruti" panose="020B0502040204020203" pitchFamily="34" charset="0"/>
            </a:endParaRPr>
          </a:p>
        </p:txBody>
      </p:sp>
      <p:sp>
        <p:nvSpPr>
          <p:cNvPr id="19" name="TextBox 18"/>
          <p:cNvSpPr txBox="1"/>
          <p:nvPr/>
        </p:nvSpPr>
        <p:spPr>
          <a:xfrm>
            <a:off x="3048171" y="5115171"/>
            <a:ext cx="1965311" cy="646331"/>
          </a:xfrm>
          <a:prstGeom prst="rect">
            <a:avLst/>
          </a:prstGeom>
          <a:noFill/>
        </p:spPr>
        <p:txBody>
          <a:bodyPr wrap="square" rtlCol="0">
            <a:spAutoFit/>
          </a:bodyPr>
          <a:lstStyle/>
          <a:p>
            <a:pPr algn="ctr"/>
            <a:r>
              <a:rPr lang="fr-CA" sz="3600" dirty="0" err="1">
                <a:solidFill>
                  <a:schemeClr val="accent1"/>
                </a:solidFill>
                <a:latin typeface="MoolBoran" panose="020B0100010101010101" pitchFamily="34" charset="0"/>
                <a:cs typeface="MoolBoran" panose="020B0100010101010101" pitchFamily="34" charset="0"/>
              </a:rPr>
              <a:t>Individuals</a:t>
            </a:r>
            <a:endParaRPr lang="fr-CA" sz="3600" dirty="0">
              <a:solidFill>
                <a:schemeClr val="accent1"/>
              </a:solidFill>
              <a:latin typeface="MoolBoran" panose="020B0100010101010101" pitchFamily="34" charset="0"/>
              <a:cs typeface="MoolBoran" panose="020B0100010101010101" pitchFamily="34" charset="0"/>
            </a:endParaRPr>
          </a:p>
        </p:txBody>
      </p:sp>
      <p:sp>
        <p:nvSpPr>
          <p:cNvPr id="20" name="Rectangle 19"/>
          <p:cNvSpPr/>
          <p:nvPr/>
        </p:nvSpPr>
        <p:spPr>
          <a:xfrm>
            <a:off x="496289" y="5455794"/>
            <a:ext cx="2591811" cy="461665"/>
          </a:xfrm>
          <a:prstGeom prst="rect">
            <a:avLst/>
          </a:prstGeom>
        </p:spPr>
        <p:txBody>
          <a:bodyPr wrap="square">
            <a:spAutoFit/>
          </a:bodyPr>
          <a:lstStyle/>
          <a:p>
            <a:pPr algn="ctr"/>
            <a:r>
              <a:rPr lang="fr-CA" sz="2400" dirty="0" err="1">
                <a:solidFill>
                  <a:schemeClr val="accent5">
                    <a:lumMod val="75000"/>
                  </a:schemeClr>
                </a:solidFill>
                <a:latin typeface="Georgia" panose="02040502050405020303" pitchFamily="18" charset="0"/>
              </a:rPr>
              <a:t>Minority</a:t>
            </a:r>
            <a:r>
              <a:rPr lang="fr-CA" sz="2400" dirty="0">
                <a:solidFill>
                  <a:schemeClr val="accent5">
                    <a:lumMod val="75000"/>
                  </a:schemeClr>
                </a:solidFill>
                <a:latin typeface="Georgia" panose="02040502050405020303" pitchFamily="18" charset="0"/>
              </a:rPr>
              <a:t> groups</a:t>
            </a:r>
          </a:p>
        </p:txBody>
      </p:sp>
    </p:spTree>
    <p:extLst>
      <p:ext uri="{BB962C8B-B14F-4D97-AF65-F5344CB8AC3E}">
        <p14:creationId xmlns:p14="http://schemas.microsoft.com/office/powerpoint/2010/main" val="3276941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Challenges</a:t>
            </a:r>
          </a:p>
        </p:txBody>
      </p:sp>
      <p:sp>
        <p:nvSpPr>
          <p:cNvPr id="3" name="Content Placeholder 2"/>
          <p:cNvSpPr>
            <a:spLocks noGrp="1"/>
          </p:cNvSpPr>
          <p:nvPr>
            <p:ph idx="1"/>
          </p:nvPr>
        </p:nvSpPr>
        <p:spPr/>
        <p:txBody>
          <a:bodyPr/>
          <a:lstStyle/>
          <a:p>
            <a:pPr marL="514350" indent="-514350">
              <a:buFont typeface="+mj-lt"/>
              <a:buAutoNum type="arabicPeriod"/>
            </a:pPr>
            <a:r>
              <a:rPr lang="en-CA" sz="2000" dirty="0"/>
              <a:t>Planning: Need for increased collaboration between partners:</a:t>
            </a:r>
          </a:p>
          <a:p>
            <a:pPr marL="914400" lvl="1" indent="-514350"/>
            <a:r>
              <a:rPr lang="en-CA" sz="1800" dirty="0"/>
              <a:t>Programs working with programs.</a:t>
            </a:r>
          </a:p>
          <a:p>
            <a:pPr marL="914400" lvl="1" indent="-514350"/>
            <a:r>
              <a:rPr lang="en-CA" sz="1800" dirty="0"/>
              <a:t>Programs engaging corporate partners (e.g., Policy, Planning, Finance and IT).</a:t>
            </a:r>
          </a:p>
          <a:p>
            <a:pPr marL="914400" lvl="1" indent="-514350"/>
            <a:r>
              <a:rPr lang="en-CA" sz="1800" dirty="0"/>
              <a:t>Corporate leadership for more coordinate effort.</a:t>
            </a:r>
          </a:p>
          <a:p>
            <a:pPr marL="514350" indent="-514350">
              <a:buFont typeface="+mj-lt"/>
              <a:buAutoNum type="arabicPeriod"/>
            </a:pPr>
            <a:endParaRPr lang="en-CA" sz="2000" dirty="0"/>
          </a:p>
          <a:p>
            <a:pPr marL="514350" indent="-514350">
              <a:buFont typeface="+mj-lt"/>
              <a:buAutoNum type="arabicPeriod"/>
            </a:pPr>
            <a:r>
              <a:rPr lang="en-CA" sz="2000" dirty="0"/>
              <a:t>Implementation: Practicability!</a:t>
            </a:r>
          </a:p>
          <a:p>
            <a:pPr marL="914400" lvl="1" indent="-514350"/>
            <a:r>
              <a:rPr lang="en-CA" sz="1800" dirty="0"/>
              <a:t>Multiple programs = multiple processes = greater impact on implementation and support (e.g., policies, processes, monitoring and reporting).</a:t>
            </a:r>
          </a:p>
          <a:p>
            <a:pPr marL="914400" lvl="1" indent="-514350"/>
            <a:r>
              <a:rPr lang="en-CA" sz="1800" dirty="0"/>
              <a:t>IT system limitations = paper-based process = harder to collect data and report on results. </a:t>
            </a:r>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55</a:t>
            </a:fld>
            <a:endParaRPr lang="en-US" altLang="en-US"/>
          </a:p>
        </p:txBody>
      </p:sp>
    </p:spTree>
    <p:extLst>
      <p:ext uri="{BB962C8B-B14F-4D97-AF65-F5344CB8AC3E}">
        <p14:creationId xmlns:p14="http://schemas.microsoft.com/office/powerpoint/2010/main" val="740439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Next steps</a:t>
            </a:r>
          </a:p>
        </p:txBody>
      </p:sp>
      <p:sp>
        <p:nvSpPr>
          <p:cNvPr id="3" name="Content Placeholder 2"/>
          <p:cNvSpPr>
            <a:spLocks noGrp="1"/>
          </p:cNvSpPr>
          <p:nvPr>
            <p:ph idx="1"/>
          </p:nvPr>
        </p:nvSpPr>
        <p:spPr/>
        <p:txBody>
          <a:bodyPr/>
          <a:lstStyle/>
          <a:p>
            <a:r>
              <a:rPr lang="en-US" dirty="0"/>
              <a:t>Strengthen collaboration between programs and departmental partners to refine the process before implementation. </a:t>
            </a:r>
            <a:endParaRPr lang="fr-FR" dirty="0"/>
          </a:p>
          <a:p>
            <a:r>
              <a:rPr lang="fr-FR" dirty="0" err="1"/>
              <a:t>Inform</a:t>
            </a:r>
            <a:r>
              <a:rPr lang="fr-FR" dirty="0"/>
              <a:t> the </a:t>
            </a:r>
            <a:r>
              <a:rPr lang="fr-FR" dirty="0" err="1"/>
              <a:t>ministers</a:t>
            </a:r>
            <a:r>
              <a:rPr lang="fr-FR" dirty="0"/>
              <a:t> and </a:t>
            </a:r>
            <a:r>
              <a:rPr lang="fr-FR" dirty="0" err="1"/>
              <a:t>get</a:t>
            </a:r>
            <a:r>
              <a:rPr lang="fr-FR" dirty="0"/>
              <a:t> </a:t>
            </a:r>
            <a:r>
              <a:rPr lang="fr-FR" dirty="0" err="1"/>
              <a:t>their</a:t>
            </a:r>
            <a:r>
              <a:rPr lang="fr-FR" dirty="0"/>
              <a:t> </a:t>
            </a:r>
            <a:r>
              <a:rPr lang="fr-FR" dirty="0" err="1"/>
              <a:t>approval</a:t>
            </a:r>
            <a:r>
              <a:rPr lang="fr-FR" dirty="0"/>
              <a:t>. </a:t>
            </a:r>
          </a:p>
          <a:p>
            <a:r>
              <a:rPr lang="fr-FR" dirty="0" err="1"/>
              <a:t>Inform</a:t>
            </a:r>
            <a:r>
              <a:rPr lang="fr-FR" dirty="0"/>
              <a:t> TBS. </a:t>
            </a:r>
          </a:p>
          <a:p>
            <a:r>
              <a:rPr lang="fr-FR" dirty="0" err="1"/>
              <a:t>Keep</a:t>
            </a:r>
            <a:r>
              <a:rPr lang="fr-FR" dirty="0"/>
              <a:t> on </a:t>
            </a:r>
            <a:r>
              <a:rPr lang="fr-FR" dirty="0" err="1"/>
              <a:t>experimenting</a:t>
            </a:r>
            <a:r>
              <a:rPr lang="fr-FR" dirty="0"/>
              <a:t>!</a:t>
            </a:r>
            <a:endParaRPr lang="en-CA" dirty="0"/>
          </a:p>
          <a:p>
            <a:endParaRPr lang="en-CA" dirty="0"/>
          </a:p>
        </p:txBody>
      </p:sp>
      <p:sp>
        <p:nvSpPr>
          <p:cNvPr id="4" name="Slide Number Placeholder 3"/>
          <p:cNvSpPr>
            <a:spLocks noGrp="1"/>
          </p:cNvSpPr>
          <p:nvPr>
            <p:ph type="sldNum" sz="quarter" idx="10"/>
          </p:nvPr>
        </p:nvSpPr>
        <p:spPr/>
        <p:txBody>
          <a:bodyPr/>
          <a:lstStyle/>
          <a:p>
            <a:fld id="{78075564-AF6E-40FC-905A-F6C5E8D29614}" type="slidenum">
              <a:rPr lang="en-US" altLang="en-US" smtClean="0"/>
              <a:pPr/>
              <a:t>56</a:t>
            </a:fld>
            <a:endParaRPr lang="en-US" altLang="en-US"/>
          </a:p>
        </p:txBody>
      </p:sp>
      <p:sp>
        <p:nvSpPr>
          <p:cNvPr id="6" name="TextBox 5"/>
          <p:cNvSpPr txBox="1"/>
          <p:nvPr/>
        </p:nvSpPr>
        <p:spPr>
          <a:xfrm>
            <a:off x="948531" y="4604244"/>
            <a:ext cx="7281746" cy="1183365"/>
          </a:xfrm>
          <a:prstGeom prst="rect">
            <a:avLst/>
          </a:prstGeom>
          <a:effectLst>
            <a:outerShdw blurRad="40000" dist="23000" dir="5400000" rotWithShape="0">
              <a:srgbClr val="000000">
                <a:alpha val="35000"/>
              </a:srgbClr>
            </a:outerShdw>
            <a:softEdge rad="635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wrap="square" lIns="144000" tIns="144000" rIns="144000" bIns="144000" rtlCol="0">
            <a:spAutoFit/>
          </a:bodyPr>
          <a:lstStyle>
            <a:defPPr>
              <a:defRPr lang="en-US"/>
            </a:defPPr>
            <a:lvl1pPr algn="ctr">
              <a:defRPr sz="2000">
                <a:solidFill>
                  <a:schemeClr val="tx1">
                    <a:lumMod val="65000"/>
                    <a:lumOff val="35000"/>
                  </a:schemeClr>
                </a:solidFill>
                <a:latin typeface="Articulate" panose="02000503040000020004" pitchFamily="2" charset="0"/>
              </a:defRPr>
            </a:lvl1pPr>
          </a:lstStyle>
          <a:p>
            <a:r>
              <a:rPr lang="en-US" sz="1800" dirty="0"/>
              <a:t>We keep moving forward, opening new doors, and doing new things, because we're curious and curiosity keeps leading us down new paths.</a:t>
            </a:r>
            <a:r>
              <a:rPr lang="en-US" dirty="0"/>
              <a:t>											 - </a:t>
            </a:r>
            <a:r>
              <a:rPr lang="en-US" i="1" dirty="0"/>
              <a:t>Walt Disney</a:t>
            </a:r>
          </a:p>
        </p:txBody>
      </p:sp>
    </p:spTree>
    <p:extLst>
      <p:ext uri="{BB962C8B-B14F-4D97-AF65-F5344CB8AC3E}">
        <p14:creationId xmlns:p14="http://schemas.microsoft.com/office/powerpoint/2010/main" val="3073957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655AC0-FABD-4CA9-811C-2D78E4A89233}"/>
              </a:ext>
            </a:extLst>
          </p:cNvPr>
          <p:cNvSpPr/>
          <p:nvPr/>
        </p:nvSpPr>
        <p:spPr>
          <a:xfrm>
            <a:off x="212388" y="6179003"/>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FMI CC Logo Colour.jpg">
            <a:extLst>
              <a:ext uri="{FF2B5EF4-FFF2-40B4-BE49-F238E27FC236}">
                <a16:creationId xmlns:a16="http://schemas.microsoft.com/office/drawing/2014/main" id="{44C2E6F6-7DE4-43CA-B2A8-0DDFF5348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943" y="975926"/>
            <a:ext cx="3628784" cy="1435930"/>
          </a:xfrm>
          <a:prstGeom prst="rect">
            <a:avLst/>
          </a:prstGeom>
        </p:spPr>
      </p:pic>
      <p:sp>
        <p:nvSpPr>
          <p:cNvPr id="11" name="Rectangle 10">
            <a:extLst>
              <a:ext uri="{FF2B5EF4-FFF2-40B4-BE49-F238E27FC236}">
                <a16:creationId xmlns:a16="http://schemas.microsoft.com/office/drawing/2014/main" id="{1DE28BF9-7AAB-4ED5-9709-EF4B28F90293}"/>
              </a:ext>
            </a:extLst>
          </p:cNvPr>
          <p:cNvSpPr/>
          <p:nvPr/>
        </p:nvSpPr>
        <p:spPr>
          <a:xfrm>
            <a:off x="212388" y="501577"/>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149061996.jpg">
            <a:extLst>
              <a:ext uri="{FF2B5EF4-FFF2-40B4-BE49-F238E27FC236}">
                <a16:creationId xmlns:a16="http://schemas.microsoft.com/office/drawing/2014/main" id="{AB3321EC-6873-4E71-8A7C-C507EC081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88" y="640312"/>
            <a:ext cx="3690661" cy="5538692"/>
          </a:xfrm>
          <a:prstGeom prst="rect">
            <a:avLst/>
          </a:prstGeom>
        </p:spPr>
      </p:pic>
      <p:sp>
        <p:nvSpPr>
          <p:cNvPr id="13" name="TextBox 12">
            <a:extLst>
              <a:ext uri="{FF2B5EF4-FFF2-40B4-BE49-F238E27FC236}">
                <a16:creationId xmlns:a16="http://schemas.microsoft.com/office/drawing/2014/main" id="{C4F0CAE7-9359-400D-B99A-51A9AF691A36}"/>
              </a:ext>
            </a:extLst>
          </p:cNvPr>
          <p:cNvSpPr txBox="1"/>
          <p:nvPr/>
        </p:nvSpPr>
        <p:spPr>
          <a:xfrm>
            <a:off x="4172755" y="2975019"/>
            <a:ext cx="4535815" cy="2677656"/>
          </a:xfrm>
          <a:prstGeom prst="rect">
            <a:avLst/>
          </a:prstGeom>
          <a:noFill/>
        </p:spPr>
        <p:txBody>
          <a:bodyPr wrap="square" rtlCol="0">
            <a:spAutoFit/>
          </a:bodyPr>
          <a:lstStyle/>
          <a:p>
            <a:pPr lvl="0">
              <a:defRPr/>
            </a:pPr>
            <a:r>
              <a:rPr lang="en-CA" sz="2800" b="1" dirty="0">
                <a:solidFill>
                  <a:prstClr val="black"/>
                </a:solidFill>
                <a:latin typeface="Calibri"/>
              </a:rPr>
              <a:t>Presentation on Real Examples for the Use of Generics </a:t>
            </a:r>
          </a:p>
          <a:p>
            <a:pPr lvl="0">
              <a:defRPr/>
            </a:pPr>
            <a:endParaRPr lang="en-CA" sz="2400" dirty="0">
              <a:solidFill>
                <a:prstClr val="black"/>
              </a:solidFill>
              <a:latin typeface="Calibri"/>
            </a:endParaRPr>
          </a:p>
          <a:p>
            <a:pPr lvl="0">
              <a:defRPr/>
            </a:pPr>
            <a:r>
              <a:rPr lang="en-CA" sz="2400" dirty="0"/>
              <a:t>Rhonda Fernandes</a:t>
            </a:r>
            <a:endParaRPr lang="en-CA" sz="2400" dirty="0">
              <a:solidFill>
                <a:prstClr val="black"/>
              </a:solidFill>
              <a:latin typeface="Calibri"/>
            </a:endParaRPr>
          </a:p>
          <a:p>
            <a:pPr lvl="0">
              <a:defRPr/>
            </a:pPr>
            <a:r>
              <a:rPr lang="en-CA" dirty="0"/>
              <a:t>Director, Skills and Employment Branch, Employment and Skills Development Canada</a:t>
            </a:r>
            <a:endParaRPr lang="en-CA" dirty="0">
              <a:solidFill>
                <a:prstClr val="black"/>
              </a:solidFill>
            </a:endParaRPr>
          </a:p>
        </p:txBody>
      </p:sp>
    </p:spTree>
    <p:custDataLst>
      <p:tags r:id="rId1"/>
    </p:custDataLst>
    <p:extLst>
      <p:ext uri="{BB962C8B-B14F-4D97-AF65-F5344CB8AC3E}">
        <p14:creationId xmlns:p14="http://schemas.microsoft.com/office/powerpoint/2010/main" val="41177250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80115" y="2482273"/>
            <a:ext cx="4963886" cy="1893454"/>
          </a:xfrm>
        </p:spPr>
        <p:txBody>
          <a:bodyPr>
            <a:normAutofit/>
          </a:bodyPr>
          <a:lstStyle/>
          <a:p>
            <a:pPr algn="ctr"/>
            <a:r>
              <a:rPr lang="en-CA" sz="3200" dirty="0"/>
              <a:t>Generic Terms and Conditions:</a:t>
            </a:r>
            <a:br>
              <a:rPr lang="en-CA" sz="3200" dirty="0"/>
            </a:br>
            <a:r>
              <a:rPr lang="en-CA" sz="3200" dirty="0"/>
              <a:t>Incentive-based Funding</a:t>
            </a:r>
            <a:endParaRPr lang="en-US" sz="3200" dirty="0">
              <a:solidFill>
                <a:schemeClr val="tx1"/>
              </a:solidFill>
            </a:endParaRPr>
          </a:p>
        </p:txBody>
      </p:sp>
      <p:sp>
        <p:nvSpPr>
          <p:cNvPr id="3" name="Subtitle 2"/>
          <p:cNvSpPr>
            <a:spLocks noGrp="1"/>
          </p:cNvSpPr>
          <p:nvPr>
            <p:ph type="subTitle" idx="1"/>
          </p:nvPr>
        </p:nvSpPr>
        <p:spPr/>
        <p:txBody>
          <a:bodyPr>
            <a:normAutofit/>
          </a:bodyPr>
          <a:lstStyle/>
          <a:p>
            <a:r>
              <a:rPr lang="en-US" dirty="0"/>
              <a:t>February 22, 2018</a:t>
            </a:r>
          </a:p>
        </p:txBody>
      </p:sp>
    </p:spTree>
    <p:extLst>
      <p:ext uri="{BB962C8B-B14F-4D97-AF65-F5344CB8AC3E}">
        <p14:creationId xmlns:p14="http://schemas.microsoft.com/office/powerpoint/2010/main" val="34848319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Employment and Social Development Canada (ESDC) Context</a:t>
            </a:r>
          </a:p>
        </p:txBody>
      </p:sp>
      <p:sp>
        <p:nvSpPr>
          <p:cNvPr id="3" name="Content Placeholder 2"/>
          <p:cNvSpPr>
            <a:spLocks noGrp="1"/>
          </p:cNvSpPr>
          <p:nvPr>
            <p:ph idx="1"/>
          </p:nvPr>
        </p:nvSpPr>
        <p:spPr/>
        <p:txBody>
          <a:bodyPr>
            <a:normAutofit/>
          </a:bodyPr>
          <a:lstStyle/>
          <a:p>
            <a:r>
              <a:rPr lang="en-CA" sz="2000" dirty="0"/>
              <a:t>In recent years ESDC has innovated its delivery of Grants and Contributions (Gs&amp;Cs) programming:</a:t>
            </a:r>
          </a:p>
          <a:p>
            <a:pPr lvl="1"/>
            <a:r>
              <a:rPr lang="en-CA" sz="2000" dirty="0"/>
              <a:t>Adding user-friendly information on programs and funding opportunities</a:t>
            </a:r>
          </a:p>
          <a:p>
            <a:pPr lvl="1"/>
            <a:r>
              <a:rPr lang="en-CA" sz="2000" dirty="0"/>
              <a:t>Streamlining of application and approval processes</a:t>
            </a:r>
          </a:p>
          <a:p>
            <a:pPr lvl="1"/>
            <a:r>
              <a:rPr lang="en-CA" sz="2000" dirty="0"/>
              <a:t>Decreasing administrative burden both internally and for Gs&amp;Cs recipients</a:t>
            </a:r>
          </a:p>
          <a:p>
            <a:pPr>
              <a:spcBef>
                <a:spcPts val="0"/>
              </a:spcBef>
            </a:pPr>
            <a:endParaRPr lang="en-CA" sz="1000" dirty="0"/>
          </a:p>
          <a:p>
            <a:r>
              <a:rPr lang="en-CA" sz="2000" dirty="0"/>
              <a:t>ESDC’s exploration of how the Generic Ts&amp;Cs can be implemented to </a:t>
            </a:r>
            <a:r>
              <a:rPr lang="en-CA" sz="2000" dirty="0">
                <a:latin typeface="Arial" panose="020B0604020202020204" pitchFamily="34" charset="0"/>
                <a:cs typeface="Arial" panose="020B0604020202020204" pitchFamily="34" charset="0"/>
              </a:rPr>
              <a:t>complement to existing transfer payment funding approaches </a:t>
            </a:r>
            <a:r>
              <a:rPr lang="en-CA" sz="2000" dirty="0"/>
              <a:t>is informed by the lessons learned through Gs&amp;Cs Modernization</a:t>
            </a:r>
          </a:p>
          <a:p>
            <a:pPr>
              <a:spcBef>
                <a:spcPts val="0"/>
              </a:spcBef>
            </a:pPr>
            <a:endParaRPr lang="en-CA" dirty="0"/>
          </a:p>
          <a:p>
            <a:endParaRPr lang="en-CA" dirty="0"/>
          </a:p>
        </p:txBody>
      </p:sp>
    </p:spTree>
    <p:extLst>
      <p:ext uri="{BB962C8B-B14F-4D97-AF65-F5344CB8AC3E}">
        <p14:creationId xmlns:p14="http://schemas.microsoft.com/office/powerpoint/2010/main" val="3792386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D4B517-E49B-41B6-9DBC-23634E0F1CDC}" type="slidenum">
              <a:rPr lang="en-CA" smtClean="0"/>
              <a:pPr/>
              <a:t>6</a:t>
            </a:fld>
            <a:endParaRPr lang="en-CA" dirty="0"/>
          </a:p>
        </p:txBody>
      </p:sp>
      <p:sp>
        <p:nvSpPr>
          <p:cNvPr id="3" name="Content Placeholder 2"/>
          <p:cNvSpPr>
            <a:spLocks noGrp="1"/>
          </p:cNvSpPr>
          <p:nvPr>
            <p:ph idx="10"/>
          </p:nvPr>
        </p:nvSpPr>
        <p:spPr>
          <a:xfrm>
            <a:off x="755576" y="1124744"/>
            <a:ext cx="7602214" cy="4212468"/>
          </a:xfrm>
        </p:spPr>
        <p:txBody>
          <a:bodyPr/>
          <a:lstStyle/>
          <a:p>
            <a:r>
              <a:rPr lang="en-CA" sz="2400" b="1" dirty="0">
                <a:solidFill>
                  <a:schemeClr val="tx2"/>
                </a:solidFill>
              </a:rPr>
              <a:t>Departments use transfer payments to provide funding to recipients, when they are better placed to achieve results that further Government objectives</a:t>
            </a:r>
          </a:p>
          <a:p>
            <a:endParaRPr lang="en-CA" sz="800" u="sng" dirty="0"/>
          </a:p>
          <a:p>
            <a:endParaRPr lang="en-CA" sz="800" u="sng" dirty="0"/>
          </a:p>
          <a:p>
            <a:pPr marL="457200" indent="-457200">
              <a:spcBef>
                <a:spcPts val="0"/>
              </a:spcBef>
              <a:buFont typeface="Arial" panose="020B0604020202020204" pitchFamily="34" charset="0"/>
              <a:buChar char="•"/>
            </a:pPr>
            <a:r>
              <a:rPr lang="en-CA" dirty="0"/>
              <a:t>Recipients are key to helping the Government achieve its objectives</a:t>
            </a:r>
          </a:p>
          <a:p>
            <a:pPr marL="457200" indent="-457200">
              <a:spcBef>
                <a:spcPts val="0"/>
              </a:spcBef>
              <a:buFont typeface="Arial" panose="020B0604020202020204" pitchFamily="34" charset="0"/>
              <a:buChar char="•"/>
            </a:pPr>
            <a:r>
              <a:rPr lang="en-CA" dirty="0"/>
              <a:t>Achievement of results by recipients depends on:</a:t>
            </a:r>
          </a:p>
          <a:p>
            <a:pPr marL="1085850" lvl="1" indent="-342900">
              <a:buFont typeface="Arial" panose="020B0604020202020204" pitchFamily="34" charset="0"/>
              <a:buChar char="•"/>
            </a:pPr>
            <a:endParaRPr lang="en-CA" sz="1100" dirty="0">
              <a:solidFill>
                <a:schemeClr val="accent1"/>
              </a:solidFill>
              <a:latin typeface="+mn-lt"/>
            </a:endParaRPr>
          </a:p>
          <a:p>
            <a:pPr marL="1085850" lvl="1" indent="-342900">
              <a:buFont typeface="Arial" panose="020B0604020202020204" pitchFamily="34" charset="0"/>
              <a:buChar char="•"/>
            </a:pPr>
            <a:endParaRPr lang="en-CA" sz="1100" dirty="0">
              <a:solidFill>
                <a:schemeClr val="accent1"/>
              </a:solidFill>
              <a:latin typeface="+mn-lt"/>
            </a:endParaRPr>
          </a:p>
          <a:p>
            <a:endParaRPr lang="en-CA" dirty="0"/>
          </a:p>
        </p:txBody>
      </p:sp>
      <p:sp>
        <p:nvSpPr>
          <p:cNvPr id="4" name="Title 3"/>
          <p:cNvSpPr>
            <a:spLocks noGrp="1"/>
          </p:cNvSpPr>
          <p:nvPr>
            <p:ph type="title"/>
          </p:nvPr>
        </p:nvSpPr>
        <p:spPr/>
        <p:txBody>
          <a:bodyPr>
            <a:normAutofit/>
          </a:bodyPr>
          <a:lstStyle/>
          <a:p>
            <a:r>
              <a:rPr lang="en-CA" sz="3200" b="1" dirty="0"/>
              <a:t>Why do we use transfer payments?</a:t>
            </a:r>
          </a:p>
        </p:txBody>
      </p:sp>
      <p:sp>
        <p:nvSpPr>
          <p:cNvPr id="5" name="Content Placeholder 2"/>
          <p:cNvSpPr txBox="1">
            <a:spLocks/>
          </p:cNvSpPr>
          <p:nvPr/>
        </p:nvSpPr>
        <p:spPr>
          <a:xfrm>
            <a:off x="755576" y="5567481"/>
            <a:ext cx="7596488" cy="1008112"/>
          </a:xfrm>
          <a:prstGeom prst="rect">
            <a:avLst/>
          </a:prstGeom>
          <a:ln w="38100">
            <a:solidFill>
              <a:schemeClr val="tx1">
                <a:lumMod val="65000"/>
                <a:lumOff val="35000"/>
              </a:schemeClr>
            </a:solidFill>
          </a:ln>
        </p:spPr>
        <p:txBody>
          <a:bodyPr lIns="108000" tIns="108000" rIns="108000" bIns="10800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CA" sz="2400" dirty="0"/>
              <a:t>To help recipients succeed, we need to provide a better user experience to make results the focus</a:t>
            </a:r>
          </a:p>
        </p:txBody>
      </p:sp>
      <p:sp>
        <p:nvSpPr>
          <p:cNvPr id="6" name="Rectangle 5"/>
          <p:cNvSpPr/>
          <p:nvPr/>
        </p:nvSpPr>
        <p:spPr>
          <a:xfrm>
            <a:off x="3599892" y="3724198"/>
            <a:ext cx="4896544" cy="1569660"/>
          </a:xfrm>
          <a:prstGeom prst="rect">
            <a:avLst/>
          </a:prstGeom>
        </p:spPr>
        <p:txBody>
          <a:bodyPr wrap="square">
            <a:spAutoFit/>
          </a:bodyPr>
          <a:lstStyle/>
          <a:p>
            <a:r>
              <a:rPr lang="en-CA" sz="1600" dirty="0">
                <a:solidFill>
                  <a:schemeClr val="tx1">
                    <a:lumMod val="65000"/>
                    <a:lumOff val="35000"/>
                  </a:schemeClr>
                </a:solidFill>
              </a:rPr>
              <a:t>Clearly defined program objectives and expected results</a:t>
            </a:r>
          </a:p>
          <a:p>
            <a:endParaRPr lang="en-CA" sz="1600" dirty="0">
              <a:solidFill>
                <a:schemeClr val="tx1">
                  <a:lumMod val="65000"/>
                  <a:lumOff val="35000"/>
                </a:schemeClr>
              </a:solidFill>
            </a:endParaRPr>
          </a:p>
          <a:p>
            <a:r>
              <a:rPr lang="en-CA" sz="1600" dirty="0">
                <a:solidFill>
                  <a:schemeClr val="tx1">
                    <a:lumMod val="65000"/>
                    <a:lumOff val="35000"/>
                  </a:schemeClr>
                </a:solidFill>
              </a:rPr>
              <a:t>Access to useable and understandable programs</a:t>
            </a:r>
          </a:p>
          <a:p>
            <a:pPr marL="171450" indent="-171450">
              <a:buFont typeface="Arial" panose="020B0604020202020204" pitchFamily="34" charset="0"/>
              <a:buChar char="•"/>
            </a:pPr>
            <a:endParaRPr lang="en-CA" sz="1600" dirty="0">
              <a:solidFill>
                <a:schemeClr val="tx1">
                  <a:lumMod val="65000"/>
                  <a:lumOff val="35000"/>
                </a:schemeClr>
              </a:solidFill>
            </a:endParaRPr>
          </a:p>
          <a:p>
            <a:r>
              <a:rPr lang="en-CA" sz="1600" dirty="0">
                <a:solidFill>
                  <a:schemeClr val="tx1">
                    <a:lumMod val="65000"/>
                    <a:lumOff val="35000"/>
                  </a:schemeClr>
                </a:solidFill>
              </a:rPr>
              <a:t>Program delivery that balances flexibility and control through risk-based oversight</a:t>
            </a:r>
          </a:p>
        </p:txBody>
      </p:sp>
      <p:sp>
        <p:nvSpPr>
          <p:cNvPr id="7" name="Rectangle 6"/>
          <p:cNvSpPr/>
          <p:nvPr/>
        </p:nvSpPr>
        <p:spPr>
          <a:xfrm>
            <a:off x="1079612" y="3724198"/>
            <a:ext cx="2664652" cy="1785104"/>
          </a:xfrm>
          <a:prstGeom prst="rect">
            <a:avLst/>
          </a:prstGeom>
        </p:spPr>
        <p:txBody>
          <a:bodyPr wrap="square">
            <a:spAutoFit/>
          </a:bodyPr>
          <a:lstStyle/>
          <a:p>
            <a:pPr marL="285750" indent="-285750">
              <a:buFont typeface="Arial" panose="020B0604020202020204" pitchFamily="34" charset="0"/>
              <a:buChar char="•"/>
            </a:pPr>
            <a:r>
              <a:rPr lang="en-CA" sz="1600" b="1" dirty="0">
                <a:solidFill>
                  <a:schemeClr val="accent1"/>
                </a:solidFill>
              </a:rPr>
              <a:t>Impact Focus</a:t>
            </a:r>
          </a:p>
          <a:p>
            <a:pPr marL="285750" indent="-285750">
              <a:buFont typeface="Arial" panose="020B0604020202020204" pitchFamily="34" charset="0"/>
              <a:buChar char="•"/>
            </a:pPr>
            <a:endParaRPr lang="en-CA" sz="1600" b="1" dirty="0">
              <a:solidFill>
                <a:schemeClr val="accent1"/>
              </a:solidFill>
            </a:endParaRPr>
          </a:p>
          <a:p>
            <a:pPr marL="285750" indent="-285750">
              <a:buFont typeface="Arial" panose="020B0604020202020204" pitchFamily="34" charset="0"/>
              <a:buChar char="•"/>
            </a:pPr>
            <a:r>
              <a:rPr lang="en-CA" sz="1600" b="1" dirty="0">
                <a:solidFill>
                  <a:schemeClr val="accent1"/>
                </a:solidFill>
              </a:rPr>
              <a:t>User experience</a:t>
            </a:r>
          </a:p>
          <a:p>
            <a:pPr marL="285750" indent="-285750">
              <a:buFont typeface="Arial" panose="020B0604020202020204" pitchFamily="34" charset="0"/>
              <a:buChar char="•"/>
            </a:pPr>
            <a:endParaRPr lang="en-CA" sz="1600" b="1" dirty="0">
              <a:solidFill>
                <a:schemeClr val="accent1"/>
              </a:solidFill>
            </a:endParaRPr>
          </a:p>
          <a:p>
            <a:pPr marL="285750" indent="-285750">
              <a:buFont typeface="Arial" panose="020B0604020202020204" pitchFamily="34" charset="0"/>
              <a:buChar char="•"/>
            </a:pPr>
            <a:r>
              <a:rPr lang="en-CA" sz="1600" b="1" dirty="0">
                <a:solidFill>
                  <a:schemeClr val="accent1"/>
                </a:solidFill>
              </a:rPr>
              <a:t>Effective transfer payment management</a:t>
            </a:r>
          </a:p>
          <a:p>
            <a:pPr lvl="0"/>
            <a:endParaRPr lang="en-CA" sz="1400" dirty="0">
              <a:solidFill>
                <a:schemeClr val="accent1"/>
              </a:solidFill>
            </a:endParaRPr>
          </a:p>
        </p:txBody>
      </p:sp>
    </p:spTree>
    <p:extLst>
      <p:ext uri="{BB962C8B-B14F-4D97-AF65-F5344CB8AC3E}">
        <p14:creationId xmlns:p14="http://schemas.microsoft.com/office/powerpoint/2010/main" val="189571771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8" y="664959"/>
            <a:ext cx="8915400" cy="1143000"/>
          </a:xfrm>
        </p:spPr>
        <p:txBody>
          <a:bodyPr>
            <a:normAutofit/>
          </a:bodyPr>
          <a:lstStyle/>
          <a:p>
            <a:r>
              <a:rPr lang="en-CA" sz="3200" dirty="0"/>
              <a:t>ESDC setting the stage for Generic Ts&amp;Cs</a:t>
            </a:r>
          </a:p>
        </p:txBody>
      </p:sp>
      <p:sp>
        <p:nvSpPr>
          <p:cNvPr id="3" name="Content Placeholder 2"/>
          <p:cNvSpPr>
            <a:spLocks noGrp="1"/>
          </p:cNvSpPr>
          <p:nvPr>
            <p:ph idx="1"/>
          </p:nvPr>
        </p:nvSpPr>
        <p:spPr>
          <a:xfrm>
            <a:off x="457200" y="1696597"/>
            <a:ext cx="8229600" cy="4252511"/>
          </a:xfrm>
        </p:spPr>
        <p:txBody>
          <a:bodyPr>
            <a:normAutofit fontScale="70000" lnSpcReduction="20000"/>
          </a:bodyPr>
          <a:lstStyle/>
          <a:p>
            <a:pPr>
              <a:lnSpc>
                <a:spcPct val="120000"/>
              </a:lnSpc>
            </a:pPr>
            <a:r>
              <a:rPr lang="en-CA" sz="2600" dirty="0"/>
              <a:t>Developed a departmental governance structure to support the implementation of Generic Ts&amp;Cs, including a work plan with clearly defined objectives, key activities, and deliverables</a:t>
            </a:r>
          </a:p>
          <a:p>
            <a:endParaRPr lang="en-CA" sz="1000" dirty="0"/>
          </a:p>
          <a:p>
            <a:pPr>
              <a:lnSpc>
                <a:spcPct val="120000"/>
              </a:lnSpc>
            </a:pPr>
            <a:r>
              <a:rPr lang="en-CA" sz="2600" dirty="0"/>
              <a:t>June 2017 – Hosted event in which TBS, Public Health Agency of Canada, Canadian Heritage and ESDC presented on experience with Generic Ts&amp;Cs and models</a:t>
            </a:r>
          </a:p>
          <a:p>
            <a:endParaRPr lang="en-CA" sz="1100" dirty="0"/>
          </a:p>
          <a:p>
            <a:pPr>
              <a:lnSpc>
                <a:spcPct val="120000"/>
              </a:lnSpc>
            </a:pPr>
            <a:r>
              <a:rPr lang="en-CA" sz="2600" dirty="0"/>
              <a:t>Summer 2017 – Held information sessions across ESDC branches involved in Gs&amp;Cs programming (Program Operations, Skills and Employment, Income and Social Security, Learning)</a:t>
            </a:r>
          </a:p>
          <a:p>
            <a:endParaRPr lang="en-CA" sz="1200" dirty="0"/>
          </a:p>
          <a:p>
            <a:pPr>
              <a:lnSpc>
                <a:spcPct val="120000"/>
              </a:lnSpc>
            </a:pPr>
            <a:r>
              <a:rPr lang="en-CA" sz="2600" dirty="0"/>
              <a:t>October 2017 – TBS “Train the Trainer” session for 17 representatives from program policy areas and the Center of Expertise for Gs&amp;Cs</a:t>
            </a:r>
          </a:p>
          <a:p>
            <a:endParaRPr lang="en-CA" sz="2400" dirty="0"/>
          </a:p>
          <a:p>
            <a:endParaRPr lang="en-CA" sz="2400" dirty="0"/>
          </a:p>
          <a:p>
            <a:endParaRPr lang="en-CA" dirty="0"/>
          </a:p>
        </p:txBody>
      </p:sp>
    </p:spTree>
    <p:extLst>
      <p:ext uri="{BB962C8B-B14F-4D97-AF65-F5344CB8AC3E}">
        <p14:creationId xmlns:p14="http://schemas.microsoft.com/office/powerpoint/2010/main" val="1526659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Generic Ts&amp;Cs can support ESDC in innovating for impact</a:t>
            </a:r>
          </a:p>
        </p:txBody>
      </p:sp>
      <p:sp>
        <p:nvSpPr>
          <p:cNvPr id="3" name="Content Placeholder 2"/>
          <p:cNvSpPr>
            <a:spLocks noGrp="1"/>
          </p:cNvSpPr>
          <p:nvPr>
            <p:ph idx="1"/>
          </p:nvPr>
        </p:nvSpPr>
        <p:spPr/>
        <p:txBody>
          <a:bodyPr/>
          <a:lstStyle/>
          <a:p>
            <a:endParaRPr lang="en-CA" sz="1000" dirty="0"/>
          </a:p>
          <a:p>
            <a:r>
              <a:rPr lang="en-CA" sz="2000" dirty="0"/>
              <a:t>Opening the door to all sectors</a:t>
            </a:r>
          </a:p>
          <a:p>
            <a:endParaRPr lang="en-CA" sz="1000" dirty="0"/>
          </a:p>
          <a:p>
            <a:r>
              <a:rPr lang="en-CA" sz="2000" dirty="0"/>
              <a:t>Fostering the testing of new approaches</a:t>
            </a:r>
          </a:p>
          <a:p>
            <a:endParaRPr lang="en-CA" sz="1000" dirty="0"/>
          </a:p>
          <a:p>
            <a:r>
              <a:rPr lang="en-CA" sz="2000" dirty="0"/>
              <a:t>Creating the conditions to replicate and scale</a:t>
            </a:r>
          </a:p>
          <a:p>
            <a:endParaRPr lang="en-CA" sz="1000" dirty="0"/>
          </a:p>
          <a:p>
            <a:r>
              <a:rPr lang="en-CA" sz="2000" dirty="0"/>
              <a:t>Driving better results for Canadians </a:t>
            </a:r>
          </a:p>
        </p:txBody>
      </p:sp>
    </p:spTree>
    <p:extLst>
      <p:ext uri="{BB962C8B-B14F-4D97-AF65-F5344CB8AC3E}">
        <p14:creationId xmlns:p14="http://schemas.microsoft.com/office/powerpoint/2010/main" val="34731043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87" y="909638"/>
            <a:ext cx="8875643" cy="1115206"/>
          </a:xfrm>
        </p:spPr>
        <p:txBody>
          <a:bodyPr>
            <a:normAutofit/>
          </a:bodyPr>
          <a:lstStyle/>
          <a:p>
            <a:pPr algn="ctr"/>
            <a:r>
              <a:rPr lang="en-US" sz="3200" dirty="0"/>
              <a:t>ESDC </a:t>
            </a:r>
            <a:r>
              <a:rPr lang="en-CA" sz="3200" dirty="0">
                <a:latin typeface="Arial" panose="020B0604020202020204" pitchFamily="34" charset="0"/>
                <a:cs typeface="Arial" panose="020B0604020202020204" pitchFamily="34" charset="0"/>
              </a:rPr>
              <a:t>is considering all options</a:t>
            </a:r>
            <a:br>
              <a:rPr lang="en-US" sz="3200" dirty="0"/>
            </a:br>
            <a:endParaRPr lang="en-US" sz="3200" dirty="0"/>
          </a:p>
        </p:txBody>
      </p:sp>
      <p:grpSp>
        <p:nvGrpSpPr>
          <p:cNvPr id="15" name="Group 14"/>
          <p:cNvGrpSpPr/>
          <p:nvPr/>
        </p:nvGrpSpPr>
        <p:grpSpPr>
          <a:xfrm>
            <a:off x="149088" y="1494692"/>
            <a:ext cx="8765281" cy="4005523"/>
            <a:chOff x="1167450" y="2024844"/>
            <a:chExt cx="6728875" cy="3644478"/>
          </a:xfrm>
        </p:grpSpPr>
        <p:grpSp>
          <p:nvGrpSpPr>
            <p:cNvPr id="16" name="Group 15"/>
            <p:cNvGrpSpPr/>
            <p:nvPr/>
          </p:nvGrpSpPr>
          <p:grpSpPr>
            <a:xfrm>
              <a:off x="1167450" y="2024844"/>
              <a:ext cx="6728875" cy="3644478"/>
              <a:chOff x="1335310" y="1511482"/>
              <a:chExt cx="6728875" cy="3644478"/>
            </a:xfrm>
          </p:grpSpPr>
          <p:sp>
            <p:nvSpPr>
              <p:cNvPr id="18" name="TextBox 10"/>
              <p:cNvSpPr txBox="1"/>
              <p:nvPr/>
            </p:nvSpPr>
            <p:spPr>
              <a:xfrm>
                <a:off x="3494903" y="1731950"/>
                <a:ext cx="34290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TextBox 11"/>
              <p:cNvSpPr txBox="1"/>
              <p:nvPr/>
            </p:nvSpPr>
            <p:spPr>
              <a:xfrm>
                <a:off x="2808222" y="3103417"/>
                <a:ext cx="5139734" cy="364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Prizes/Challenges </a:t>
                </a:r>
              </a:p>
            </p:txBody>
          </p:sp>
          <p:sp>
            <p:nvSpPr>
              <p:cNvPr id="20" name="TextBox 12"/>
              <p:cNvSpPr txBox="1"/>
              <p:nvPr/>
            </p:nvSpPr>
            <p:spPr>
              <a:xfrm>
                <a:off x="3492186" y="2047120"/>
                <a:ext cx="4571999" cy="364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Micro-Funding</a:t>
                </a:r>
              </a:p>
            </p:txBody>
          </p:sp>
          <p:sp>
            <p:nvSpPr>
              <p:cNvPr id="21" name="Hexagon 20"/>
              <p:cNvSpPr/>
              <p:nvPr>
                <p:custDataLst>
                  <p:tags r:id="rId1"/>
                </p:custDataLst>
              </p:nvPr>
            </p:nvSpPr>
            <p:spPr>
              <a:xfrm rot="5400000">
                <a:off x="1978281" y="1561305"/>
                <a:ext cx="1395047" cy="1295401"/>
              </a:xfrm>
              <a:prstGeom prst="hexagon">
                <a:avLst/>
              </a:prstGeom>
              <a:solidFill>
                <a:srgbClr val="00B05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Hexagon 21"/>
              <p:cNvSpPr/>
              <p:nvPr>
                <p:custDataLst>
                  <p:tags r:id="rId2"/>
                </p:custDataLst>
              </p:nvPr>
            </p:nvSpPr>
            <p:spPr>
              <a:xfrm rot="5400000">
                <a:off x="1285487" y="2683591"/>
                <a:ext cx="1395047" cy="1295401"/>
              </a:xfrm>
              <a:prstGeom prst="hexagon">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3" name="Hexagon 22"/>
              <p:cNvSpPr/>
              <p:nvPr>
                <p:custDataLst>
                  <p:tags r:id="rId3"/>
                </p:custDataLst>
              </p:nvPr>
            </p:nvSpPr>
            <p:spPr>
              <a:xfrm rot="5400000">
                <a:off x="1949449" y="3810736"/>
                <a:ext cx="1395047" cy="1295401"/>
              </a:xfrm>
              <a:prstGeom prst="hexagon">
                <a:avLst/>
              </a:prstGeom>
              <a:solidFill>
                <a:srgbClr val="0070C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TextBox 3"/>
              <p:cNvSpPr txBox="1"/>
              <p:nvPr/>
            </p:nvSpPr>
            <p:spPr>
              <a:xfrm>
                <a:off x="2427178" y="1793506"/>
                <a:ext cx="526106"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TextBox 20"/>
              <p:cNvSpPr txBox="1"/>
              <p:nvPr/>
            </p:nvSpPr>
            <p:spPr>
              <a:xfrm>
                <a:off x="1734384" y="2915792"/>
                <a:ext cx="526106"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TextBox 21"/>
              <p:cNvSpPr txBox="1"/>
              <p:nvPr/>
            </p:nvSpPr>
            <p:spPr>
              <a:xfrm>
                <a:off x="2427177" y="4042937"/>
                <a:ext cx="497274" cy="7872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TextBox 21"/>
              <p:cNvSpPr txBox="1"/>
              <p:nvPr/>
            </p:nvSpPr>
            <p:spPr>
              <a:xfrm>
                <a:off x="2559585" y="4187313"/>
                <a:ext cx="497274" cy="7872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7" name="Rectangle 16"/>
            <p:cNvSpPr/>
            <p:nvPr/>
          </p:nvSpPr>
          <p:spPr>
            <a:xfrm>
              <a:off x="3324324" y="4758255"/>
              <a:ext cx="4572000" cy="36404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Incentive-Based Funding </a:t>
              </a:r>
            </a:p>
          </p:txBody>
        </p:sp>
      </p:grpSp>
      <p:sp>
        <p:nvSpPr>
          <p:cNvPr id="3" name="Rectangle 2"/>
          <p:cNvSpPr/>
          <p:nvPr/>
        </p:nvSpPr>
        <p:spPr>
          <a:xfrm>
            <a:off x="4415547" y="3244334"/>
            <a:ext cx="31290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2490691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7267"/>
            <a:ext cx="8229600" cy="1143000"/>
          </a:xfrm>
        </p:spPr>
        <p:txBody>
          <a:bodyPr>
            <a:normAutofit/>
          </a:bodyPr>
          <a:lstStyle/>
          <a:p>
            <a:r>
              <a:rPr lang="en-CA" sz="3200" dirty="0"/>
              <a:t>Base payment + Premium payments</a:t>
            </a:r>
          </a:p>
        </p:txBody>
      </p:sp>
      <p:sp>
        <p:nvSpPr>
          <p:cNvPr id="3" name="Content Placeholder 2"/>
          <p:cNvSpPr>
            <a:spLocks noGrp="1"/>
          </p:cNvSpPr>
          <p:nvPr>
            <p:ph idx="1"/>
          </p:nvPr>
        </p:nvSpPr>
        <p:spPr>
          <a:xfrm>
            <a:off x="363557" y="1652531"/>
            <a:ext cx="8617481" cy="4062470"/>
          </a:xfrm>
        </p:spPr>
        <p:txBody>
          <a:bodyPr>
            <a:normAutofit fontScale="25000" lnSpcReduction="20000"/>
          </a:bodyPr>
          <a:lstStyle/>
          <a:p>
            <a:pPr marL="0" indent="0">
              <a:lnSpc>
                <a:spcPct val="120000"/>
              </a:lnSpc>
              <a:buNone/>
            </a:pPr>
            <a:r>
              <a:rPr lang="en-CA" sz="8000" dirty="0"/>
              <a:t>A contribution funding model allowing payment of a premium in excess of actual expenditures - government pays for both outcomes and activities</a:t>
            </a:r>
          </a:p>
          <a:p>
            <a:pPr marL="0" indent="0">
              <a:lnSpc>
                <a:spcPct val="120000"/>
              </a:lnSpc>
              <a:buNone/>
            </a:pPr>
            <a:endParaRPr lang="en-CA" sz="4000" dirty="0"/>
          </a:p>
          <a:p>
            <a:pPr>
              <a:lnSpc>
                <a:spcPct val="120000"/>
              </a:lnSpc>
            </a:pPr>
            <a:r>
              <a:rPr lang="en-CA" sz="8000" dirty="0"/>
              <a:t>Suited to projects with</a:t>
            </a:r>
          </a:p>
          <a:p>
            <a:pPr lvl="1">
              <a:lnSpc>
                <a:spcPct val="115000"/>
              </a:lnSpc>
              <a:buFont typeface="Wingdings"/>
              <a:buChar char=""/>
            </a:pPr>
            <a:r>
              <a:rPr lang="en-US" sz="7600" dirty="0">
                <a:latin typeface="Arial" panose="020B0604020202020204" pitchFamily="34" charset="0"/>
                <a:cs typeface="Arial" panose="020B0604020202020204" pitchFamily="34" charset="0"/>
              </a:rPr>
              <a:t>Clear and measurable expected outcomes</a:t>
            </a:r>
          </a:p>
          <a:p>
            <a:pPr lvl="1">
              <a:lnSpc>
                <a:spcPct val="115000"/>
              </a:lnSpc>
              <a:buFont typeface="Wingdings"/>
              <a:buChar char=""/>
            </a:pPr>
            <a:r>
              <a:rPr lang="en-US" sz="7600" dirty="0">
                <a:latin typeface="Arial" panose="020B0604020202020204" pitchFamily="34" charset="0"/>
                <a:cs typeface="Arial" panose="020B0604020202020204" pitchFamily="34" charset="0"/>
              </a:rPr>
              <a:t>Sufficient information to determine appropriate premium payment amount (maximum 15% of total expenditures)</a:t>
            </a:r>
          </a:p>
          <a:p>
            <a:pPr lvl="1">
              <a:lnSpc>
                <a:spcPct val="115000"/>
              </a:lnSpc>
              <a:buFont typeface="Wingdings"/>
              <a:buChar char=""/>
            </a:pPr>
            <a:r>
              <a:rPr lang="en-US" sz="7600" dirty="0">
                <a:latin typeface="Arial" panose="020B0604020202020204" pitchFamily="34" charset="0"/>
                <a:cs typeface="Arial" panose="020B0604020202020204" pitchFamily="34" charset="0"/>
              </a:rPr>
              <a:t>No requirement for up-front capital</a:t>
            </a:r>
          </a:p>
          <a:p>
            <a:pPr lvl="0">
              <a:lnSpc>
                <a:spcPct val="115000"/>
              </a:lnSpc>
              <a:buFont typeface="Wingdings"/>
              <a:buChar char=""/>
            </a:pPr>
            <a:endParaRPr lang="fr-CA" sz="4000" dirty="0">
              <a:latin typeface="Arial" panose="020B0604020202020204" pitchFamily="34" charset="0"/>
              <a:cs typeface="Arial" panose="020B0604020202020204" pitchFamily="34" charset="0"/>
            </a:endParaRPr>
          </a:p>
          <a:p>
            <a:pPr>
              <a:lnSpc>
                <a:spcPct val="120000"/>
              </a:lnSpc>
              <a:spcAft>
                <a:spcPts val="0"/>
              </a:spcAft>
            </a:pPr>
            <a:r>
              <a:rPr lang="en-US" sz="6200" dirty="0">
                <a:latin typeface="Arial" panose="020B0604020202020204" pitchFamily="34" charset="0"/>
                <a:cs typeface="Arial" panose="020B0604020202020204" pitchFamily="34" charset="0"/>
              </a:rPr>
              <a:t> </a:t>
            </a:r>
            <a:r>
              <a:rPr lang="en-US" sz="8000" dirty="0">
                <a:latin typeface="Arial" panose="020B0604020202020204" pitchFamily="34" charset="0"/>
                <a:cs typeface="Arial" panose="020B0604020202020204" pitchFamily="34" charset="0"/>
              </a:rPr>
              <a:t>S</a:t>
            </a:r>
            <a:r>
              <a:rPr lang="en-US" sz="8000" dirty="0"/>
              <a:t>uited to recipient organizations with</a:t>
            </a:r>
          </a:p>
          <a:p>
            <a:pPr lvl="1">
              <a:lnSpc>
                <a:spcPct val="115000"/>
              </a:lnSpc>
              <a:buFont typeface="Wingdings"/>
              <a:buChar char=""/>
            </a:pPr>
            <a:r>
              <a:rPr lang="en-US" sz="7600" dirty="0">
                <a:latin typeface="Arial" panose="020B0604020202020204" pitchFamily="34" charset="0"/>
                <a:cs typeface="Arial" panose="020B0604020202020204" pitchFamily="34" charset="0"/>
              </a:rPr>
              <a:t>Fully developed baseline data and/or benchmarks</a:t>
            </a:r>
            <a:endParaRPr lang="fr-CA" sz="7600" dirty="0">
              <a:latin typeface="Arial" panose="020B0604020202020204" pitchFamily="34" charset="0"/>
              <a:cs typeface="Arial" panose="020B0604020202020204" pitchFamily="34" charset="0"/>
            </a:endParaRPr>
          </a:p>
          <a:p>
            <a:pPr lvl="1">
              <a:lnSpc>
                <a:spcPct val="115000"/>
              </a:lnSpc>
              <a:buFont typeface="Wingdings"/>
              <a:buChar char=""/>
            </a:pPr>
            <a:r>
              <a:rPr lang="en-US" sz="7600" dirty="0">
                <a:latin typeface="Arial" panose="020B0604020202020204" pitchFamily="34" charset="0"/>
                <a:cs typeface="Arial" panose="020B0604020202020204" pitchFamily="34" charset="0"/>
              </a:rPr>
              <a:t>Reliable costing information for project base payments</a:t>
            </a:r>
          </a:p>
          <a:p>
            <a:pPr lvl="1">
              <a:lnSpc>
                <a:spcPct val="115000"/>
              </a:lnSpc>
              <a:spcAft>
                <a:spcPts val="0"/>
              </a:spcAft>
              <a:buFont typeface="Wingdings"/>
              <a:buChar char=""/>
            </a:pPr>
            <a:r>
              <a:rPr lang="en-US" sz="7600" dirty="0">
                <a:latin typeface="Arial" panose="020B0604020202020204" pitchFamily="34" charset="0"/>
                <a:cs typeface="Arial" panose="020B0604020202020204" pitchFamily="34" charset="0"/>
              </a:rPr>
              <a:t>Capacity to submit required claims, progress reports</a:t>
            </a:r>
            <a:endParaRPr lang="fr-CA" sz="7600" dirty="0">
              <a:latin typeface="Arial" panose="020B0604020202020204" pitchFamily="34" charset="0"/>
              <a:cs typeface="Arial" panose="020B0604020202020204" pitchFamily="34" charset="0"/>
            </a:endParaRPr>
          </a:p>
          <a:p>
            <a:endParaRPr lang="en-CA" dirty="0"/>
          </a:p>
        </p:txBody>
      </p:sp>
    </p:spTree>
    <p:extLst>
      <p:ext uri="{BB962C8B-B14F-4D97-AF65-F5344CB8AC3E}">
        <p14:creationId xmlns:p14="http://schemas.microsoft.com/office/powerpoint/2010/main" val="29123456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77753"/>
            <a:ext cx="9144000" cy="1143000"/>
          </a:xfrm>
        </p:spPr>
        <p:txBody>
          <a:bodyPr>
            <a:normAutofit fontScale="90000"/>
          </a:bodyPr>
          <a:lstStyle/>
          <a:p>
            <a:r>
              <a:rPr lang="en-CA" dirty="0"/>
              <a:t>Example: Base payment + Premium payments</a:t>
            </a:r>
          </a:p>
        </p:txBody>
      </p:sp>
      <p:sp>
        <p:nvSpPr>
          <p:cNvPr id="3" name="Content Placeholder 2"/>
          <p:cNvSpPr>
            <a:spLocks noGrp="1"/>
          </p:cNvSpPr>
          <p:nvPr>
            <p:ph idx="1"/>
          </p:nvPr>
        </p:nvSpPr>
        <p:spPr>
          <a:xfrm>
            <a:off x="108642" y="1920753"/>
            <a:ext cx="8689918" cy="3514847"/>
          </a:xfrm>
        </p:spPr>
        <p:txBody>
          <a:bodyPr>
            <a:normAutofit fontScale="92500" lnSpcReduction="10000"/>
          </a:bodyPr>
          <a:lstStyle/>
          <a:p>
            <a:pPr marL="0" indent="0">
              <a:buNone/>
            </a:pPr>
            <a:r>
              <a:rPr lang="en-CA" sz="2200" dirty="0"/>
              <a:t>Fall 2013 – “Pay for Success” pilot launched with Workplace Education Manitoba, in partnership with the Governments of Manitoba and Nova Scotia</a:t>
            </a:r>
          </a:p>
          <a:p>
            <a:pPr marL="0" indent="0">
              <a:buNone/>
            </a:pPr>
            <a:endParaRPr lang="en-CA" sz="1100" dirty="0"/>
          </a:p>
          <a:p>
            <a:r>
              <a:rPr lang="en-CA" sz="2200" dirty="0"/>
              <a:t>Pathways approach offered service providers incentives along continuum to employment</a:t>
            </a:r>
          </a:p>
          <a:p>
            <a:r>
              <a:rPr lang="en-CA" sz="2200" dirty="0"/>
              <a:t>Encouraged providers to serve all job seekers, including those more distant from the labour market</a:t>
            </a:r>
          </a:p>
          <a:p>
            <a:r>
              <a:rPr lang="en-CA" sz="2200" dirty="0"/>
              <a:t>Dual customer approach aligned training with job seekers’ needs </a:t>
            </a:r>
            <a:r>
              <a:rPr lang="en-CA" sz="2200" u="sng" dirty="0"/>
              <a:t>and</a:t>
            </a:r>
            <a:r>
              <a:rPr lang="en-CA" sz="2200" dirty="0"/>
              <a:t> the needs of employers in specific sectors</a:t>
            </a:r>
          </a:p>
          <a:p>
            <a:r>
              <a:rPr lang="en-CA" sz="2200" dirty="0"/>
              <a:t>Incentives on top of base payments were relatively small (5%)</a:t>
            </a:r>
          </a:p>
          <a:p>
            <a:pPr lvl="1"/>
            <a:endParaRPr lang="en-CA" sz="1600" dirty="0"/>
          </a:p>
          <a:p>
            <a:pPr lvl="1"/>
            <a:endParaRPr lang="en-CA" sz="1600" dirty="0"/>
          </a:p>
          <a:p>
            <a:endParaRPr lang="en-CA" dirty="0"/>
          </a:p>
        </p:txBody>
      </p:sp>
    </p:spTree>
    <p:extLst>
      <p:ext uri="{BB962C8B-B14F-4D97-AF65-F5344CB8AC3E}">
        <p14:creationId xmlns:p14="http://schemas.microsoft.com/office/powerpoint/2010/main" val="2165349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7754"/>
            <a:ext cx="8625254" cy="1143000"/>
          </a:xfrm>
        </p:spPr>
        <p:txBody>
          <a:bodyPr>
            <a:normAutofit/>
          </a:bodyPr>
          <a:lstStyle/>
          <a:p>
            <a:r>
              <a:rPr lang="en-CA" sz="3200" dirty="0"/>
              <a:t>Lessons: Preparing projects</a:t>
            </a:r>
          </a:p>
        </p:txBody>
      </p:sp>
      <p:sp>
        <p:nvSpPr>
          <p:cNvPr id="3" name="Content Placeholder 2"/>
          <p:cNvSpPr>
            <a:spLocks noGrp="1"/>
          </p:cNvSpPr>
          <p:nvPr>
            <p:ph idx="1"/>
          </p:nvPr>
        </p:nvSpPr>
        <p:spPr/>
        <p:txBody>
          <a:bodyPr>
            <a:normAutofit/>
          </a:bodyPr>
          <a:lstStyle/>
          <a:p>
            <a:r>
              <a:rPr lang="en-CA" sz="2000" dirty="0"/>
              <a:t>A </a:t>
            </a:r>
            <a:r>
              <a:rPr lang="en-CA" sz="2000" b="1" dirty="0"/>
              <a:t>significant investment of time </a:t>
            </a:r>
            <a:r>
              <a:rPr lang="en-CA" sz="2000" dirty="0"/>
              <a:t>is required to develop and implement projects that often involve multiple stakeholders</a:t>
            </a:r>
          </a:p>
          <a:p>
            <a:endParaRPr lang="en-CA" sz="1000" dirty="0"/>
          </a:p>
          <a:p>
            <a:r>
              <a:rPr lang="en-CA" sz="2000" dirty="0"/>
              <a:t>Provide </a:t>
            </a:r>
            <a:r>
              <a:rPr lang="en-CA" sz="2000" b="1" dirty="0"/>
              <a:t>information and support to stakeholders</a:t>
            </a:r>
            <a:r>
              <a:rPr lang="en-CA" sz="2000" dirty="0"/>
              <a:t> to understand and adapt to the new funding approaches</a:t>
            </a:r>
          </a:p>
          <a:p>
            <a:endParaRPr lang="en-CA" sz="1000" dirty="0"/>
          </a:p>
          <a:p>
            <a:r>
              <a:rPr lang="en-CA" sz="2000" b="1" dirty="0"/>
              <a:t>Align incentives structure with the level of effort</a:t>
            </a:r>
            <a:r>
              <a:rPr lang="en-CA" sz="2000" dirty="0"/>
              <a:t> required to address client needs (e.g. multi-barriered clients, those closest to job readiness)</a:t>
            </a:r>
          </a:p>
          <a:p>
            <a:endParaRPr lang="en-CA" sz="1000" dirty="0"/>
          </a:p>
          <a:p>
            <a:r>
              <a:rPr lang="en-CA" sz="2000" b="1" dirty="0"/>
              <a:t>Give recipients discretion </a:t>
            </a:r>
            <a:r>
              <a:rPr lang="en-CA" sz="2000" dirty="0"/>
              <a:t>over use of any incentive payments</a:t>
            </a:r>
          </a:p>
          <a:p>
            <a:endParaRPr lang="en-CA" sz="2200" dirty="0"/>
          </a:p>
          <a:p>
            <a:endParaRPr lang="en-US" sz="2200" dirty="0"/>
          </a:p>
          <a:p>
            <a:endParaRPr lang="en-CA" sz="2200" dirty="0"/>
          </a:p>
          <a:p>
            <a:endParaRPr lang="en-CA" dirty="0"/>
          </a:p>
        </p:txBody>
      </p:sp>
    </p:spTree>
    <p:extLst>
      <p:ext uri="{BB962C8B-B14F-4D97-AF65-F5344CB8AC3E}">
        <p14:creationId xmlns:p14="http://schemas.microsoft.com/office/powerpoint/2010/main" val="2074024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1943"/>
            <a:ext cx="8229600" cy="1143000"/>
          </a:xfrm>
        </p:spPr>
        <p:txBody>
          <a:bodyPr>
            <a:normAutofit/>
          </a:bodyPr>
          <a:lstStyle/>
          <a:p>
            <a:r>
              <a:rPr lang="en-CA" sz="3200" dirty="0"/>
              <a:t>Lessons: Over the project lifecycle</a:t>
            </a:r>
          </a:p>
        </p:txBody>
      </p:sp>
      <p:sp>
        <p:nvSpPr>
          <p:cNvPr id="3" name="Content Placeholder 2"/>
          <p:cNvSpPr>
            <a:spLocks noGrp="1"/>
          </p:cNvSpPr>
          <p:nvPr>
            <p:ph idx="1"/>
          </p:nvPr>
        </p:nvSpPr>
        <p:spPr>
          <a:xfrm>
            <a:off x="457200" y="1934943"/>
            <a:ext cx="8378982" cy="3994842"/>
          </a:xfrm>
        </p:spPr>
        <p:txBody>
          <a:bodyPr>
            <a:normAutofit/>
          </a:bodyPr>
          <a:lstStyle/>
          <a:p>
            <a:r>
              <a:rPr lang="en-CA" sz="2000" dirty="0"/>
              <a:t>Emphasis on tracking, measuring, and reporting on incremental milestones creates ongoing</a:t>
            </a:r>
            <a:r>
              <a:rPr lang="en-CA" sz="2000" b="1" dirty="0"/>
              <a:t> reporting burden</a:t>
            </a:r>
            <a:endParaRPr lang="en-CA" sz="2000" dirty="0"/>
          </a:p>
          <a:p>
            <a:pPr lvl="1">
              <a:lnSpc>
                <a:spcPct val="95000"/>
              </a:lnSpc>
              <a:buFont typeface="Wingdings"/>
              <a:buChar char=""/>
            </a:pPr>
            <a:r>
              <a:rPr lang="en-CA" sz="2000" dirty="0"/>
              <a:t>Recipients will need time and extensive support</a:t>
            </a:r>
            <a:endParaRPr lang="en-CA" sz="2000" dirty="0">
              <a:latin typeface="Arial" panose="020B0604020202020204" pitchFamily="34" charset="0"/>
              <a:cs typeface="Arial" panose="020B0604020202020204" pitchFamily="34" charset="0"/>
            </a:endParaRPr>
          </a:p>
          <a:p>
            <a:pPr lvl="1">
              <a:lnSpc>
                <a:spcPct val="95000"/>
              </a:lnSpc>
              <a:buFont typeface="Wingdings"/>
              <a:buChar char=""/>
            </a:pPr>
            <a:r>
              <a:rPr lang="en-CA" sz="1900" dirty="0">
                <a:latin typeface="Arial" panose="020B0604020202020204" pitchFamily="34" charset="0"/>
                <a:cs typeface="Arial" panose="020B0604020202020204" pitchFamily="34" charset="0"/>
              </a:rPr>
              <a:t>Focus on measures within recipients’ control</a:t>
            </a:r>
          </a:p>
          <a:p>
            <a:pPr lvl="1">
              <a:lnSpc>
                <a:spcPct val="95000"/>
              </a:lnSpc>
              <a:buFont typeface="Wingdings"/>
              <a:buChar char=""/>
            </a:pPr>
            <a:r>
              <a:rPr lang="en-CA" sz="2000" dirty="0"/>
              <a:t>Design data collection method recipients can manage</a:t>
            </a:r>
          </a:p>
          <a:p>
            <a:pPr lvl="1">
              <a:lnSpc>
                <a:spcPct val="95000"/>
              </a:lnSpc>
              <a:buFont typeface="Wingdings"/>
              <a:buChar char=""/>
            </a:pPr>
            <a:r>
              <a:rPr lang="en-CA" sz="1900" dirty="0">
                <a:latin typeface="Arial" panose="020B0604020202020204" pitchFamily="34" charset="0"/>
                <a:cs typeface="Arial" panose="020B0604020202020204" pitchFamily="34" charset="0"/>
              </a:rPr>
              <a:t>A community of practice can provide mutual learning for recipients</a:t>
            </a:r>
          </a:p>
          <a:p>
            <a:endParaRPr lang="en-CA" sz="1000" dirty="0"/>
          </a:p>
          <a:p>
            <a:r>
              <a:rPr lang="en-CA" sz="2000" b="1" dirty="0"/>
              <a:t>Innovation takes time</a:t>
            </a:r>
            <a:r>
              <a:rPr lang="en-CA" sz="2000" dirty="0"/>
              <a:t>, so a multi-year funding agreement is necessary to support learning </a:t>
            </a:r>
          </a:p>
          <a:p>
            <a:pPr lvl="1">
              <a:lnSpc>
                <a:spcPct val="95000"/>
              </a:lnSpc>
              <a:buFont typeface="Wingdings"/>
              <a:buChar char=""/>
            </a:pPr>
            <a:r>
              <a:rPr lang="en-CA" sz="1900" dirty="0">
                <a:latin typeface="Arial" panose="020B0604020202020204" pitchFamily="34" charset="0"/>
                <a:cs typeface="Arial" panose="020B0604020202020204" pitchFamily="34" charset="0"/>
              </a:rPr>
              <a:t>Monitor model efficacy, and adapt as needed</a:t>
            </a:r>
          </a:p>
          <a:p>
            <a:pPr lvl="1">
              <a:lnSpc>
                <a:spcPct val="95000"/>
              </a:lnSpc>
              <a:buFont typeface="Wingdings"/>
              <a:buChar char=""/>
            </a:pPr>
            <a:r>
              <a:rPr lang="en-CA" sz="1900" dirty="0">
                <a:latin typeface="Arial" panose="020B0604020202020204" pitchFamily="34" charset="0"/>
                <a:cs typeface="Arial" panose="020B0604020202020204" pitchFamily="34" charset="0"/>
              </a:rPr>
              <a:t>Less prescriptive funding agreements can be better in supporting learning</a:t>
            </a:r>
          </a:p>
        </p:txBody>
      </p:sp>
    </p:spTree>
    <p:extLst>
      <p:ext uri="{BB962C8B-B14F-4D97-AF65-F5344CB8AC3E}">
        <p14:creationId xmlns:p14="http://schemas.microsoft.com/office/powerpoint/2010/main" val="37558131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777558"/>
            <a:ext cx="8229600" cy="1143000"/>
          </a:xfrm>
        </p:spPr>
        <p:txBody>
          <a:bodyPr>
            <a:normAutofit/>
          </a:bodyPr>
          <a:lstStyle/>
          <a:p>
            <a:r>
              <a:rPr lang="en-CA" sz="3200" dirty="0"/>
              <a:t>Lessons: When using Generic Ts&amp;Cs</a:t>
            </a:r>
          </a:p>
        </p:txBody>
      </p:sp>
      <p:sp>
        <p:nvSpPr>
          <p:cNvPr id="3" name="Content Placeholder 2"/>
          <p:cNvSpPr>
            <a:spLocks noGrp="1"/>
          </p:cNvSpPr>
          <p:nvPr>
            <p:ph idx="1"/>
          </p:nvPr>
        </p:nvSpPr>
        <p:spPr>
          <a:xfrm>
            <a:off x="386080" y="1760451"/>
            <a:ext cx="8229600" cy="3659909"/>
          </a:xfrm>
        </p:spPr>
        <p:txBody>
          <a:bodyPr>
            <a:normAutofit/>
          </a:bodyPr>
          <a:lstStyle/>
          <a:p>
            <a:r>
              <a:rPr lang="en-CA" sz="2000" dirty="0"/>
              <a:t>For projects integrating Base payment + Premium payment </a:t>
            </a:r>
          </a:p>
          <a:p>
            <a:pPr lvl="1">
              <a:lnSpc>
                <a:spcPct val="95000"/>
              </a:lnSpc>
              <a:buFont typeface="Wingdings"/>
              <a:buChar char=""/>
            </a:pPr>
            <a:r>
              <a:rPr lang="en-CA" sz="2000" dirty="0"/>
              <a:t>Before implementing, consider a “learning period” to understand and build provider capacity to develop new services and to measure resulting outcomes</a:t>
            </a:r>
          </a:p>
          <a:p>
            <a:pPr lvl="1">
              <a:lnSpc>
                <a:spcPct val="95000"/>
              </a:lnSpc>
              <a:buFont typeface="Wingdings"/>
              <a:buChar char=""/>
            </a:pPr>
            <a:r>
              <a:rPr lang="en-CA" sz="2000" dirty="0"/>
              <a:t>Develop milestones thoughtfully and collaboratively to ensure that they drive the right activities</a:t>
            </a:r>
          </a:p>
          <a:p>
            <a:pPr lvl="1">
              <a:lnSpc>
                <a:spcPct val="95000"/>
              </a:lnSpc>
              <a:buFont typeface="Wingdings"/>
              <a:buChar char=""/>
            </a:pPr>
            <a:r>
              <a:rPr lang="en-CA" sz="2000" dirty="0"/>
              <a:t>Set a sufficient number of milestones to clearly articulate a comprehensive pathway based on “tipping points” that drive success</a:t>
            </a:r>
          </a:p>
          <a:p>
            <a:pPr lvl="1">
              <a:lnSpc>
                <a:spcPct val="95000"/>
              </a:lnSpc>
              <a:buFont typeface="Wingdings"/>
              <a:buChar char=""/>
            </a:pPr>
            <a:r>
              <a:rPr lang="en-CA" sz="2000" dirty="0"/>
              <a:t>Build on existing data collection and tracking tools, incorporating the new tools, and training as needed</a:t>
            </a:r>
          </a:p>
          <a:p>
            <a:endParaRPr lang="en-CA" sz="1000" dirty="0"/>
          </a:p>
          <a:p>
            <a:endParaRPr lang="en-CA" sz="4000" dirty="0"/>
          </a:p>
        </p:txBody>
      </p:sp>
    </p:spTree>
    <p:extLst>
      <p:ext uri="{BB962C8B-B14F-4D97-AF65-F5344CB8AC3E}">
        <p14:creationId xmlns:p14="http://schemas.microsoft.com/office/powerpoint/2010/main" val="1412560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7558"/>
            <a:ext cx="8229600" cy="1143000"/>
          </a:xfrm>
        </p:spPr>
        <p:txBody>
          <a:bodyPr>
            <a:normAutofit/>
          </a:bodyPr>
          <a:lstStyle/>
          <a:p>
            <a:r>
              <a:rPr lang="en-CA" sz="3200" dirty="0"/>
              <a:t>Next steps for ESDC</a:t>
            </a:r>
          </a:p>
        </p:txBody>
      </p:sp>
      <p:sp>
        <p:nvSpPr>
          <p:cNvPr id="3" name="Content Placeholder 2"/>
          <p:cNvSpPr>
            <a:spLocks noGrp="1"/>
          </p:cNvSpPr>
          <p:nvPr>
            <p:ph idx="1"/>
          </p:nvPr>
        </p:nvSpPr>
        <p:spPr>
          <a:xfrm>
            <a:off x="457200" y="1838960"/>
            <a:ext cx="8229600" cy="4000587"/>
          </a:xfrm>
        </p:spPr>
        <p:txBody>
          <a:bodyPr>
            <a:noAutofit/>
          </a:bodyPr>
          <a:lstStyle/>
          <a:p>
            <a:r>
              <a:rPr lang="en-CA" sz="2000" dirty="0"/>
              <a:t>Review all new programming to determine whether the Generic Ts&amp;Cs can be appended </a:t>
            </a:r>
          </a:p>
          <a:p>
            <a:endParaRPr lang="en-CA" sz="1000" dirty="0"/>
          </a:p>
          <a:p>
            <a:r>
              <a:rPr lang="en-CA" sz="2000" dirty="0"/>
              <a:t>Engage stakeholders, develop buy-in for the design and delivery of these new innovative approaches</a:t>
            </a:r>
          </a:p>
          <a:p>
            <a:endParaRPr lang="en-CA" sz="1000" dirty="0"/>
          </a:p>
          <a:p>
            <a:r>
              <a:rPr lang="en-CA" sz="2000" dirty="0"/>
              <a:t>Identify:</a:t>
            </a:r>
          </a:p>
          <a:p>
            <a:pPr lvl="1"/>
            <a:r>
              <a:rPr lang="en-CA" sz="2000" dirty="0"/>
              <a:t>Limitations of the Common System for Grants and Contributions</a:t>
            </a:r>
          </a:p>
          <a:p>
            <a:pPr lvl="1"/>
            <a:r>
              <a:rPr lang="en-CA" sz="2000" dirty="0"/>
              <a:t>Additional O&amp;M costs to the department to manage agreements</a:t>
            </a:r>
          </a:p>
          <a:p>
            <a:endParaRPr lang="en-CA" sz="1000" dirty="0"/>
          </a:p>
          <a:p>
            <a:r>
              <a:rPr lang="en-CA" sz="2000" dirty="0"/>
              <a:t>Ensure mechanisms are in place to track performance and progress to meet TBS requirements</a:t>
            </a:r>
          </a:p>
        </p:txBody>
      </p:sp>
    </p:spTree>
    <p:extLst>
      <p:ext uri="{BB962C8B-B14F-4D97-AF65-F5344CB8AC3E}">
        <p14:creationId xmlns:p14="http://schemas.microsoft.com/office/powerpoint/2010/main" val="34609868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a:t>Suggestions for Generic Ts&amp;Cs</a:t>
            </a:r>
          </a:p>
        </p:txBody>
      </p:sp>
      <p:sp>
        <p:nvSpPr>
          <p:cNvPr id="3" name="Content Placeholder 2"/>
          <p:cNvSpPr>
            <a:spLocks noGrp="1"/>
          </p:cNvSpPr>
          <p:nvPr>
            <p:ph idx="1"/>
          </p:nvPr>
        </p:nvSpPr>
        <p:spPr/>
        <p:txBody>
          <a:bodyPr>
            <a:normAutofit/>
          </a:bodyPr>
          <a:lstStyle/>
          <a:p>
            <a:r>
              <a:rPr lang="en-CA" sz="2000" dirty="0"/>
              <a:t>Time frame - five-year window should be extended (e.g., by two years) to support learning to increase application within the department</a:t>
            </a:r>
          </a:p>
          <a:p>
            <a:pPr marL="0" indent="0">
              <a:buNone/>
            </a:pPr>
            <a:endParaRPr lang="en-CA" sz="1000" dirty="0"/>
          </a:p>
          <a:p>
            <a:r>
              <a:rPr lang="en-CA" sz="2000" dirty="0"/>
              <a:t>TBS and ESDC Centre of Expertise -  continue to support ongoing development of in-house expertise on effective use of Generic Ts&amp;Cs (e.g., access to training and tools)</a:t>
            </a:r>
          </a:p>
          <a:p>
            <a:endParaRPr lang="en-CA" sz="2000" dirty="0"/>
          </a:p>
          <a:p>
            <a:endParaRPr lang="en-CA" sz="2000" dirty="0"/>
          </a:p>
          <a:p>
            <a:endParaRPr lang="en-CA" dirty="0"/>
          </a:p>
        </p:txBody>
      </p:sp>
    </p:spTree>
    <p:extLst>
      <p:ext uri="{BB962C8B-B14F-4D97-AF65-F5344CB8AC3E}">
        <p14:creationId xmlns:p14="http://schemas.microsoft.com/office/powerpoint/2010/main" val="1220825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custDataLst>
              <p:tags r:id="rId1"/>
            </p:custDataLst>
          </p:nvPr>
        </p:nvSpPr>
        <p:spPr>
          <a:xfrm>
            <a:off x="7522370" y="1875314"/>
            <a:ext cx="1143000" cy="1143000"/>
          </a:xfrm>
          <a:prstGeom prst="roundRect">
            <a:avLst/>
          </a:prstGeom>
          <a:solidFill>
            <a:srgbClr val="005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custDataLst>
              <p:tags r:id="rId2"/>
            </p:custDataLst>
          </p:nvPr>
        </p:nvSpPr>
        <p:spPr>
          <a:xfrm>
            <a:off x="858438" y="1875314"/>
            <a:ext cx="1143000" cy="1143000"/>
          </a:xfrm>
          <a:prstGeom prst="roundRect">
            <a:avLst/>
          </a:prstGeom>
          <a:solidFill>
            <a:srgbClr val="005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47698" y="3659215"/>
            <a:ext cx="1564481" cy="923330"/>
          </a:xfrm>
          <a:prstGeom prst="rect">
            <a:avLst/>
          </a:prstGeom>
          <a:noFill/>
        </p:spPr>
        <p:txBody>
          <a:bodyPr wrap="square" rtlCol="0">
            <a:spAutoFit/>
          </a:bodyPr>
          <a:lstStyle/>
          <a:p>
            <a:pPr algn="ctr"/>
            <a:r>
              <a:rPr lang="en-US" b="1" dirty="0">
                <a:solidFill>
                  <a:schemeClr val="tx1">
                    <a:lumMod val="65000"/>
                    <a:lumOff val="35000"/>
                  </a:schemeClr>
                </a:solidFill>
                <a:cs typeface="Arial" pitchFamily="34" charset="0"/>
              </a:rPr>
              <a:t>Policy is a </a:t>
            </a:r>
          </a:p>
          <a:p>
            <a:pPr algn="ctr"/>
            <a:r>
              <a:rPr lang="en-US" b="1" dirty="0">
                <a:solidFill>
                  <a:schemeClr val="tx1">
                    <a:lumMod val="65000"/>
                    <a:lumOff val="35000"/>
                  </a:schemeClr>
                </a:solidFill>
                <a:cs typeface="Arial" pitchFamily="34" charset="0"/>
              </a:rPr>
              <a:t>one-size-fits-all approach</a:t>
            </a:r>
          </a:p>
        </p:txBody>
      </p:sp>
      <p:sp>
        <p:nvSpPr>
          <p:cNvPr id="25" name="Rounded Rectangle 24"/>
          <p:cNvSpPr/>
          <p:nvPr>
            <p:custDataLst>
              <p:tags r:id="rId3"/>
            </p:custDataLst>
          </p:nvPr>
        </p:nvSpPr>
        <p:spPr>
          <a:xfrm>
            <a:off x="2533870" y="1875314"/>
            <a:ext cx="1140179" cy="1143000"/>
          </a:xfrm>
          <a:prstGeom prst="roundRect">
            <a:avLst/>
          </a:prstGeom>
          <a:solidFill>
            <a:srgbClr val="005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321719" y="3659215"/>
            <a:ext cx="1564480" cy="1200329"/>
          </a:xfrm>
          <a:prstGeom prst="rect">
            <a:avLst/>
          </a:prstGeom>
          <a:noFill/>
        </p:spPr>
        <p:txBody>
          <a:bodyPr wrap="square" rtlCol="0">
            <a:spAutoFit/>
          </a:bodyPr>
          <a:lstStyle/>
          <a:p>
            <a:pPr algn="ctr"/>
            <a:r>
              <a:rPr lang="en-US" b="1" dirty="0">
                <a:solidFill>
                  <a:schemeClr val="tx1">
                    <a:lumMod val="65000"/>
                    <a:lumOff val="35000"/>
                  </a:schemeClr>
                </a:solidFill>
                <a:cs typeface="Arial" pitchFamily="34" charset="0"/>
              </a:rPr>
              <a:t>Constrained Ts&amp;Cs stifle program evolution</a:t>
            </a:r>
          </a:p>
        </p:txBody>
      </p:sp>
      <p:sp>
        <p:nvSpPr>
          <p:cNvPr id="26" name="Rounded Rectangle 25"/>
          <p:cNvSpPr/>
          <p:nvPr>
            <p:custDataLst>
              <p:tags r:id="rId4"/>
            </p:custDataLst>
          </p:nvPr>
        </p:nvSpPr>
        <p:spPr>
          <a:xfrm>
            <a:off x="4129088" y="1875314"/>
            <a:ext cx="1143000" cy="1143000"/>
          </a:xfrm>
          <a:prstGeom prst="roundRect">
            <a:avLst/>
          </a:prstGeom>
          <a:solidFill>
            <a:srgbClr val="005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995738" y="3659215"/>
            <a:ext cx="1409700" cy="646331"/>
          </a:xfrm>
          <a:prstGeom prst="rect">
            <a:avLst/>
          </a:prstGeom>
          <a:noFill/>
        </p:spPr>
        <p:txBody>
          <a:bodyPr wrap="square" rtlCol="0">
            <a:spAutoFit/>
          </a:bodyPr>
          <a:lstStyle/>
          <a:p>
            <a:pPr algn="ctr"/>
            <a:r>
              <a:rPr lang="en-US" b="1" dirty="0">
                <a:solidFill>
                  <a:schemeClr val="tx1">
                    <a:lumMod val="65000"/>
                    <a:lumOff val="35000"/>
                  </a:schemeClr>
                </a:solidFill>
                <a:cs typeface="Arial" pitchFamily="34" charset="0"/>
              </a:rPr>
              <a:t>Risk Aversion</a:t>
            </a:r>
          </a:p>
        </p:txBody>
      </p:sp>
      <p:grpSp>
        <p:nvGrpSpPr>
          <p:cNvPr id="7" name="Group 6"/>
          <p:cNvGrpSpPr/>
          <p:nvPr/>
        </p:nvGrpSpPr>
        <p:grpSpPr>
          <a:xfrm>
            <a:off x="5922761" y="1875314"/>
            <a:ext cx="1143000" cy="1143000"/>
            <a:chOff x="5669757" y="1876425"/>
            <a:chExt cx="1143000" cy="1143000"/>
          </a:xfrm>
        </p:grpSpPr>
        <p:sp>
          <p:nvSpPr>
            <p:cNvPr id="27" name="Rounded Rectangle 26"/>
            <p:cNvSpPr/>
            <p:nvPr>
              <p:custDataLst>
                <p:tags r:id="rId5"/>
              </p:custDataLst>
            </p:nvPr>
          </p:nvSpPr>
          <p:spPr>
            <a:xfrm>
              <a:off x="5669757" y="1876425"/>
              <a:ext cx="1143000" cy="1143000"/>
            </a:xfrm>
            <a:prstGeom prst="roundRect">
              <a:avLst/>
            </a:prstGeom>
            <a:solidFill>
              <a:srgbClr val="005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utoShape 16"/>
            <p:cNvSpPr>
              <a:spLocks noChangeAspect="1" noChangeArrowheads="1" noTextEdit="1"/>
            </p:cNvSpPr>
            <p:nvPr/>
          </p:nvSpPr>
          <p:spPr bwMode="auto">
            <a:xfrm>
              <a:off x="5960068" y="2102693"/>
              <a:ext cx="572022" cy="66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grpSp>
      <p:sp>
        <p:nvSpPr>
          <p:cNvPr id="36" name="TextBox 35"/>
          <p:cNvSpPr txBox="1"/>
          <p:nvPr/>
        </p:nvSpPr>
        <p:spPr>
          <a:xfrm>
            <a:off x="5669757" y="3659215"/>
            <a:ext cx="1674017" cy="923330"/>
          </a:xfrm>
          <a:prstGeom prst="rect">
            <a:avLst/>
          </a:prstGeom>
          <a:noFill/>
        </p:spPr>
        <p:txBody>
          <a:bodyPr wrap="square" rtlCol="0">
            <a:spAutoFit/>
          </a:bodyPr>
          <a:lstStyle/>
          <a:p>
            <a:pPr algn="ctr"/>
            <a:r>
              <a:rPr lang="en-US" b="1" dirty="0">
                <a:solidFill>
                  <a:schemeClr val="tx1">
                    <a:lumMod val="65000"/>
                    <a:lumOff val="35000"/>
                  </a:schemeClr>
                </a:solidFill>
                <a:cs typeface="Arial" pitchFamily="34" charset="0"/>
              </a:rPr>
              <a:t>Inconsistent user experiences</a:t>
            </a:r>
          </a:p>
        </p:txBody>
      </p:sp>
      <p:sp>
        <p:nvSpPr>
          <p:cNvPr id="38" name="TextBox 37"/>
          <p:cNvSpPr txBox="1"/>
          <p:nvPr/>
        </p:nvSpPr>
        <p:spPr>
          <a:xfrm>
            <a:off x="7446638" y="3659215"/>
            <a:ext cx="1409838" cy="369332"/>
          </a:xfrm>
          <a:prstGeom prst="rect">
            <a:avLst/>
          </a:prstGeom>
          <a:noFill/>
        </p:spPr>
        <p:txBody>
          <a:bodyPr wrap="square" rtlCol="0">
            <a:spAutoFit/>
          </a:bodyPr>
          <a:lstStyle/>
          <a:p>
            <a:pPr algn="ctr"/>
            <a:r>
              <a:rPr lang="en-US" b="1" dirty="0">
                <a:solidFill>
                  <a:schemeClr val="tx1">
                    <a:lumMod val="65000"/>
                    <a:lumOff val="35000"/>
                  </a:schemeClr>
                </a:solidFill>
                <a:cs typeface="Arial" pitchFamily="34" charset="0"/>
              </a:rPr>
              <a:t>Accessibility</a:t>
            </a:r>
          </a:p>
        </p:txBody>
      </p:sp>
      <p:sp>
        <p:nvSpPr>
          <p:cNvPr id="10" name="Slide Number Placeholder 9"/>
          <p:cNvSpPr>
            <a:spLocks noGrp="1"/>
          </p:cNvSpPr>
          <p:nvPr>
            <p:ph type="sldNum" sz="quarter" idx="12"/>
          </p:nvPr>
        </p:nvSpPr>
        <p:spPr/>
        <p:txBody>
          <a:bodyPr/>
          <a:lstStyle/>
          <a:p>
            <a:fld id="{32D4B517-E49B-41B6-9DBC-23634E0F1CDC}" type="slidenum">
              <a:rPr lang="en-CA" smtClean="0"/>
              <a:pPr/>
              <a:t>7</a:t>
            </a:fld>
            <a:endParaRPr lang="en-CA" dirty="0"/>
          </a:p>
        </p:txBody>
      </p:sp>
      <p:sp>
        <p:nvSpPr>
          <p:cNvPr id="48" name="Title 3"/>
          <p:cNvSpPr txBox="1">
            <a:spLocks/>
          </p:cNvSpPr>
          <p:nvPr/>
        </p:nvSpPr>
        <p:spPr>
          <a:xfrm>
            <a:off x="719572" y="8620"/>
            <a:ext cx="5036938" cy="878670"/>
          </a:xfrm>
          <a:prstGeom prst="rect">
            <a:avLst/>
          </a:prstGeom>
        </p:spPr>
        <p:txBody>
          <a:bodyPr vert="horz" wrap="none" lIns="0" tIns="0" rIns="0" bIns="0" rtlCol="0" anchor="ctr" anchorCtr="0">
            <a:normAutofit/>
          </a:bodyPr>
          <a:lstStyle>
            <a:lvl1pPr marL="457200" indent="-457200" algn="l" defTabSz="914400" rtl="0" eaLnBrk="1" latinLnBrk="0" hangingPunct="1">
              <a:spcBef>
                <a:spcPct val="0"/>
              </a:spcBef>
              <a:buFont typeface="Arial" panose="020B0604020202020204" pitchFamily="34" charset="0"/>
              <a:buNone/>
              <a:defRPr lang="en-CA" sz="2800" kern="1200" baseline="0">
                <a:solidFill>
                  <a:schemeClr val="accent1"/>
                </a:solidFill>
                <a:latin typeface="Calibri" panose="020F0502020204030204" pitchFamily="34" charset="0"/>
                <a:ea typeface="+mn-ea"/>
                <a:cs typeface="+mn-cs"/>
              </a:defRPr>
            </a:lvl1pPr>
          </a:lstStyle>
          <a:p>
            <a:r>
              <a:rPr lang="en-CA" sz="3600" b="1"/>
              <a:t>Current State – What have we heard?</a:t>
            </a:r>
            <a:endParaRPr lang="en-CA" sz="3600" b="1" dirty="0"/>
          </a:p>
        </p:txBody>
      </p:sp>
      <p:pic>
        <p:nvPicPr>
          <p:cNvPr id="49" name="Picture 2" descr="Image result for arrows icon"/>
          <p:cNvPicPr>
            <a:picLocks noChangeAspect="1" noChangeArrowheads="1"/>
          </p:cNvPicPr>
          <p:nvPr/>
        </p:nvPicPr>
        <p:blipFill>
          <a:blip r:embed="rId8" cstate="print">
            <a:biLevel thresh="25000"/>
            <a:extLst>
              <a:ext uri="{28A0092B-C50C-407E-A947-70E740481C1C}">
                <a14:useLocalDpi xmlns:a14="http://schemas.microsoft.com/office/drawing/2010/main" val="0"/>
              </a:ext>
            </a:extLst>
          </a:blip>
          <a:srcRect/>
          <a:stretch>
            <a:fillRect/>
          </a:stretch>
        </p:blipFill>
        <p:spPr bwMode="auto">
          <a:xfrm>
            <a:off x="1092596" y="2109472"/>
            <a:ext cx="674684" cy="67468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Image result for complicated icon"/>
          <p:cNvPicPr>
            <a:picLocks noChangeAspect="1" noChangeArrowheads="1"/>
          </p:cNvPicPr>
          <p:nvPr/>
        </p:nvPicPr>
        <p:blipFill>
          <a:blip r:embed="rId9" cstate="print">
            <a:biLevel thresh="25000"/>
            <a:extLst>
              <a:ext uri="{28A0092B-C50C-407E-A947-70E740481C1C}">
                <a14:useLocalDpi xmlns:a14="http://schemas.microsoft.com/office/drawing/2010/main" val="0"/>
              </a:ext>
            </a:extLst>
          </a:blip>
          <a:srcRect/>
          <a:stretch>
            <a:fillRect/>
          </a:stretch>
        </p:blipFill>
        <p:spPr bwMode="auto">
          <a:xfrm>
            <a:off x="2761887" y="2103896"/>
            <a:ext cx="684144" cy="685837"/>
          </a:xfrm>
          <a:prstGeom prst="rect">
            <a:avLst/>
          </a:prstGeom>
          <a:noFill/>
          <a:extLst>
            <a:ext uri="{909E8E84-426E-40DD-AFC4-6F175D3DCCD1}">
              <a14:hiddenFill xmlns:a14="http://schemas.microsoft.com/office/drawing/2010/main">
                <a:solidFill>
                  <a:srgbClr val="FFFFFF"/>
                </a:solidFill>
              </a14:hiddenFill>
            </a:ext>
          </a:extLst>
        </p:spPr>
      </p:pic>
      <p:sp>
        <p:nvSpPr>
          <p:cNvPr id="55" name="Freeform 54"/>
          <p:cNvSpPr>
            <a:spLocks noEditPoints="1"/>
          </p:cNvSpPr>
          <p:nvPr/>
        </p:nvSpPr>
        <p:spPr bwMode="auto">
          <a:xfrm>
            <a:off x="4412556" y="2121497"/>
            <a:ext cx="576064" cy="650634"/>
          </a:xfrm>
          <a:custGeom>
            <a:avLst/>
            <a:gdLst>
              <a:gd name="T0" fmla="*/ 116 w 217"/>
              <a:gd name="T1" fmla="*/ 3 h 200"/>
              <a:gd name="T2" fmla="*/ 109 w 217"/>
              <a:gd name="T3" fmla="*/ 0 h 200"/>
              <a:gd name="T4" fmla="*/ 101 w 217"/>
              <a:gd name="T5" fmla="*/ 3 h 200"/>
              <a:gd name="T6" fmla="*/ 95 w 217"/>
              <a:gd name="T7" fmla="*/ 8 h 200"/>
              <a:gd name="T8" fmla="*/ 3 w 217"/>
              <a:gd name="T9" fmla="*/ 177 h 200"/>
              <a:gd name="T10" fmla="*/ 3 w 217"/>
              <a:gd name="T11" fmla="*/ 192 h 200"/>
              <a:gd name="T12" fmla="*/ 9 w 217"/>
              <a:gd name="T13" fmla="*/ 198 h 200"/>
              <a:gd name="T14" fmla="*/ 16 w 217"/>
              <a:gd name="T15" fmla="*/ 200 h 200"/>
              <a:gd name="T16" fmla="*/ 201 w 217"/>
              <a:gd name="T17" fmla="*/ 200 h 200"/>
              <a:gd name="T18" fmla="*/ 208 w 217"/>
              <a:gd name="T19" fmla="*/ 198 h 200"/>
              <a:gd name="T20" fmla="*/ 214 w 217"/>
              <a:gd name="T21" fmla="*/ 192 h 200"/>
              <a:gd name="T22" fmla="*/ 214 w 217"/>
              <a:gd name="T23" fmla="*/ 177 h 200"/>
              <a:gd name="T24" fmla="*/ 122 w 217"/>
              <a:gd name="T25" fmla="*/ 8 h 200"/>
              <a:gd name="T26" fmla="*/ 116 w 217"/>
              <a:gd name="T27" fmla="*/ 3 h 200"/>
              <a:gd name="T28" fmla="*/ 122 w 217"/>
              <a:gd name="T29" fmla="*/ 122 h 200"/>
              <a:gd name="T30" fmla="*/ 120 w 217"/>
              <a:gd name="T31" fmla="*/ 123 h 200"/>
              <a:gd name="T32" fmla="*/ 97 w 217"/>
              <a:gd name="T33" fmla="*/ 123 h 200"/>
              <a:gd name="T34" fmla="*/ 94 w 217"/>
              <a:gd name="T35" fmla="*/ 122 h 200"/>
              <a:gd name="T36" fmla="*/ 93 w 217"/>
              <a:gd name="T37" fmla="*/ 120 h 200"/>
              <a:gd name="T38" fmla="*/ 91 w 217"/>
              <a:gd name="T39" fmla="*/ 66 h 200"/>
              <a:gd name="T40" fmla="*/ 92 w 217"/>
              <a:gd name="T41" fmla="*/ 63 h 200"/>
              <a:gd name="T42" fmla="*/ 95 w 217"/>
              <a:gd name="T43" fmla="*/ 62 h 200"/>
              <a:gd name="T44" fmla="*/ 122 w 217"/>
              <a:gd name="T45" fmla="*/ 62 h 200"/>
              <a:gd name="T46" fmla="*/ 125 w 217"/>
              <a:gd name="T47" fmla="*/ 63 h 200"/>
              <a:gd name="T48" fmla="*/ 126 w 217"/>
              <a:gd name="T49" fmla="*/ 65 h 200"/>
              <a:gd name="T50" fmla="*/ 124 w 217"/>
              <a:gd name="T51" fmla="*/ 120 h 200"/>
              <a:gd name="T52" fmla="*/ 122 w 217"/>
              <a:gd name="T53" fmla="*/ 122 h 200"/>
              <a:gd name="T54" fmla="*/ 123 w 217"/>
              <a:gd name="T55" fmla="*/ 168 h 200"/>
              <a:gd name="T56" fmla="*/ 120 w 217"/>
              <a:gd name="T57" fmla="*/ 169 h 200"/>
              <a:gd name="T58" fmla="*/ 97 w 217"/>
              <a:gd name="T59" fmla="*/ 169 h 200"/>
              <a:gd name="T60" fmla="*/ 94 w 217"/>
              <a:gd name="T61" fmla="*/ 168 h 200"/>
              <a:gd name="T62" fmla="*/ 93 w 217"/>
              <a:gd name="T63" fmla="*/ 165 h 200"/>
              <a:gd name="T64" fmla="*/ 93 w 217"/>
              <a:gd name="T65" fmla="*/ 143 h 200"/>
              <a:gd name="T66" fmla="*/ 94 w 217"/>
              <a:gd name="T67" fmla="*/ 140 h 200"/>
              <a:gd name="T68" fmla="*/ 97 w 217"/>
              <a:gd name="T69" fmla="*/ 139 h 200"/>
              <a:gd name="T70" fmla="*/ 120 w 217"/>
              <a:gd name="T71" fmla="*/ 139 h 200"/>
              <a:gd name="T72" fmla="*/ 123 w 217"/>
              <a:gd name="T73" fmla="*/ 140 h 200"/>
              <a:gd name="T74" fmla="*/ 124 w 217"/>
              <a:gd name="T75" fmla="*/ 143 h 200"/>
              <a:gd name="T76" fmla="*/ 124 w 217"/>
              <a:gd name="T77" fmla="*/ 165 h 200"/>
              <a:gd name="T78" fmla="*/ 123 w 217"/>
              <a:gd name="T79" fmla="*/ 16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 h="200">
                <a:moveTo>
                  <a:pt x="116" y="3"/>
                </a:moveTo>
                <a:cubicBezTo>
                  <a:pt x="114" y="1"/>
                  <a:pt x="111" y="0"/>
                  <a:pt x="109" y="0"/>
                </a:cubicBezTo>
                <a:cubicBezTo>
                  <a:pt x="106" y="0"/>
                  <a:pt x="103" y="1"/>
                  <a:pt x="101" y="3"/>
                </a:cubicBezTo>
                <a:cubicBezTo>
                  <a:pt x="98" y="4"/>
                  <a:pt x="96" y="6"/>
                  <a:pt x="95" y="8"/>
                </a:cubicBezTo>
                <a:cubicBezTo>
                  <a:pt x="3" y="177"/>
                  <a:pt x="3" y="177"/>
                  <a:pt x="3" y="177"/>
                </a:cubicBezTo>
                <a:cubicBezTo>
                  <a:pt x="0" y="182"/>
                  <a:pt x="0" y="187"/>
                  <a:pt x="3" y="192"/>
                </a:cubicBezTo>
                <a:cubicBezTo>
                  <a:pt x="5" y="195"/>
                  <a:pt x="6" y="197"/>
                  <a:pt x="9" y="198"/>
                </a:cubicBezTo>
                <a:cubicBezTo>
                  <a:pt x="11" y="199"/>
                  <a:pt x="14" y="200"/>
                  <a:pt x="16" y="200"/>
                </a:cubicBezTo>
                <a:cubicBezTo>
                  <a:pt x="201" y="200"/>
                  <a:pt x="201" y="200"/>
                  <a:pt x="201" y="200"/>
                </a:cubicBezTo>
                <a:cubicBezTo>
                  <a:pt x="203" y="200"/>
                  <a:pt x="206" y="199"/>
                  <a:pt x="208" y="198"/>
                </a:cubicBezTo>
                <a:cubicBezTo>
                  <a:pt x="211" y="197"/>
                  <a:pt x="212" y="195"/>
                  <a:pt x="214" y="192"/>
                </a:cubicBezTo>
                <a:cubicBezTo>
                  <a:pt x="217" y="187"/>
                  <a:pt x="217" y="182"/>
                  <a:pt x="214" y="177"/>
                </a:cubicBezTo>
                <a:cubicBezTo>
                  <a:pt x="122" y="8"/>
                  <a:pt x="122" y="8"/>
                  <a:pt x="122" y="8"/>
                </a:cubicBezTo>
                <a:cubicBezTo>
                  <a:pt x="121" y="6"/>
                  <a:pt x="119" y="4"/>
                  <a:pt x="116" y="3"/>
                </a:cubicBezTo>
                <a:close/>
                <a:moveTo>
                  <a:pt x="122" y="122"/>
                </a:moveTo>
                <a:cubicBezTo>
                  <a:pt x="120" y="123"/>
                  <a:pt x="120" y="123"/>
                  <a:pt x="120" y="123"/>
                </a:cubicBezTo>
                <a:cubicBezTo>
                  <a:pt x="97" y="123"/>
                  <a:pt x="97" y="123"/>
                  <a:pt x="97" y="123"/>
                </a:cubicBezTo>
                <a:cubicBezTo>
                  <a:pt x="94" y="122"/>
                  <a:pt x="94" y="122"/>
                  <a:pt x="94" y="122"/>
                </a:cubicBezTo>
                <a:cubicBezTo>
                  <a:pt x="93" y="120"/>
                  <a:pt x="93" y="120"/>
                  <a:pt x="93" y="120"/>
                </a:cubicBezTo>
                <a:cubicBezTo>
                  <a:pt x="91" y="66"/>
                  <a:pt x="91" y="66"/>
                  <a:pt x="91" y="66"/>
                </a:cubicBezTo>
                <a:cubicBezTo>
                  <a:pt x="92" y="63"/>
                  <a:pt x="92" y="63"/>
                  <a:pt x="92" y="63"/>
                </a:cubicBezTo>
                <a:cubicBezTo>
                  <a:pt x="95" y="62"/>
                  <a:pt x="95" y="62"/>
                  <a:pt x="95" y="62"/>
                </a:cubicBezTo>
                <a:cubicBezTo>
                  <a:pt x="122" y="62"/>
                  <a:pt x="122" y="62"/>
                  <a:pt x="122" y="62"/>
                </a:cubicBezTo>
                <a:cubicBezTo>
                  <a:pt x="125" y="63"/>
                  <a:pt x="125" y="63"/>
                  <a:pt x="125" y="63"/>
                </a:cubicBezTo>
                <a:cubicBezTo>
                  <a:pt x="126" y="65"/>
                  <a:pt x="126" y="65"/>
                  <a:pt x="126" y="65"/>
                </a:cubicBezTo>
                <a:cubicBezTo>
                  <a:pt x="124" y="120"/>
                  <a:pt x="124" y="120"/>
                  <a:pt x="124" y="120"/>
                </a:cubicBezTo>
                <a:lnTo>
                  <a:pt x="122" y="122"/>
                </a:lnTo>
                <a:close/>
                <a:moveTo>
                  <a:pt x="123" y="168"/>
                </a:moveTo>
                <a:cubicBezTo>
                  <a:pt x="120" y="169"/>
                  <a:pt x="120" y="169"/>
                  <a:pt x="120" y="169"/>
                </a:cubicBezTo>
                <a:cubicBezTo>
                  <a:pt x="97" y="169"/>
                  <a:pt x="97" y="169"/>
                  <a:pt x="97" y="169"/>
                </a:cubicBezTo>
                <a:cubicBezTo>
                  <a:pt x="94" y="168"/>
                  <a:pt x="94" y="168"/>
                  <a:pt x="94" y="168"/>
                </a:cubicBezTo>
                <a:cubicBezTo>
                  <a:pt x="93" y="165"/>
                  <a:pt x="93" y="165"/>
                  <a:pt x="93" y="165"/>
                </a:cubicBezTo>
                <a:cubicBezTo>
                  <a:pt x="93" y="143"/>
                  <a:pt x="93" y="143"/>
                  <a:pt x="93" y="143"/>
                </a:cubicBezTo>
                <a:cubicBezTo>
                  <a:pt x="94" y="140"/>
                  <a:pt x="94" y="140"/>
                  <a:pt x="94" y="140"/>
                </a:cubicBezTo>
                <a:cubicBezTo>
                  <a:pt x="97" y="139"/>
                  <a:pt x="97" y="139"/>
                  <a:pt x="97" y="139"/>
                </a:cubicBezTo>
                <a:cubicBezTo>
                  <a:pt x="120" y="139"/>
                  <a:pt x="120" y="139"/>
                  <a:pt x="120" y="139"/>
                </a:cubicBezTo>
                <a:cubicBezTo>
                  <a:pt x="123" y="140"/>
                  <a:pt x="123" y="140"/>
                  <a:pt x="123" y="140"/>
                </a:cubicBezTo>
                <a:cubicBezTo>
                  <a:pt x="124" y="143"/>
                  <a:pt x="124" y="143"/>
                  <a:pt x="124" y="143"/>
                </a:cubicBezTo>
                <a:cubicBezTo>
                  <a:pt x="124" y="165"/>
                  <a:pt x="124" y="165"/>
                  <a:pt x="124" y="165"/>
                </a:cubicBezTo>
                <a:lnTo>
                  <a:pt x="123" y="16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pic>
        <p:nvPicPr>
          <p:cNvPr id="56" name="Picture 10" descr="Image result for paperwork icon"/>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a:off x="6163261" y="2115814"/>
            <a:ext cx="662001" cy="662001"/>
          </a:xfrm>
          <a:prstGeom prst="rect">
            <a:avLst/>
          </a:prstGeom>
          <a:noFill/>
          <a:extLst>
            <a:ext uri="{909E8E84-426E-40DD-AFC4-6F175D3DCCD1}">
              <a14:hiddenFill xmlns:a14="http://schemas.microsoft.com/office/drawing/2010/main">
                <a:solidFill>
                  <a:srgbClr val="FFFFFF"/>
                </a:solidFill>
              </a14:hiddenFill>
            </a:ext>
          </a:extLst>
        </p:spPr>
      </p:pic>
      <p:sp>
        <p:nvSpPr>
          <p:cNvPr id="57" name="Freeform 56"/>
          <p:cNvSpPr>
            <a:spLocks noEditPoints="1"/>
          </p:cNvSpPr>
          <p:nvPr/>
        </p:nvSpPr>
        <p:spPr bwMode="auto">
          <a:xfrm>
            <a:off x="7802494" y="2165631"/>
            <a:ext cx="607500" cy="562367"/>
          </a:xfrm>
          <a:custGeom>
            <a:avLst/>
            <a:gdLst>
              <a:gd name="T0" fmla="*/ 337 w 449"/>
              <a:gd name="T1" fmla="*/ 30 h 449"/>
              <a:gd name="T2" fmla="*/ 225 w 449"/>
              <a:gd name="T3" fmla="*/ 0 h 449"/>
              <a:gd name="T4" fmla="*/ 112 w 449"/>
              <a:gd name="T5" fmla="*/ 30 h 449"/>
              <a:gd name="T6" fmla="*/ 30 w 449"/>
              <a:gd name="T7" fmla="*/ 112 h 449"/>
              <a:gd name="T8" fmla="*/ 0 w 449"/>
              <a:gd name="T9" fmla="*/ 225 h 449"/>
              <a:gd name="T10" fmla="*/ 30 w 449"/>
              <a:gd name="T11" fmla="*/ 337 h 449"/>
              <a:gd name="T12" fmla="*/ 112 w 449"/>
              <a:gd name="T13" fmla="*/ 419 h 449"/>
              <a:gd name="T14" fmla="*/ 225 w 449"/>
              <a:gd name="T15" fmla="*/ 449 h 449"/>
              <a:gd name="T16" fmla="*/ 337 w 449"/>
              <a:gd name="T17" fmla="*/ 419 h 449"/>
              <a:gd name="T18" fmla="*/ 419 w 449"/>
              <a:gd name="T19" fmla="*/ 337 h 449"/>
              <a:gd name="T20" fmla="*/ 449 w 449"/>
              <a:gd name="T21" fmla="*/ 225 h 449"/>
              <a:gd name="T22" fmla="*/ 419 w 449"/>
              <a:gd name="T23" fmla="*/ 112 h 449"/>
              <a:gd name="T24" fmla="*/ 337 w 449"/>
              <a:gd name="T25" fmla="*/ 30 h 449"/>
              <a:gd name="T26" fmla="*/ 333 w 449"/>
              <a:gd name="T27" fmla="*/ 192 h 449"/>
              <a:gd name="T28" fmla="*/ 325 w 449"/>
              <a:gd name="T29" fmla="*/ 210 h 449"/>
              <a:gd name="T30" fmla="*/ 312 w 449"/>
              <a:gd name="T31" fmla="*/ 224 h 449"/>
              <a:gd name="T32" fmla="*/ 299 w 449"/>
              <a:gd name="T33" fmla="*/ 234 h 449"/>
              <a:gd name="T34" fmla="*/ 284 w 449"/>
              <a:gd name="T35" fmla="*/ 242 h 449"/>
              <a:gd name="T36" fmla="*/ 268 w 449"/>
              <a:gd name="T37" fmla="*/ 257 h 449"/>
              <a:gd name="T38" fmla="*/ 262 w 449"/>
              <a:gd name="T39" fmla="*/ 271 h 449"/>
              <a:gd name="T40" fmla="*/ 259 w 449"/>
              <a:gd name="T41" fmla="*/ 278 h 449"/>
              <a:gd name="T42" fmla="*/ 253 w 449"/>
              <a:gd name="T43" fmla="*/ 281 h 449"/>
              <a:gd name="T44" fmla="*/ 197 w 449"/>
              <a:gd name="T45" fmla="*/ 281 h 449"/>
              <a:gd name="T46" fmla="*/ 190 w 449"/>
              <a:gd name="T47" fmla="*/ 278 h 449"/>
              <a:gd name="T48" fmla="*/ 187 w 449"/>
              <a:gd name="T49" fmla="*/ 271 h 449"/>
              <a:gd name="T50" fmla="*/ 187 w 449"/>
              <a:gd name="T51" fmla="*/ 261 h 449"/>
              <a:gd name="T52" fmla="*/ 203 w 449"/>
              <a:gd name="T53" fmla="*/ 224 h 449"/>
              <a:gd name="T54" fmla="*/ 236 w 449"/>
              <a:gd name="T55" fmla="*/ 199 h 449"/>
              <a:gd name="T56" fmla="*/ 256 w 449"/>
              <a:gd name="T57" fmla="*/ 186 h 449"/>
              <a:gd name="T58" fmla="*/ 262 w 449"/>
              <a:gd name="T59" fmla="*/ 168 h 449"/>
              <a:gd name="T60" fmla="*/ 251 w 449"/>
              <a:gd name="T61" fmla="*/ 151 h 449"/>
              <a:gd name="T62" fmla="*/ 226 w 449"/>
              <a:gd name="T63" fmla="*/ 143 h 449"/>
              <a:gd name="T64" fmla="*/ 201 w 449"/>
              <a:gd name="T65" fmla="*/ 150 h 449"/>
              <a:gd name="T66" fmla="*/ 176 w 449"/>
              <a:gd name="T67" fmla="*/ 177 h 449"/>
              <a:gd name="T68" fmla="*/ 168 w 449"/>
              <a:gd name="T69" fmla="*/ 180 h 449"/>
              <a:gd name="T70" fmla="*/ 163 w 449"/>
              <a:gd name="T71" fmla="*/ 179 h 449"/>
              <a:gd name="T72" fmla="*/ 124 w 449"/>
              <a:gd name="T73" fmla="*/ 149 h 449"/>
              <a:gd name="T74" fmla="*/ 122 w 449"/>
              <a:gd name="T75" fmla="*/ 137 h 449"/>
              <a:gd name="T76" fmla="*/ 230 w 449"/>
              <a:gd name="T77" fmla="*/ 75 h 449"/>
              <a:gd name="T78" fmla="*/ 280 w 449"/>
              <a:gd name="T79" fmla="*/ 87 h 449"/>
              <a:gd name="T80" fmla="*/ 321 w 449"/>
              <a:gd name="T81" fmla="*/ 121 h 449"/>
              <a:gd name="T82" fmla="*/ 337 w 449"/>
              <a:gd name="T83" fmla="*/ 168 h 449"/>
              <a:gd name="T84" fmla="*/ 333 w 449"/>
              <a:gd name="T85" fmla="*/ 192 h 449"/>
              <a:gd name="T86" fmla="*/ 259 w 449"/>
              <a:gd name="T87" fmla="*/ 372 h 449"/>
              <a:gd name="T88" fmla="*/ 253 w 449"/>
              <a:gd name="T89" fmla="*/ 374 h 449"/>
              <a:gd name="T90" fmla="*/ 197 w 449"/>
              <a:gd name="T91" fmla="*/ 374 h 449"/>
              <a:gd name="T92" fmla="*/ 190 w 449"/>
              <a:gd name="T93" fmla="*/ 372 h 449"/>
              <a:gd name="T94" fmla="*/ 187 w 449"/>
              <a:gd name="T95" fmla="*/ 365 h 449"/>
              <a:gd name="T96" fmla="*/ 187 w 449"/>
              <a:gd name="T97" fmla="*/ 309 h 449"/>
              <a:gd name="T98" fmla="*/ 190 w 449"/>
              <a:gd name="T99" fmla="*/ 302 h 449"/>
              <a:gd name="T100" fmla="*/ 197 w 449"/>
              <a:gd name="T101" fmla="*/ 300 h 449"/>
              <a:gd name="T102" fmla="*/ 253 w 449"/>
              <a:gd name="T103" fmla="*/ 300 h 449"/>
              <a:gd name="T104" fmla="*/ 259 w 449"/>
              <a:gd name="T105" fmla="*/ 302 h 449"/>
              <a:gd name="T106" fmla="*/ 262 w 449"/>
              <a:gd name="T107" fmla="*/ 309 h 449"/>
              <a:gd name="T108" fmla="*/ 262 w 449"/>
              <a:gd name="T109" fmla="*/ 365 h 449"/>
              <a:gd name="T110" fmla="*/ 259 w 449"/>
              <a:gd name="T111" fmla="*/ 372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 h="449">
                <a:moveTo>
                  <a:pt x="337" y="30"/>
                </a:moveTo>
                <a:cubicBezTo>
                  <a:pt x="303" y="10"/>
                  <a:pt x="265" y="0"/>
                  <a:pt x="225" y="0"/>
                </a:cubicBezTo>
                <a:cubicBezTo>
                  <a:pt x="184" y="0"/>
                  <a:pt x="146" y="10"/>
                  <a:pt x="112" y="30"/>
                </a:cubicBezTo>
                <a:cubicBezTo>
                  <a:pt x="77" y="50"/>
                  <a:pt x="50" y="77"/>
                  <a:pt x="30" y="112"/>
                </a:cubicBezTo>
                <a:cubicBezTo>
                  <a:pt x="10" y="146"/>
                  <a:pt x="0" y="184"/>
                  <a:pt x="0" y="225"/>
                </a:cubicBezTo>
                <a:cubicBezTo>
                  <a:pt x="0" y="265"/>
                  <a:pt x="10" y="303"/>
                  <a:pt x="30" y="337"/>
                </a:cubicBezTo>
                <a:cubicBezTo>
                  <a:pt x="50" y="372"/>
                  <a:pt x="77" y="399"/>
                  <a:pt x="112" y="419"/>
                </a:cubicBezTo>
                <a:cubicBezTo>
                  <a:pt x="146" y="439"/>
                  <a:pt x="184" y="449"/>
                  <a:pt x="225" y="449"/>
                </a:cubicBezTo>
                <a:cubicBezTo>
                  <a:pt x="265" y="449"/>
                  <a:pt x="303" y="439"/>
                  <a:pt x="337" y="419"/>
                </a:cubicBezTo>
                <a:cubicBezTo>
                  <a:pt x="372" y="399"/>
                  <a:pt x="399" y="372"/>
                  <a:pt x="419" y="337"/>
                </a:cubicBezTo>
                <a:cubicBezTo>
                  <a:pt x="439" y="303"/>
                  <a:pt x="449" y="265"/>
                  <a:pt x="449" y="225"/>
                </a:cubicBezTo>
                <a:cubicBezTo>
                  <a:pt x="449" y="184"/>
                  <a:pt x="439" y="146"/>
                  <a:pt x="419" y="112"/>
                </a:cubicBezTo>
                <a:cubicBezTo>
                  <a:pt x="399" y="77"/>
                  <a:pt x="372" y="50"/>
                  <a:pt x="337" y="30"/>
                </a:cubicBezTo>
                <a:close/>
                <a:moveTo>
                  <a:pt x="333" y="192"/>
                </a:moveTo>
                <a:cubicBezTo>
                  <a:pt x="331" y="199"/>
                  <a:pt x="328" y="205"/>
                  <a:pt x="325" y="210"/>
                </a:cubicBezTo>
                <a:cubicBezTo>
                  <a:pt x="322" y="214"/>
                  <a:pt x="318" y="219"/>
                  <a:pt x="312" y="224"/>
                </a:cubicBezTo>
                <a:cubicBezTo>
                  <a:pt x="306" y="229"/>
                  <a:pt x="302" y="232"/>
                  <a:pt x="299" y="234"/>
                </a:cubicBezTo>
                <a:cubicBezTo>
                  <a:pt x="295" y="236"/>
                  <a:pt x="291" y="239"/>
                  <a:pt x="284" y="242"/>
                </a:cubicBezTo>
                <a:cubicBezTo>
                  <a:pt x="278" y="246"/>
                  <a:pt x="273" y="251"/>
                  <a:pt x="268" y="257"/>
                </a:cubicBezTo>
                <a:cubicBezTo>
                  <a:pt x="264" y="263"/>
                  <a:pt x="262" y="268"/>
                  <a:pt x="262" y="271"/>
                </a:cubicBezTo>
                <a:cubicBezTo>
                  <a:pt x="259" y="278"/>
                  <a:pt x="259" y="278"/>
                  <a:pt x="259" y="278"/>
                </a:cubicBezTo>
                <a:cubicBezTo>
                  <a:pt x="253" y="281"/>
                  <a:pt x="253" y="281"/>
                  <a:pt x="253" y="281"/>
                </a:cubicBezTo>
                <a:cubicBezTo>
                  <a:pt x="197" y="281"/>
                  <a:pt x="197" y="281"/>
                  <a:pt x="197" y="281"/>
                </a:cubicBezTo>
                <a:cubicBezTo>
                  <a:pt x="190" y="278"/>
                  <a:pt x="190" y="278"/>
                  <a:pt x="190" y="278"/>
                </a:cubicBezTo>
                <a:cubicBezTo>
                  <a:pt x="187" y="271"/>
                  <a:pt x="187" y="271"/>
                  <a:pt x="187" y="271"/>
                </a:cubicBezTo>
                <a:cubicBezTo>
                  <a:pt x="187" y="261"/>
                  <a:pt x="187" y="261"/>
                  <a:pt x="187" y="261"/>
                </a:cubicBezTo>
                <a:cubicBezTo>
                  <a:pt x="187" y="248"/>
                  <a:pt x="192" y="236"/>
                  <a:pt x="203" y="224"/>
                </a:cubicBezTo>
                <a:cubicBezTo>
                  <a:pt x="213" y="213"/>
                  <a:pt x="224" y="204"/>
                  <a:pt x="236" y="199"/>
                </a:cubicBezTo>
                <a:cubicBezTo>
                  <a:pt x="246" y="195"/>
                  <a:pt x="252" y="190"/>
                  <a:pt x="256" y="186"/>
                </a:cubicBezTo>
                <a:cubicBezTo>
                  <a:pt x="260" y="181"/>
                  <a:pt x="262" y="175"/>
                  <a:pt x="262" y="168"/>
                </a:cubicBezTo>
                <a:cubicBezTo>
                  <a:pt x="262" y="161"/>
                  <a:pt x="258" y="156"/>
                  <a:pt x="251" y="151"/>
                </a:cubicBezTo>
                <a:cubicBezTo>
                  <a:pt x="244" y="146"/>
                  <a:pt x="235" y="143"/>
                  <a:pt x="226" y="143"/>
                </a:cubicBezTo>
                <a:cubicBezTo>
                  <a:pt x="216" y="143"/>
                  <a:pt x="208" y="145"/>
                  <a:pt x="201" y="150"/>
                </a:cubicBezTo>
                <a:cubicBezTo>
                  <a:pt x="194" y="155"/>
                  <a:pt x="186" y="164"/>
                  <a:pt x="176" y="177"/>
                </a:cubicBezTo>
                <a:cubicBezTo>
                  <a:pt x="168" y="180"/>
                  <a:pt x="168" y="180"/>
                  <a:pt x="168" y="180"/>
                </a:cubicBezTo>
                <a:cubicBezTo>
                  <a:pt x="163" y="179"/>
                  <a:pt x="163" y="179"/>
                  <a:pt x="163" y="179"/>
                </a:cubicBezTo>
                <a:cubicBezTo>
                  <a:pt x="124" y="149"/>
                  <a:pt x="124" y="149"/>
                  <a:pt x="124" y="149"/>
                </a:cubicBezTo>
                <a:cubicBezTo>
                  <a:pt x="120" y="146"/>
                  <a:pt x="119" y="142"/>
                  <a:pt x="122" y="137"/>
                </a:cubicBezTo>
                <a:cubicBezTo>
                  <a:pt x="147" y="96"/>
                  <a:pt x="183" y="75"/>
                  <a:pt x="230" y="75"/>
                </a:cubicBezTo>
                <a:cubicBezTo>
                  <a:pt x="247" y="75"/>
                  <a:pt x="264" y="79"/>
                  <a:pt x="280" y="87"/>
                </a:cubicBezTo>
                <a:cubicBezTo>
                  <a:pt x="296" y="95"/>
                  <a:pt x="310" y="106"/>
                  <a:pt x="321" y="121"/>
                </a:cubicBezTo>
                <a:cubicBezTo>
                  <a:pt x="332" y="135"/>
                  <a:pt x="337" y="151"/>
                  <a:pt x="337" y="168"/>
                </a:cubicBezTo>
                <a:cubicBezTo>
                  <a:pt x="337" y="177"/>
                  <a:pt x="336" y="185"/>
                  <a:pt x="333" y="192"/>
                </a:cubicBezTo>
                <a:close/>
                <a:moveTo>
                  <a:pt x="259" y="372"/>
                </a:moveTo>
                <a:cubicBezTo>
                  <a:pt x="253" y="374"/>
                  <a:pt x="253" y="374"/>
                  <a:pt x="253" y="374"/>
                </a:cubicBezTo>
                <a:cubicBezTo>
                  <a:pt x="197" y="374"/>
                  <a:pt x="197" y="374"/>
                  <a:pt x="197" y="374"/>
                </a:cubicBezTo>
                <a:cubicBezTo>
                  <a:pt x="190" y="372"/>
                  <a:pt x="190" y="372"/>
                  <a:pt x="190" y="372"/>
                </a:cubicBezTo>
                <a:cubicBezTo>
                  <a:pt x="187" y="365"/>
                  <a:pt x="187" y="365"/>
                  <a:pt x="187" y="365"/>
                </a:cubicBezTo>
                <a:cubicBezTo>
                  <a:pt x="187" y="309"/>
                  <a:pt x="187" y="309"/>
                  <a:pt x="187" y="309"/>
                </a:cubicBezTo>
                <a:cubicBezTo>
                  <a:pt x="190" y="302"/>
                  <a:pt x="190" y="302"/>
                  <a:pt x="190" y="302"/>
                </a:cubicBezTo>
                <a:cubicBezTo>
                  <a:pt x="197" y="300"/>
                  <a:pt x="197" y="300"/>
                  <a:pt x="197" y="300"/>
                </a:cubicBezTo>
                <a:cubicBezTo>
                  <a:pt x="253" y="300"/>
                  <a:pt x="253" y="300"/>
                  <a:pt x="253" y="300"/>
                </a:cubicBezTo>
                <a:cubicBezTo>
                  <a:pt x="259" y="302"/>
                  <a:pt x="259" y="302"/>
                  <a:pt x="259" y="302"/>
                </a:cubicBezTo>
                <a:cubicBezTo>
                  <a:pt x="262" y="309"/>
                  <a:pt x="262" y="309"/>
                  <a:pt x="262" y="309"/>
                </a:cubicBezTo>
                <a:cubicBezTo>
                  <a:pt x="262" y="365"/>
                  <a:pt x="262" y="365"/>
                  <a:pt x="262" y="365"/>
                </a:cubicBezTo>
                <a:lnTo>
                  <a:pt x="259" y="37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1" name="Content Placeholder 2"/>
          <p:cNvSpPr txBox="1">
            <a:spLocks/>
          </p:cNvSpPr>
          <p:nvPr/>
        </p:nvSpPr>
        <p:spPr>
          <a:xfrm>
            <a:off x="755576" y="5567481"/>
            <a:ext cx="7596488" cy="1008112"/>
          </a:xfrm>
          <a:prstGeom prst="rect">
            <a:avLst/>
          </a:prstGeom>
          <a:ln w="38100">
            <a:solidFill>
              <a:schemeClr val="tx1">
                <a:lumMod val="65000"/>
                <a:lumOff val="35000"/>
              </a:schemeClr>
            </a:solidFill>
          </a:ln>
        </p:spPr>
        <p:txBody>
          <a:bodyPr lIns="108000" tIns="108000" rIns="108000" bIns="10800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CA" sz="2400" dirty="0"/>
              <a:t>The current state is not supporting effective program design, delivery or results</a:t>
            </a:r>
          </a:p>
        </p:txBody>
      </p:sp>
    </p:spTree>
    <p:extLst>
      <p:ext uri="{BB962C8B-B14F-4D97-AF65-F5344CB8AC3E}">
        <p14:creationId xmlns:p14="http://schemas.microsoft.com/office/powerpoint/2010/main" val="2167686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2050" name="Picture 2" descr="C:\Users\ramona.mcdowell\AppData\Local\Microsoft\Windows\Temporary Internet Files\Content.Outlook\JTRDMLD8\IMG_05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02" y="1655691"/>
            <a:ext cx="4919718" cy="3251977"/>
          </a:xfrm>
          <a:prstGeom prst="rect">
            <a:avLst/>
          </a:prstGeom>
          <a:noFill/>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pic>
        <p:nvPicPr>
          <p:cNvPr id="2051" name="Picture 3" descr="C:\Users\ramona.mcdowell\AppData\Local\Microsoft\Windows\Temporary Internet Files\Content.Outlook\JTRDMLD8\IMG_05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720" y="1778000"/>
            <a:ext cx="4009813" cy="3007360"/>
          </a:xfrm>
          <a:prstGeom prst="rect">
            <a:avLst/>
          </a:prstGeom>
          <a:noFill/>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7004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1026" name="Picture 2" descr="C:\Users\ramona.mcdowell\AppData\Local\Microsoft\Windows\Temporary Internet Files\Content.Outlook\JTRDMLD8\IMG_04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025" y="909638"/>
            <a:ext cx="7103444" cy="47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225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endParaRPr lang="en-CA" dirty="0"/>
          </a:p>
          <a:p>
            <a:pPr marL="0" indent="0" algn="ctr">
              <a:buNone/>
            </a:pPr>
            <a:r>
              <a:rPr lang="en-CA" sz="2400" dirty="0"/>
              <a:t>Rhonda Fernandes</a:t>
            </a:r>
          </a:p>
          <a:p>
            <a:pPr marL="0" indent="0" algn="ctr">
              <a:buNone/>
            </a:pPr>
            <a:r>
              <a:rPr lang="en-CA" sz="2400" dirty="0"/>
              <a:t>rhonda.fernandes@hrsdc-rhdcc.gc.ca</a:t>
            </a:r>
          </a:p>
        </p:txBody>
      </p:sp>
    </p:spTree>
    <p:extLst>
      <p:ext uri="{BB962C8B-B14F-4D97-AF65-F5344CB8AC3E}">
        <p14:creationId xmlns:p14="http://schemas.microsoft.com/office/powerpoint/2010/main" val="20158545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181D7F-1605-4301-8CA1-A4F20EA6C049}"/>
              </a:ext>
            </a:extLst>
          </p:cNvPr>
          <p:cNvSpPr/>
          <p:nvPr/>
        </p:nvSpPr>
        <p:spPr>
          <a:xfrm>
            <a:off x="212388" y="6179003"/>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FMI CC Logo Colour.jpg">
            <a:extLst>
              <a:ext uri="{FF2B5EF4-FFF2-40B4-BE49-F238E27FC236}">
                <a16:creationId xmlns:a16="http://schemas.microsoft.com/office/drawing/2014/main" id="{43670F60-323E-486B-9121-B64A6A3BE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943" y="975926"/>
            <a:ext cx="3628784" cy="1435930"/>
          </a:xfrm>
          <a:prstGeom prst="rect">
            <a:avLst/>
          </a:prstGeom>
        </p:spPr>
      </p:pic>
      <p:sp>
        <p:nvSpPr>
          <p:cNvPr id="6" name="Rectangle 5">
            <a:extLst>
              <a:ext uri="{FF2B5EF4-FFF2-40B4-BE49-F238E27FC236}">
                <a16:creationId xmlns:a16="http://schemas.microsoft.com/office/drawing/2014/main" id="{6733445D-AB52-4722-A6A4-AF4076505896}"/>
              </a:ext>
            </a:extLst>
          </p:cNvPr>
          <p:cNvSpPr/>
          <p:nvPr/>
        </p:nvSpPr>
        <p:spPr>
          <a:xfrm>
            <a:off x="212388" y="501577"/>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149061996.jpg">
            <a:extLst>
              <a:ext uri="{FF2B5EF4-FFF2-40B4-BE49-F238E27FC236}">
                <a16:creationId xmlns:a16="http://schemas.microsoft.com/office/drawing/2014/main" id="{0D49A78F-2E7F-4061-A782-C347C59AC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88" y="640312"/>
            <a:ext cx="3690661" cy="5538692"/>
          </a:xfrm>
          <a:prstGeom prst="rect">
            <a:avLst/>
          </a:prstGeom>
        </p:spPr>
      </p:pic>
      <p:sp>
        <p:nvSpPr>
          <p:cNvPr id="8" name="TextBox 7">
            <a:extLst>
              <a:ext uri="{FF2B5EF4-FFF2-40B4-BE49-F238E27FC236}">
                <a16:creationId xmlns:a16="http://schemas.microsoft.com/office/drawing/2014/main" id="{70FBC983-9FE9-4E03-9C5A-F67A0A57D592}"/>
              </a:ext>
            </a:extLst>
          </p:cNvPr>
          <p:cNvSpPr txBox="1"/>
          <p:nvPr/>
        </p:nvSpPr>
        <p:spPr>
          <a:xfrm>
            <a:off x="4172755" y="2975019"/>
            <a:ext cx="4535815" cy="1415772"/>
          </a:xfrm>
          <a:prstGeom prst="rect">
            <a:avLst/>
          </a:prstGeom>
          <a:noFill/>
        </p:spPr>
        <p:txBody>
          <a:bodyPr wrap="square" rtlCol="0">
            <a:spAutoFit/>
          </a:bodyPr>
          <a:lstStyle/>
          <a:p>
            <a:pPr algn="ctr"/>
            <a:endParaRPr lang="en-CA" sz="2000" b="1" dirty="0"/>
          </a:p>
          <a:p>
            <a:r>
              <a:rPr lang="en-CA" sz="2800" b="1" dirty="0"/>
              <a:t>Health Break / Networking</a:t>
            </a:r>
          </a:p>
          <a:p>
            <a:endParaRPr lang="en-CA" b="1" dirty="0"/>
          </a:p>
          <a:p>
            <a:endParaRPr lang="en-CA" sz="2000" b="1" dirty="0"/>
          </a:p>
        </p:txBody>
      </p:sp>
    </p:spTree>
    <p:custDataLst>
      <p:tags r:id="rId1"/>
    </p:custDataLst>
    <p:extLst>
      <p:ext uri="{BB962C8B-B14F-4D97-AF65-F5344CB8AC3E}">
        <p14:creationId xmlns:p14="http://schemas.microsoft.com/office/powerpoint/2010/main" val="29119618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655AC0-FABD-4CA9-811C-2D78E4A89233}"/>
              </a:ext>
            </a:extLst>
          </p:cNvPr>
          <p:cNvSpPr/>
          <p:nvPr/>
        </p:nvSpPr>
        <p:spPr>
          <a:xfrm>
            <a:off x="212388" y="6179003"/>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FMI CC Logo Colour.jpg">
            <a:extLst>
              <a:ext uri="{FF2B5EF4-FFF2-40B4-BE49-F238E27FC236}">
                <a16:creationId xmlns:a16="http://schemas.microsoft.com/office/drawing/2014/main" id="{44C2E6F6-7DE4-43CA-B2A8-0DDFF5348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943" y="975926"/>
            <a:ext cx="3628784" cy="1435930"/>
          </a:xfrm>
          <a:prstGeom prst="rect">
            <a:avLst/>
          </a:prstGeom>
        </p:spPr>
      </p:pic>
      <p:sp>
        <p:nvSpPr>
          <p:cNvPr id="11" name="Rectangle 10">
            <a:extLst>
              <a:ext uri="{FF2B5EF4-FFF2-40B4-BE49-F238E27FC236}">
                <a16:creationId xmlns:a16="http://schemas.microsoft.com/office/drawing/2014/main" id="{1DE28BF9-7AAB-4ED5-9709-EF4B28F90293}"/>
              </a:ext>
            </a:extLst>
          </p:cNvPr>
          <p:cNvSpPr/>
          <p:nvPr/>
        </p:nvSpPr>
        <p:spPr>
          <a:xfrm>
            <a:off x="212388" y="501577"/>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149061996.jpg">
            <a:extLst>
              <a:ext uri="{FF2B5EF4-FFF2-40B4-BE49-F238E27FC236}">
                <a16:creationId xmlns:a16="http://schemas.microsoft.com/office/drawing/2014/main" id="{AB3321EC-6873-4E71-8A7C-C507EC081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88" y="640312"/>
            <a:ext cx="3690661" cy="5538692"/>
          </a:xfrm>
          <a:prstGeom prst="rect">
            <a:avLst/>
          </a:prstGeom>
        </p:spPr>
      </p:pic>
      <p:sp>
        <p:nvSpPr>
          <p:cNvPr id="13" name="TextBox 12">
            <a:extLst>
              <a:ext uri="{FF2B5EF4-FFF2-40B4-BE49-F238E27FC236}">
                <a16:creationId xmlns:a16="http://schemas.microsoft.com/office/drawing/2014/main" id="{C4F0CAE7-9359-400D-B99A-51A9AF691A36}"/>
              </a:ext>
            </a:extLst>
          </p:cNvPr>
          <p:cNvSpPr txBox="1"/>
          <p:nvPr/>
        </p:nvSpPr>
        <p:spPr>
          <a:xfrm>
            <a:off x="4172755" y="2975019"/>
            <a:ext cx="4535815" cy="332398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Calibri"/>
                <a:ea typeface="ヒラギノ角ゴ Pro W3" pitchFamily="127" charset="-128"/>
                <a:cs typeface="+mn-cs"/>
              </a:rPr>
              <a:t>Presentation on Real Examples for the Use of Generics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Calibri"/>
              <a:ea typeface="ヒラギノ角ゴ Pro W3" pitchFamily="127" charset="-128"/>
              <a:cs typeface="+mn-cs"/>
            </a:endParaRPr>
          </a:p>
          <a:p>
            <a:pPr lvl="0">
              <a:defRPr/>
            </a:pPr>
            <a:r>
              <a:rPr lang="nl-NL" sz="2400" dirty="0"/>
              <a:t>Ryan Clark and Karen De Vleeschauwer</a:t>
            </a:r>
            <a:endParaRPr kumimoji="0" lang="en-CA" sz="2400" b="0" i="0" u="none" strike="noStrike" kern="1200" cap="none" spc="0" normalizeH="0" baseline="0" noProof="0" dirty="0">
              <a:ln>
                <a:noFill/>
              </a:ln>
              <a:solidFill>
                <a:prstClr val="black"/>
              </a:solidFill>
              <a:effectLst/>
              <a:uLnTx/>
              <a:uFillTx/>
              <a:latin typeface="Calibri"/>
              <a:ea typeface="ヒラギノ角ゴ Pro W3" pitchFamily="127" charset="-128"/>
              <a:cs typeface="+mn-cs"/>
            </a:endParaRPr>
          </a:p>
          <a:p>
            <a:pPr lvl="0">
              <a:defRPr/>
            </a:pPr>
            <a:r>
              <a:rPr lang="en-CA" dirty="0"/>
              <a:t>Director, Cooperation, Columbia Program / Senior Policy Advisor, Grants and Contributions Management Bureau</a:t>
            </a:r>
            <a:endParaRPr kumimoji="0" lang="en-CA" sz="1800" b="0"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mn-cs"/>
            </a:endParaRPr>
          </a:p>
        </p:txBody>
      </p:sp>
    </p:spTree>
    <p:custDataLst>
      <p:tags r:id="rId1"/>
    </p:custDataLst>
    <p:extLst>
      <p:ext uri="{BB962C8B-B14F-4D97-AF65-F5344CB8AC3E}">
        <p14:creationId xmlns:p14="http://schemas.microsoft.com/office/powerpoint/2010/main" val="3718201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79512" y="254428"/>
            <a:ext cx="7773988" cy="2318927"/>
          </a:xfrm>
        </p:spPr>
        <p:txBody>
          <a:bodyPr>
            <a:normAutofit fontScale="90000"/>
          </a:bodyPr>
          <a:lstStyle/>
          <a:p>
            <a:r>
              <a:rPr lang="fr-CA" sz="3600" dirty="0" err="1">
                <a:solidFill>
                  <a:schemeClr val="tx2"/>
                </a:solidFill>
              </a:rPr>
              <a:t>Generic</a:t>
            </a:r>
            <a:r>
              <a:rPr lang="fr-CA" sz="3600" dirty="0">
                <a:solidFill>
                  <a:schemeClr val="tx2"/>
                </a:solidFill>
              </a:rPr>
              <a:t> </a:t>
            </a:r>
            <a:r>
              <a:rPr lang="fr-CA" sz="3600" dirty="0" err="1">
                <a:solidFill>
                  <a:schemeClr val="tx2"/>
                </a:solidFill>
              </a:rPr>
              <a:t>Ts&amp;Cs</a:t>
            </a:r>
            <a:r>
              <a:rPr lang="fr-CA" sz="3600" dirty="0">
                <a:solidFill>
                  <a:schemeClr val="tx2"/>
                </a:solidFill>
              </a:rPr>
              <a:t> at Global </a:t>
            </a:r>
            <a:r>
              <a:rPr lang="fr-CA" sz="3600" dirty="0" err="1">
                <a:solidFill>
                  <a:schemeClr val="tx2"/>
                </a:solidFill>
              </a:rPr>
              <a:t>Affairs</a:t>
            </a:r>
            <a:r>
              <a:rPr lang="fr-CA" sz="3600" dirty="0">
                <a:solidFill>
                  <a:schemeClr val="tx2"/>
                </a:solidFill>
              </a:rPr>
              <a:t> Canada</a:t>
            </a:r>
            <a:br>
              <a:rPr lang="fr-CA" sz="4000" dirty="0">
                <a:solidFill>
                  <a:schemeClr val="tx2"/>
                </a:solidFill>
              </a:rPr>
            </a:br>
            <a:r>
              <a:rPr lang="fr-CA" sz="4000" dirty="0" err="1">
                <a:solidFill>
                  <a:schemeClr val="tx2"/>
                </a:solidFill>
              </a:rPr>
              <a:t>Outcome</a:t>
            </a:r>
            <a:r>
              <a:rPr lang="fr-CA" sz="4000" dirty="0">
                <a:solidFill>
                  <a:schemeClr val="tx2"/>
                </a:solidFill>
              </a:rPr>
              <a:t> </a:t>
            </a:r>
            <a:r>
              <a:rPr lang="fr-CA" sz="4000" dirty="0" err="1">
                <a:solidFill>
                  <a:schemeClr val="tx2"/>
                </a:solidFill>
              </a:rPr>
              <a:t>Achievement</a:t>
            </a:r>
            <a:r>
              <a:rPr lang="fr-CA" sz="4000" dirty="0">
                <a:solidFill>
                  <a:schemeClr val="tx2"/>
                </a:solidFill>
              </a:rPr>
              <a:t> </a:t>
            </a:r>
            <a:r>
              <a:rPr lang="fr-CA" sz="4000" dirty="0" err="1">
                <a:solidFill>
                  <a:schemeClr val="tx2"/>
                </a:solidFill>
              </a:rPr>
              <a:t>Payments</a:t>
            </a:r>
            <a:r>
              <a:rPr lang="fr-CA" sz="4000" dirty="0">
                <a:solidFill>
                  <a:schemeClr val="tx2"/>
                </a:solidFill>
              </a:rPr>
              <a:t> </a:t>
            </a:r>
            <a:br>
              <a:rPr lang="fr-CA" sz="4000" dirty="0">
                <a:solidFill>
                  <a:schemeClr val="tx2"/>
                </a:solidFill>
              </a:rPr>
            </a:br>
            <a:r>
              <a:rPr lang="fr-CA" sz="4000" dirty="0">
                <a:solidFill>
                  <a:schemeClr val="tx2"/>
                </a:solidFill>
              </a:rPr>
              <a:t>Cacao Project</a:t>
            </a:r>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256"/>
          <a:stretch/>
        </p:blipFill>
        <p:spPr bwMode="auto">
          <a:xfrm>
            <a:off x="3239852" y="4107736"/>
            <a:ext cx="2664296" cy="2633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3707740"/>
            <a:ext cx="9143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a:ea typeface="+mn-ea"/>
                <a:cs typeface="+mn-cs"/>
              </a:rPr>
              <a:t>FMI - </a:t>
            </a:r>
            <a:r>
              <a:rPr kumimoji="0" lang="fr-CA" sz="1800" b="0" i="0" u="none" strike="noStrike" kern="1200" cap="none" spc="0" normalizeH="0" baseline="0" noProof="0" dirty="0" err="1">
                <a:ln>
                  <a:noFill/>
                </a:ln>
                <a:solidFill>
                  <a:prstClr val="black"/>
                </a:solidFill>
                <a:effectLst/>
                <a:uLnTx/>
                <a:uFillTx/>
                <a:latin typeface="Calibri"/>
                <a:ea typeface="+mn-ea"/>
                <a:cs typeface="+mn-cs"/>
              </a:rPr>
              <a:t>February</a:t>
            </a:r>
            <a:r>
              <a:rPr kumimoji="0" lang="fr-CA" sz="1800" b="0" i="0" u="none" strike="noStrike" kern="1200" cap="none" spc="0" normalizeH="0" baseline="0" noProof="0" dirty="0">
                <a:ln>
                  <a:noFill/>
                </a:ln>
                <a:solidFill>
                  <a:prstClr val="black"/>
                </a:solidFill>
                <a:effectLst/>
                <a:uLnTx/>
                <a:uFillTx/>
                <a:latin typeface="Calibri"/>
                <a:ea typeface="+mn-ea"/>
                <a:cs typeface="+mn-cs"/>
              </a:rPr>
              <a:t> 22, 2018</a:t>
            </a:r>
          </a:p>
        </p:txBody>
      </p:sp>
      <p:sp>
        <p:nvSpPr>
          <p:cNvPr id="6" name="TextBox 5"/>
          <p:cNvSpPr txBox="1"/>
          <p:nvPr/>
        </p:nvSpPr>
        <p:spPr>
          <a:xfrm>
            <a:off x="0" y="2520858"/>
            <a:ext cx="915010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err="1">
                <a:ln>
                  <a:noFill/>
                </a:ln>
                <a:solidFill>
                  <a:prstClr val="black"/>
                </a:solidFill>
                <a:effectLst/>
                <a:uLnTx/>
                <a:uFillTx/>
                <a:latin typeface="Calibri"/>
                <a:ea typeface="+mn-ea"/>
                <a:cs typeface="+mn-cs"/>
              </a:rPr>
              <a:t>Presented</a:t>
            </a:r>
            <a:r>
              <a:rPr kumimoji="0" lang="fr-CA" sz="1600" b="0" i="0" u="none" strike="noStrike" kern="1200" cap="none" spc="0" normalizeH="0" baseline="0" noProof="0" dirty="0">
                <a:ln>
                  <a:noFill/>
                </a:ln>
                <a:solidFill>
                  <a:prstClr val="black"/>
                </a:solidFill>
                <a:effectLst/>
                <a:uLnTx/>
                <a:uFillTx/>
                <a:latin typeface="Calibri"/>
                <a:ea typeface="+mn-ea"/>
                <a:cs typeface="+mn-cs"/>
              </a:rPr>
              <a:t>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a:ea typeface="+mn-ea"/>
                <a:cs typeface="+mn-cs"/>
              </a:rPr>
              <a:t>Ryan Clark, Director, Colombia Program</a:t>
            </a:r>
            <a:endParaRPr kumimoji="0" lang="fr-CA"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Karen De Vleeschauwer, CPA, CMA, Senior Policy Advisor,</a:t>
            </a:r>
            <a:endParaRPr kumimoji="0" lang="en-CA"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a:ea typeface="+mn-ea"/>
                <a:cs typeface="+mn-cs"/>
              </a:rPr>
              <a:t>Grants and Contributions Financial Policy</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161986"/>
            <a:ext cx="2874936" cy="2579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international.gc.ca/gac-amc/assets/images/campaign-campagne/oda-1.jpg"/>
          <p:cNvPicPr>
            <a:picLocks noChangeAspect="1" noChangeArrowheads="1"/>
          </p:cNvPicPr>
          <p:nvPr/>
        </p:nvPicPr>
        <p:blipFill rotWithShape="1">
          <a:blip r:embed="rId5">
            <a:extLst>
              <a:ext uri="{28A0092B-C50C-407E-A947-70E740481C1C}">
                <a14:useLocalDpi xmlns:a14="http://schemas.microsoft.com/office/drawing/2010/main" val="0"/>
              </a:ext>
            </a:extLst>
          </a:blip>
          <a:srcRect l="46609" r="23264"/>
          <a:stretch/>
        </p:blipFill>
        <p:spPr bwMode="auto">
          <a:xfrm>
            <a:off x="6084168" y="4089978"/>
            <a:ext cx="2664296" cy="257938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9601E6D-0510-474E-A25F-E4E0B1B0374D}"/>
              </a:ext>
            </a:extLst>
          </p:cNvPr>
          <p:cNvSpPr/>
          <p:nvPr/>
        </p:nvSpPr>
        <p:spPr>
          <a:xfrm>
            <a:off x="9664260" y="1966871"/>
            <a:ext cx="1466193" cy="1594465"/>
          </a:xfrm>
          <a:prstGeom prst="rect">
            <a:avLst/>
          </a:prstGeom>
        </p:spPr>
        <p:txBody>
          <a:bodyPr wrap="square">
            <a:spAutoFit/>
          </a:bodyPr>
          <a:lstStyle/>
          <a:p>
            <a:endParaRPr lang="en-CA" dirty="0"/>
          </a:p>
        </p:txBody>
      </p:sp>
    </p:spTree>
    <p:extLst>
      <p:ext uri="{BB962C8B-B14F-4D97-AF65-F5344CB8AC3E}">
        <p14:creationId xmlns:p14="http://schemas.microsoft.com/office/powerpoint/2010/main" val="864704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34596-0626-43E5-8AC8-F2E36DFB10AF}"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idx="4294967295"/>
          </p:nvPr>
        </p:nvSpPr>
        <p:spPr>
          <a:xfrm>
            <a:off x="0" y="274638"/>
            <a:ext cx="5205413" cy="1143000"/>
          </a:xfrm>
        </p:spPr>
        <p:txBody>
          <a:bodyPr/>
          <a:lstStyle/>
          <a:p>
            <a:r>
              <a:rPr lang="fr-CA" dirty="0" err="1"/>
              <a:t>Context</a:t>
            </a:r>
            <a:endParaRPr lang="fr-CA" dirty="0"/>
          </a:p>
        </p:txBody>
      </p:sp>
      <p:sp>
        <p:nvSpPr>
          <p:cNvPr id="3" name="Content Placeholder 2"/>
          <p:cNvSpPr>
            <a:spLocks noGrp="1"/>
          </p:cNvSpPr>
          <p:nvPr>
            <p:ph idx="4294967295"/>
          </p:nvPr>
        </p:nvSpPr>
        <p:spPr>
          <a:xfrm>
            <a:off x="0" y="1600200"/>
            <a:ext cx="8229600" cy="4525963"/>
          </a:xfrm>
        </p:spPr>
        <p:txBody>
          <a:bodyPr>
            <a:normAutofit fontScale="47500" lnSpcReduction="20000"/>
          </a:bodyPr>
          <a:lstStyle/>
          <a:p>
            <a:r>
              <a:rPr lang="fr-CA" sz="4400" dirty="0" err="1"/>
              <a:t>GAC’s</a:t>
            </a:r>
            <a:r>
              <a:rPr lang="fr-CA" sz="4400" dirty="0"/>
              <a:t> 3 mandates:</a:t>
            </a:r>
          </a:p>
          <a:p>
            <a:pPr lvl="1"/>
            <a:r>
              <a:rPr lang="fr-CA" sz="3800" dirty="0" err="1"/>
              <a:t>Foreign</a:t>
            </a:r>
            <a:r>
              <a:rPr lang="fr-CA" sz="3800" dirty="0"/>
              <a:t> </a:t>
            </a:r>
            <a:r>
              <a:rPr lang="fr-CA" sz="3800" dirty="0" err="1"/>
              <a:t>Affairs</a:t>
            </a:r>
            <a:endParaRPr lang="fr-CA" sz="3800" dirty="0"/>
          </a:p>
          <a:p>
            <a:pPr lvl="1"/>
            <a:r>
              <a:rPr lang="fr-CA" sz="3800" dirty="0"/>
              <a:t>Trade</a:t>
            </a:r>
          </a:p>
          <a:p>
            <a:pPr lvl="1"/>
            <a:r>
              <a:rPr lang="fr-CA" sz="3800" dirty="0" err="1"/>
              <a:t>Development</a:t>
            </a:r>
            <a:r>
              <a:rPr lang="fr-CA" sz="3800" dirty="0"/>
              <a:t> Assistance</a:t>
            </a:r>
          </a:p>
          <a:p>
            <a:pPr lvl="1"/>
            <a:endParaRPr lang="fr-CA" sz="3800" dirty="0"/>
          </a:p>
          <a:p>
            <a:r>
              <a:rPr lang="fr-CA" sz="4400" dirty="0" err="1"/>
              <a:t>Feminist</a:t>
            </a:r>
            <a:r>
              <a:rPr lang="fr-CA" sz="4400" dirty="0"/>
              <a:t> International Assistance Policy </a:t>
            </a:r>
            <a:r>
              <a:rPr lang="fr-CA" sz="4400" dirty="0" err="1"/>
              <a:t>outlines</a:t>
            </a:r>
            <a:r>
              <a:rPr lang="fr-CA" sz="4400" dirty="0"/>
              <a:t> the </a:t>
            </a:r>
            <a:r>
              <a:rPr lang="fr-CA" sz="4400" dirty="0" err="1"/>
              <a:t>need</a:t>
            </a:r>
            <a:r>
              <a:rPr lang="fr-CA" sz="4400" dirty="0"/>
              <a:t> to:</a:t>
            </a:r>
          </a:p>
          <a:p>
            <a:pPr lvl="1"/>
            <a:r>
              <a:rPr lang="en-CA" sz="3800" dirty="0"/>
              <a:t>Make Canada a leader in </a:t>
            </a:r>
            <a:r>
              <a:rPr lang="en-CA" sz="3800" dirty="0">
                <a:solidFill>
                  <a:schemeClr val="tx2"/>
                </a:solidFill>
              </a:rPr>
              <a:t>development innovation </a:t>
            </a:r>
            <a:r>
              <a:rPr lang="en-CA" sz="3800" dirty="0"/>
              <a:t>and effectiveness, including through </a:t>
            </a:r>
            <a:r>
              <a:rPr lang="en-CA" sz="3800" dirty="0">
                <a:solidFill>
                  <a:schemeClr val="tx2"/>
                </a:solidFill>
              </a:rPr>
              <a:t>new mechanisms</a:t>
            </a:r>
            <a:r>
              <a:rPr lang="en-CA" sz="3800" dirty="0"/>
              <a:t>;</a:t>
            </a:r>
          </a:p>
          <a:p>
            <a:pPr lvl="1"/>
            <a:r>
              <a:rPr lang="en-CA" sz="3800" dirty="0"/>
              <a:t>Modernize the international assistance approach to deliver better outcomes, improve transparency and </a:t>
            </a:r>
            <a:r>
              <a:rPr lang="en-CA" sz="3800" dirty="0">
                <a:solidFill>
                  <a:schemeClr val="tx2"/>
                </a:solidFill>
              </a:rPr>
              <a:t>foster greater innovation</a:t>
            </a:r>
            <a:r>
              <a:rPr lang="en-CA" sz="3800" dirty="0"/>
              <a:t>; </a:t>
            </a:r>
          </a:p>
          <a:p>
            <a:pPr lvl="1"/>
            <a:r>
              <a:rPr lang="en-CA" sz="3800" dirty="0"/>
              <a:t>Transform how GAC </a:t>
            </a:r>
            <a:r>
              <a:rPr lang="en-CA" sz="3800" dirty="0">
                <a:solidFill>
                  <a:schemeClr val="tx2"/>
                </a:solidFill>
              </a:rPr>
              <a:t>engages with partners </a:t>
            </a:r>
            <a:r>
              <a:rPr lang="en-CA" sz="3800" dirty="0"/>
              <a:t>and delivers international assistance for better outcomes and greater impacts; and</a:t>
            </a:r>
          </a:p>
          <a:p>
            <a:pPr lvl="1"/>
            <a:r>
              <a:rPr lang="en-CA" sz="3800" dirty="0">
                <a:solidFill>
                  <a:schemeClr val="tx2"/>
                </a:solidFill>
              </a:rPr>
              <a:t>Modernize financing mechanisms and approaches</a:t>
            </a:r>
            <a:r>
              <a:rPr lang="en-CA" sz="3800" dirty="0"/>
              <a:t>.</a:t>
            </a:r>
            <a:endParaRPr lang="fr-CA" sz="3800" dirty="0"/>
          </a:p>
          <a:p>
            <a:endParaRPr lang="en-US" dirty="0"/>
          </a:p>
        </p:txBody>
      </p:sp>
      <p:pic>
        <p:nvPicPr>
          <p:cNvPr id="5" name="Picture 2" descr="http://www.international.gc.ca/gac-amc/assets/images/slideshow/2017-12-29-feminism-feminin.jpg"/>
          <p:cNvPicPr>
            <a:picLocks noChangeAspect="1" noChangeArrowheads="1"/>
          </p:cNvPicPr>
          <p:nvPr/>
        </p:nvPicPr>
        <p:blipFill rotWithShape="1">
          <a:blip r:embed="rId3">
            <a:extLst>
              <a:ext uri="{28A0092B-C50C-407E-A947-70E740481C1C}">
                <a14:useLocalDpi xmlns:a14="http://schemas.microsoft.com/office/drawing/2010/main" val="0"/>
              </a:ext>
            </a:extLst>
          </a:blip>
          <a:srcRect l="13731" r="42600"/>
          <a:stretch/>
        </p:blipFill>
        <p:spPr bwMode="auto">
          <a:xfrm>
            <a:off x="4869608" y="332656"/>
            <a:ext cx="3817017"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2735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34596-0626-43E5-8AC8-F2E36DFB10AF}"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4294967295"/>
          </p:nvPr>
        </p:nvSpPr>
        <p:spPr>
          <a:xfrm>
            <a:off x="0" y="1600200"/>
            <a:ext cx="8229600" cy="4525963"/>
          </a:xfrm>
        </p:spPr>
        <p:txBody>
          <a:bodyPr>
            <a:noAutofit/>
          </a:bodyPr>
          <a:lstStyle/>
          <a:p>
            <a:r>
              <a:rPr lang="en-CA" sz="2400" dirty="0"/>
              <a:t>Senior management was briefed on the availability of the Generic </a:t>
            </a:r>
            <a:r>
              <a:rPr lang="en-CA" sz="2400" dirty="0" err="1"/>
              <a:t>Ts&amp;Cs</a:t>
            </a:r>
            <a:r>
              <a:rPr lang="en-CA" sz="2400" dirty="0"/>
              <a:t>.</a:t>
            </a:r>
          </a:p>
          <a:p>
            <a:r>
              <a:rPr lang="en-CA" sz="2400" dirty="0"/>
              <a:t>A sequential approach is being considered.</a:t>
            </a:r>
          </a:p>
          <a:p>
            <a:r>
              <a:rPr lang="en-CA" sz="2400" dirty="0"/>
              <a:t>A working group:</a:t>
            </a:r>
          </a:p>
          <a:p>
            <a:pPr lvl="1">
              <a:buFont typeface="+mj-lt"/>
              <a:buAutoNum type="arabicPeriod"/>
            </a:pPr>
            <a:r>
              <a:rPr lang="en-CA" sz="2400" dirty="0"/>
              <a:t>Provides advice on </a:t>
            </a:r>
            <a:r>
              <a:rPr lang="en-CA" sz="2400" dirty="0">
                <a:solidFill>
                  <a:schemeClr val="tx2"/>
                </a:solidFill>
              </a:rPr>
              <a:t>alignment of funding models </a:t>
            </a:r>
            <a:r>
              <a:rPr lang="en-CA" sz="2400" dirty="0"/>
              <a:t>with GAC programming objectives; and </a:t>
            </a:r>
          </a:p>
          <a:p>
            <a:pPr lvl="1">
              <a:buFont typeface="+mj-lt"/>
              <a:buAutoNum type="arabicPeriod"/>
            </a:pPr>
            <a:r>
              <a:rPr lang="en-CA" sz="2400" dirty="0"/>
              <a:t>Assists in the activities required to implement the Generic </a:t>
            </a:r>
            <a:r>
              <a:rPr lang="en-CA" sz="2400" dirty="0" err="1"/>
              <a:t>Ts&amp;Cs</a:t>
            </a:r>
            <a:r>
              <a:rPr lang="en-CA" sz="2400" dirty="0"/>
              <a:t>. This includes:</a:t>
            </a:r>
          </a:p>
          <a:p>
            <a:pPr lvl="2"/>
            <a:r>
              <a:rPr lang="en-CA" dirty="0">
                <a:solidFill>
                  <a:schemeClr val="tx2"/>
                </a:solidFill>
              </a:rPr>
              <a:t>Evaluation of impacts </a:t>
            </a:r>
            <a:r>
              <a:rPr lang="en-CA" dirty="0"/>
              <a:t>of implementing the new models;</a:t>
            </a:r>
          </a:p>
          <a:p>
            <a:pPr lvl="2"/>
            <a:r>
              <a:rPr lang="en-CA" dirty="0">
                <a:solidFill>
                  <a:schemeClr val="tx2"/>
                </a:solidFill>
              </a:rPr>
              <a:t>Development of new tools </a:t>
            </a:r>
            <a:r>
              <a:rPr lang="en-CA" dirty="0"/>
              <a:t>for the Generic </a:t>
            </a:r>
            <a:r>
              <a:rPr lang="en-CA" dirty="0" err="1"/>
              <a:t>Ts&amp;Cs</a:t>
            </a:r>
            <a:r>
              <a:rPr lang="en-CA" dirty="0"/>
              <a:t> roll-out (such as new funding agreement templates and guidance material).</a:t>
            </a:r>
          </a:p>
        </p:txBody>
      </p:sp>
      <p:sp>
        <p:nvSpPr>
          <p:cNvPr id="2" name="Title 1"/>
          <p:cNvSpPr>
            <a:spLocks noGrp="1"/>
          </p:cNvSpPr>
          <p:nvPr>
            <p:ph type="title" idx="4294967295"/>
          </p:nvPr>
        </p:nvSpPr>
        <p:spPr>
          <a:xfrm>
            <a:off x="0" y="274638"/>
            <a:ext cx="8229600" cy="1143000"/>
          </a:xfrm>
        </p:spPr>
        <p:txBody>
          <a:bodyPr>
            <a:normAutofit fontScale="90000"/>
          </a:bodyPr>
          <a:lstStyle/>
          <a:p>
            <a:r>
              <a:rPr lang="fr-CA" dirty="0" err="1"/>
              <a:t>GAC’s</a:t>
            </a:r>
            <a:r>
              <a:rPr lang="fr-CA" dirty="0"/>
              <a:t> </a:t>
            </a:r>
            <a:r>
              <a:rPr lang="fr-CA" dirty="0" err="1"/>
              <a:t>Generic</a:t>
            </a:r>
            <a:r>
              <a:rPr lang="fr-CA" dirty="0"/>
              <a:t> </a:t>
            </a:r>
            <a:r>
              <a:rPr lang="fr-CA" dirty="0" err="1"/>
              <a:t>Ts&amp;Cs</a:t>
            </a:r>
            <a:r>
              <a:rPr lang="fr-CA" dirty="0"/>
              <a:t> </a:t>
            </a:r>
            <a:r>
              <a:rPr lang="fr-CA" dirty="0" err="1"/>
              <a:t>Implementation</a:t>
            </a:r>
            <a:r>
              <a:rPr lang="fr-CA" dirty="0"/>
              <a:t> </a:t>
            </a:r>
            <a:r>
              <a:rPr lang="fr-CA" dirty="0" err="1"/>
              <a:t>Approach</a:t>
            </a:r>
            <a:endParaRPr lang="fr-CA" dirty="0"/>
          </a:p>
        </p:txBody>
      </p:sp>
    </p:spTree>
    <p:extLst>
      <p:ext uri="{BB962C8B-B14F-4D97-AF65-F5344CB8AC3E}">
        <p14:creationId xmlns:p14="http://schemas.microsoft.com/office/powerpoint/2010/main" val="11842641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34596-0626-43E5-8AC8-F2E36DFB10AF}"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idx="4294967295"/>
          </p:nvPr>
        </p:nvSpPr>
        <p:spPr>
          <a:xfrm>
            <a:off x="0" y="274638"/>
            <a:ext cx="8229600" cy="1143000"/>
          </a:xfrm>
        </p:spPr>
        <p:txBody>
          <a:bodyPr>
            <a:noAutofit/>
          </a:bodyPr>
          <a:lstStyle/>
          <a:p>
            <a:r>
              <a:rPr lang="en-CA" sz="3200" dirty="0"/>
              <a:t>Rationale to invoke the Generic </a:t>
            </a:r>
            <a:r>
              <a:rPr lang="en-CA" sz="3200" dirty="0" err="1"/>
              <a:t>Ts&amp;Cs</a:t>
            </a:r>
            <a:br>
              <a:rPr lang="en-CA" sz="3200" dirty="0"/>
            </a:br>
            <a:r>
              <a:rPr lang="en-CA" sz="3200" dirty="0"/>
              <a:t> by the IDA Program</a:t>
            </a:r>
          </a:p>
        </p:txBody>
      </p:sp>
      <p:sp>
        <p:nvSpPr>
          <p:cNvPr id="3" name="Content Placeholder 2"/>
          <p:cNvSpPr>
            <a:spLocks noGrp="1"/>
          </p:cNvSpPr>
          <p:nvPr>
            <p:ph idx="4294967295"/>
          </p:nvPr>
        </p:nvSpPr>
        <p:spPr>
          <a:xfrm>
            <a:off x="4678363" y="1600200"/>
            <a:ext cx="4465637" cy="4997450"/>
          </a:xfrm>
        </p:spPr>
        <p:txBody>
          <a:bodyPr>
            <a:noAutofit/>
          </a:bodyPr>
          <a:lstStyle/>
          <a:p>
            <a:pPr marL="342900" lvl="1" indent="-342900">
              <a:buFont typeface="Arial" panose="020B0604020202020204" pitchFamily="34" charset="0"/>
              <a:buChar char="•"/>
            </a:pPr>
            <a:r>
              <a:rPr lang="en-US" sz="2300" dirty="0"/>
              <a:t>Achieve better or more meaningful results for Canadians</a:t>
            </a:r>
          </a:p>
          <a:p>
            <a:r>
              <a:rPr lang="en-US" sz="2300" dirty="0"/>
              <a:t>Achieve better outcomes or similar outcomes with a reduced administrative burden</a:t>
            </a:r>
          </a:p>
          <a:p>
            <a:r>
              <a:rPr lang="en-US" sz="2300" dirty="0"/>
              <a:t>Mobilize other sources of funding</a:t>
            </a:r>
          </a:p>
          <a:p>
            <a:r>
              <a:rPr lang="en-US" sz="2300" dirty="0"/>
              <a:t>Contribute to departmental learning and development</a:t>
            </a:r>
          </a:p>
          <a:p>
            <a:pPr marL="342900" lvl="1" indent="-342900">
              <a:buFont typeface="Arial" panose="020B0604020202020204" pitchFamily="34" charset="0"/>
              <a:buChar char="•"/>
            </a:pPr>
            <a:r>
              <a:rPr lang="en-US" sz="2300" dirty="0"/>
              <a:t>Support other factors relevant to achieving the program’s objectives</a:t>
            </a:r>
          </a:p>
          <a:p>
            <a:pPr marL="342900" lvl="1" indent="-342900">
              <a:buFont typeface="Arial" panose="020B0604020202020204" pitchFamily="34" charset="0"/>
              <a:buChar char="•"/>
            </a:pPr>
            <a:endParaRPr lang="en-US" sz="1800" dirty="0"/>
          </a:p>
          <a:p>
            <a:pPr marL="0" indent="0">
              <a:buNone/>
            </a:pPr>
            <a:endParaRPr lang="en-US" sz="1800" dirty="0"/>
          </a:p>
        </p:txBody>
      </p:sp>
      <p:pic>
        <p:nvPicPr>
          <p:cNvPr id="3076" name="Picture 4" descr="http://www.international.gc.ca/gac-amc/assets/images/campaign-campagne/oda-9.jpg"/>
          <p:cNvPicPr>
            <a:picLocks noChangeAspect="1" noChangeArrowheads="1"/>
          </p:cNvPicPr>
          <p:nvPr/>
        </p:nvPicPr>
        <p:blipFill rotWithShape="1">
          <a:blip r:embed="rId3">
            <a:extLst>
              <a:ext uri="{28A0092B-C50C-407E-A947-70E740481C1C}">
                <a14:useLocalDpi xmlns:a14="http://schemas.microsoft.com/office/drawing/2010/main" val="0"/>
              </a:ext>
            </a:extLst>
          </a:blip>
          <a:srcRect l="47222" r="5894"/>
          <a:stretch/>
        </p:blipFill>
        <p:spPr bwMode="auto">
          <a:xfrm>
            <a:off x="265608" y="2564904"/>
            <a:ext cx="3990975" cy="248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5664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34596-0626-43E5-8AC8-F2E36DFB10AF}"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idx="4294967295"/>
          </p:nvPr>
        </p:nvSpPr>
        <p:spPr>
          <a:xfrm>
            <a:off x="0" y="274638"/>
            <a:ext cx="8229600" cy="1143000"/>
          </a:xfrm>
        </p:spPr>
        <p:txBody>
          <a:bodyPr/>
          <a:lstStyle/>
          <a:p>
            <a:r>
              <a:rPr lang="fr-CA" dirty="0" err="1"/>
              <a:t>Projects</a:t>
            </a:r>
            <a:r>
              <a:rPr lang="fr-CA" dirty="0"/>
              <a:t> Under </a:t>
            </a:r>
            <a:r>
              <a:rPr lang="fr-CA" dirty="0" err="1"/>
              <a:t>Consideration</a:t>
            </a:r>
            <a:endParaRPr lang="fr-CA" dirty="0"/>
          </a:p>
        </p:txBody>
      </p:sp>
      <p:sp>
        <p:nvSpPr>
          <p:cNvPr id="3" name="Content Placeholder 2"/>
          <p:cNvSpPr>
            <a:spLocks noGrp="1"/>
          </p:cNvSpPr>
          <p:nvPr>
            <p:ph idx="4294967295"/>
          </p:nvPr>
        </p:nvSpPr>
        <p:spPr>
          <a:xfrm>
            <a:off x="0" y="1600200"/>
            <a:ext cx="8229600" cy="4525963"/>
          </a:xfrm>
        </p:spPr>
        <p:txBody>
          <a:bodyPr>
            <a:normAutofit/>
          </a:bodyPr>
          <a:lstStyle/>
          <a:p>
            <a:r>
              <a:rPr lang="fr-CA" sz="2800" dirty="0"/>
              <a:t>International Development Assistance (IDA) Program</a:t>
            </a:r>
          </a:p>
          <a:p>
            <a:pPr lvl="1"/>
            <a:r>
              <a:rPr lang="fr-CA" sz="2400" dirty="0" err="1"/>
              <a:t>Outcome</a:t>
            </a:r>
            <a:r>
              <a:rPr lang="fr-CA" sz="2400" dirty="0"/>
              <a:t> </a:t>
            </a:r>
            <a:r>
              <a:rPr lang="fr-CA" sz="2400" dirty="0" err="1"/>
              <a:t>Achievement</a:t>
            </a:r>
            <a:r>
              <a:rPr lang="fr-CA" sz="2400" dirty="0"/>
              <a:t> </a:t>
            </a:r>
            <a:r>
              <a:rPr lang="fr-CA" sz="2400" dirty="0" err="1"/>
              <a:t>Payments</a:t>
            </a:r>
            <a:r>
              <a:rPr lang="fr-CA" sz="2400" dirty="0"/>
              <a:t> Model</a:t>
            </a:r>
          </a:p>
          <a:p>
            <a:pPr lvl="1"/>
            <a:r>
              <a:rPr lang="fr-CA" sz="2400" dirty="0" err="1"/>
              <a:t>Other</a:t>
            </a:r>
            <a:r>
              <a:rPr lang="fr-CA" sz="2400" dirty="0"/>
              <a:t> </a:t>
            </a:r>
            <a:r>
              <a:rPr lang="fr-CA" sz="2400" dirty="0" err="1"/>
              <a:t>models</a:t>
            </a:r>
            <a:r>
              <a:rPr lang="fr-CA" sz="2400" dirty="0"/>
              <a:t> </a:t>
            </a:r>
            <a:r>
              <a:rPr lang="fr-CA" sz="2400" dirty="0" err="1"/>
              <a:t>being</a:t>
            </a:r>
            <a:r>
              <a:rPr lang="fr-CA" sz="2400" dirty="0"/>
              <a:t> </a:t>
            </a:r>
            <a:r>
              <a:rPr lang="fr-CA" sz="2400" dirty="0" err="1"/>
              <a:t>evaluated</a:t>
            </a:r>
            <a:endParaRPr lang="fr-CA" sz="2400" dirty="0"/>
          </a:p>
          <a:p>
            <a:r>
              <a:rPr lang="fr-CA" sz="2800" dirty="0" err="1"/>
              <a:t>Foreign</a:t>
            </a:r>
            <a:r>
              <a:rPr lang="fr-CA" sz="2800" dirty="0"/>
              <a:t> </a:t>
            </a:r>
            <a:r>
              <a:rPr lang="fr-CA" sz="2800" dirty="0" err="1"/>
              <a:t>Affairs</a:t>
            </a:r>
            <a:r>
              <a:rPr lang="fr-CA" sz="2800" dirty="0"/>
              <a:t> and Trade Programs</a:t>
            </a:r>
          </a:p>
          <a:p>
            <a:pPr lvl="1"/>
            <a:r>
              <a:rPr lang="fr-CA" sz="2400" dirty="0" err="1"/>
              <a:t>Models</a:t>
            </a:r>
            <a:r>
              <a:rPr lang="fr-CA" sz="2400" dirty="0"/>
              <a:t> </a:t>
            </a:r>
            <a:r>
              <a:rPr lang="fr-CA" sz="2400" dirty="0" err="1"/>
              <a:t>being</a:t>
            </a:r>
            <a:r>
              <a:rPr lang="fr-CA" sz="2400" dirty="0"/>
              <a:t> </a:t>
            </a:r>
            <a:r>
              <a:rPr lang="fr-CA" sz="2400" dirty="0" err="1"/>
              <a:t>evaluated</a:t>
            </a:r>
            <a:endParaRPr lang="fr-CA" sz="2400" dirty="0"/>
          </a:p>
        </p:txBody>
      </p:sp>
      <p:pic>
        <p:nvPicPr>
          <p:cNvPr id="5" name="Picture 4" descr="http://international.gc.ca/gac-amc/assets/images/campaign-campagne/iap-pai/0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37112"/>
            <a:ext cx="5904656" cy="177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786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58880" y="6309320"/>
            <a:ext cx="2133600" cy="365125"/>
          </a:xfrm>
        </p:spPr>
        <p:txBody>
          <a:bodyPr/>
          <a:lstStyle/>
          <a:p>
            <a:fld id="{32D4B517-E49B-41B6-9DBC-23634E0F1CDC}" type="slidenum">
              <a:rPr lang="en-CA" smtClean="0"/>
              <a:pPr/>
              <a:t>8</a:t>
            </a:fld>
            <a:endParaRPr lang="en-CA" dirty="0"/>
          </a:p>
        </p:txBody>
      </p:sp>
      <p:sp>
        <p:nvSpPr>
          <p:cNvPr id="4" name="Title 3"/>
          <p:cNvSpPr>
            <a:spLocks noGrp="1"/>
          </p:cNvSpPr>
          <p:nvPr>
            <p:ph type="title"/>
          </p:nvPr>
        </p:nvSpPr>
        <p:spPr>
          <a:xfrm>
            <a:off x="683568" y="80627"/>
            <a:ext cx="8208912" cy="762491"/>
          </a:xfrm>
        </p:spPr>
        <p:txBody>
          <a:bodyPr>
            <a:normAutofit/>
          </a:bodyPr>
          <a:lstStyle/>
          <a:p>
            <a:r>
              <a:rPr lang="en-CA" sz="3200" b="1" dirty="0"/>
              <a:t>Effective transfer payments</a:t>
            </a:r>
          </a:p>
        </p:txBody>
      </p:sp>
      <p:sp>
        <p:nvSpPr>
          <p:cNvPr id="5" name="Content Placeholder 2"/>
          <p:cNvSpPr txBox="1">
            <a:spLocks/>
          </p:cNvSpPr>
          <p:nvPr/>
        </p:nvSpPr>
        <p:spPr>
          <a:xfrm>
            <a:off x="693555" y="1196752"/>
            <a:ext cx="4598525" cy="4284476"/>
          </a:xfrm>
          <a:prstGeom prst="rect">
            <a:avLst/>
          </a:prstGeom>
        </p:spPr>
        <p:txBody>
          <a:bodyPr lIns="0" tIns="0" rIns="0" bIns="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2400" dirty="0"/>
              <a:t>To be effective, transfer payments should balance three things:</a:t>
            </a:r>
          </a:p>
          <a:p>
            <a:endParaRPr lang="en-CA" sz="1200" dirty="0"/>
          </a:p>
          <a:p>
            <a:pPr marL="457200" indent="-457200">
              <a:spcBef>
                <a:spcPts val="0"/>
              </a:spcBef>
              <a:buFont typeface="+mj-lt"/>
              <a:buAutoNum type="arabicPeriod"/>
            </a:pPr>
            <a:r>
              <a:rPr lang="en-CA" dirty="0"/>
              <a:t>Focus on impacts</a:t>
            </a:r>
          </a:p>
          <a:p>
            <a:pPr marL="449263">
              <a:spcBef>
                <a:spcPts val="0"/>
              </a:spcBef>
            </a:pPr>
            <a:r>
              <a:rPr lang="en-CA" sz="2000" dirty="0">
                <a:solidFill>
                  <a:schemeClr val="accent5"/>
                </a:solidFill>
              </a:rPr>
              <a:t>(Policy on Results)</a:t>
            </a:r>
          </a:p>
          <a:p>
            <a:pPr marL="457200" indent="-457200">
              <a:spcBef>
                <a:spcPts val="0"/>
              </a:spcBef>
              <a:buFont typeface="+mj-lt"/>
              <a:buAutoNum type="arabicPeriod"/>
            </a:pPr>
            <a:endParaRPr lang="en-CA" dirty="0"/>
          </a:p>
          <a:p>
            <a:pPr marL="457200" indent="-457200">
              <a:spcBef>
                <a:spcPts val="0"/>
              </a:spcBef>
              <a:buFont typeface="+mj-lt"/>
              <a:buAutoNum type="arabicPeriod" startAt="2"/>
            </a:pPr>
            <a:r>
              <a:rPr lang="en-CA" dirty="0"/>
              <a:t>Easier to use</a:t>
            </a:r>
          </a:p>
          <a:p>
            <a:pPr marL="449263">
              <a:spcBef>
                <a:spcPts val="0"/>
              </a:spcBef>
            </a:pPr>
            <a:r>
              <a:rPr lang="en-CA" sz="2000" dirty="0">
                <a:solidFill>
                  <a:srgbClr val="0070C0"/>
                </a:solidFill>
              </a:rPr>
              <a:t>(Policy on Service)</a:t>
            </a:r>
          </a:p>
          <a:p>
            <a:pPr marL="457200" indent="-457200">
              <a:spcBef>
                <a:spcPts val="0"/>
              </a:spcBef>
              <a:buFont typeface="+mj-lt"/>
              <a:buAutoNum type="arabicPeriod" startAt="2"/>
            </a:pPr>
            <a:endParaRPr lang="en-CA" dirty="0"/>
          </a:p>
          <a:p>
            <a:pPr marL="457200" indent="-457200">
              <a:spcBef>
                <a:spcPts val="0"/>
              </a:spcBef>
              <a:buFont typeface="+mj-lt"/>
              <a:buAutoNum type="arabicPeriod" startAt="3"/>
            </a:pPr>
            <a:r>
              <a:rPr lang="en-CA" dirty="0"/>
              <a:t>Effective transfer payment management</a:t>
            </a:r>
          </a:p>
          <a:p>
            <a:pPr marL="449263">
              <a:spcBef>
                <a:spcPts val="0"/>
              </a:spcBef>
            </a:pPr>
            <a:r>
              <a:rPr lang="en-CA" sz="2000" dirty="0">
                <a:solidFill>
                  <a:srgbClr val="00B050"/>
                </a:solidFill>
              </a:rPr>
              <a:t>(Policy on Financial</a:t>
            </a:r>
          </a:p>
          <a:p>
            <a:pPr marL="449263">
              <a:spcBef>
                <a:spcPts val="0"/>
              </a:spcBef>
            </a:pPr>
            <a:r>
              <a:rPr lang="en-CA" sz="2000" dirty="0">
                <a:solidFill>
                  <a:srgbClr val="00B050"/>
                </a:solidFill>
              </a:rPr>
              <a:t> Management)</a:t>
            </a:r>
            <a:endParaRPr lang="en-CA" sz="2400" dirty="0">
              <a:solidFill>
                <a:srgbClr val="00B050"/>
              </a:solidFill>
            </a:endParaRPr>
          </a:p>
        </p:txBody>
      </p:sp>
      <p:grpSp>
        <p:nvGrpSpPr>
          <p:cNvPr id="18" name="Group 17"/>
          <p:cNvGrpSpPr/>
          <p:nvPr/>
        </p:nvGrpSpPr>
        <p:grpSpPr>
          <a:xfrm>
            <a:off x="4833704" y="1729622"/>
            <a:ext cx="3590723" cy="3443809"/>
            <a:chOff x="5279789" y="1988840"/>
            <a:chExt cx="3407519" cy="3132348"/>
          </a:xfrm>
        </p:grpSpPr>
        <p:sp>
          <p:nvSpPr>
            <p:cNvPr id="3" name="Oval 2"/>
            <p:cNvSpPr/>
            <p:nvPr/>
          </p:nvSpPr>
          <p:spPr>
            <a:xfrm>
              <a:off x="6303843" y="3706179"/>
              <a:ext cx="1415009" cy="1415009"/>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p:cNvSpPr/>
            <p:nvPr/>
          </p:nvSpPr>
          <p:spPr>
            <a:xfrm>
              <a:off x="7142581" y="2003136"/>
              <a:ext cx="1497871" cy="1497871"/>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p:cNvSpPr/>
            <p:nvPr/>
          </p:nvSpPr>
          <p:spPr>
            <a:xfrm>
              <a:off x="5328084" y="1988840"/>
              <a:ext cx="1512168" cy="1512168"/>
            </a:xfrm>
            <a:prstGeom prst="ellipse">
              <a:avLst/>
            </a:prstGeom>
            <a:no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p:cNvSpPr txBox="1"/>
            <p:nvPr/>
          </p:nvSpPr>
          <p:spPr>
            <a:xfrm>
              <a:off x="6258974" y="4257092"/>
              <a:ext cx="1539738" cy="531887"/>
            </a:xfrm>
            <a:prstGeom prst="rect">
              <a:avLst/>
            </a:prstGeom>
            <a:noFill/>
          </p:spPr>
          <p:txBody>
            <a:bodyPr wrap="square" rtlCol="0">
              <a:spAutoFit/>
            </a:bodyPr>
            <a:lstStyle/>
            <a:p>
              <a:pPr algn="ctr"/>
              <a:r>
                <a:rPr lang="en-CA" sz="1600" dirty="0"/>
                <a:t>Effective TP Management</a:t>
              </a:r>
            </a:p>
          </p:txBody>
        </p:sp>
        <p:sp>
          <p:nvSpPr>
            <p:cNvPr id="10" name="TextBox 9"/>
            <p:cNvSpPr txBox="1"/>
            <p:nvPr/>
          </p:nvSpPr>
          <p:spPr>
            <a:xfrm>
              <a:off x="5279789" y="2204864"/>
              <a:ext cx="1560464" cy="307935"/>
            </a:xfrm>
            <a:prstGeom prst="rect">
              <a:avLst/>
            </a:prstGeom>
            <a:noFill/>
          </p:spPr>
          <p:txBody>
            <a:bodyPr wrap="square" rtlCol="0">
              <a:spAutoFit/>
            </a:bodyPr>
            <a:lstStyle/>
            <a:p>
              <a:pPr algn="ctr"/>
              <a:r>
                <a:rPr lang="en-CA" sz="1600" dirty="0"/>
                <a:t>Impacts</a:t>
              </a:r>
              <a:endParaRPr lang="en-CA" sz="1200" dirty="0"/>
            </a:p>
          </p:txBody>
        </p:sp>
        <p:sp>
          <p:nvSpPr>
            <p:cNvPr id="11" name="TextBox 10"/>
            <p:cNvSpPr txBox="1"/>
            <p:nvPr/>
          </p:nvSpPr>
          <p:spPr>
            <a:xfrm>
              <a:off x="7153433" y="2074520"/>
              <a:ext cx="1533875" cy="531887"/>
            </a:xfrm>
            <a:prstGeom prst="rect">
              <a:avLst/>
            </a:prstGeom>
            <a:noFill/>
          </p:spPr>
          <p:txBody>
            <a:bodyPr wrap="square" rtlCol="0">
              <a:spAutoFit/>
            </a:bodyPr>
            <a:lstStyle/>
            <a:p>
              <a:pPr algn="ctr"/>
              <a:r>
                <a:rPr lang="en-CA" sz="1600" dirty="0"/>
                <a:t>User </a:t>
              </a:r>
            </a:p>
            <a:p>
              <a:pPr algn="ctr"/>
              <a:r>
                <a:rPr lang="en-CA" sz="1600" dirty="0"/>
                <a:t>Experience</a:t>
              </a:r>
              <a:endParaRPr lang="en-CA" sz="1200" dirty="0"/>
            </a:p>
          </p:txBody>
        </p:sp>
        <p:sp>
          <p:nvSpPr>
            <p:cNvPr id="12" name="Oval 11"/>
            <p:cNvSpPr/>
            <p:nvPr/>
          </p:nvSpPr>
          <p:spPr>
            <a:xfrm>
              <a:off x="6093245" y="2416856"/>
              <a:ext cx="1836204" cy="1836204"/>
            </a:xfrm>
            <a:prstGeom prst="ellipse">
              <a:avLst/>
            </a:prstGeom>
            <a:solidFill>
              <a:srgbClr val="7030A0">
                <a:alpha val="9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TextBox 12"/>
            <p:cNvSpPr txBox="1"/>
            <p:nvPr/>
          </p:nvSpPr>
          <p:spPr>
            <a:xfrm>
              <a:off x="6397351" y="3065259"/>
              <a:ext cx="1188132" cy="646331"/>
            </a:xfrm>
            <a:prstGeom prst="rect">
              <a:avLst/>
            </a:prstGeom>
            <a:noFill/>
          </p:spPr>
          <p:txBody>
            <a:bodyPr wrap="square" rtlCol="0">
              <a:spAutoFit/>
            </a:bodyPr>
            <a:lstStyle/>
            <a:p>
              <a:pPr algn="ctr"/>
              <a:r>
                <a:rPr lang="en-CA" b="1" dirty="0">
                  <a:solidFill>
                    <a:schemeClr val="bg1"/>
                  </a:solidFill>
                </a:rPr>
                <a:t>Transfer Payments</a:t>
              </a:r>
              <a:endParaRPr lang="en-CA" sz="1200" b="1" dirty="0">
                <a:solidFill>
                  <a:schemeClr val="bg1"/>
                </a:solidFill>
              </a:endParaRPr>
            </a:p>
          </p:txBody>
        </p:sp>
      </p:grpSp>
      <p:sp>
        <p:nvSpPr>
          <p:cNvPr id="15" name="Content Placeholder 2"/>
          <p:cNvSpPr txBox="1">
            <a:spLocks/>
          </p:cNvSpPr>
          <p:nvPr/>
        </p:nvSpPr>
        <p:spPr>
          <a:xfrm>
            <a:off x="719572" y="5697252"/>
            <a:ext cx="7704856" cy="900100"/>
          </a:xfrm>
          <a:prstGeom prst="rect">
            <a:avLst/>
          </a:prstGeom>
          <a:ln w="38100">
            <a:solidFill>
              <a:schemeClr val="tx1">
                <a:lumMod val="65000"/>
                <a:lumOff val="35000"/>
              </a:schemeClr>
            </a:solidFill>
          </a:ln>
        </p:spPr>
        <p:txBody>
          <a:bodyPr lIns="108000" tIns="108000" rIns="108000" bIns="10800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en-CA" sz="2400" dirty="0">
                <a:solidFill>
                  <a:schemeClr val="accent1"/>
                </a:solidFill>
              </a:rPr>
              <a:t>There is currently </a:t>
            </a:r>
            <a:r>
              <a:rPr lang="en-CA" sz="2400" b="1" dirty="0">
                <a:solidFill>
                  <a:schemeClr val="accent1"/>
                </a:solidFill>
              </a:rPr>
              <a:t>an imbalance</a:t>
            </a:r>
            <a:r>
              <a:rPr lang="en-CA" sz="2400" dirty="0">
                <a:solidFill>
                  <a:schemeClr val="accent1"/>
                </a:solidFill>
              </a:rPr>
              <a:t> between the three goals, which hinders impacts and affects the user experience</a:t>
            </a:r>
          </a:p>
        </p:txBody>
      </p:sp>
    </p:spTree>
    <p:extLst>
      <p:ext uri="{BB962C8B-B14F-4D97-AF65-F5344CB8AC3E}">
        <p14:creationId xmlns:p14="http://schemas.microsoft.com/office/powerpoint/2010/main" val="2665668359"/>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34596-0626-43E5-8AC8-F2E36DFB10AF}"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idx="4294967295"/>
            <p:custDataLst>
              <p:tags r:id="rId2"/>
            </p:custDataLst>
          </p:nvPr>
        </p:nvSpPr>
        <p:spPr>
          <a:xfrm>
            <a:off x="0" y="274638"/>
            <a:ext cx="8229600" cy="1143000"/>
          </a:xfrm>
        </p:spPr>
        <p:txBody>
          <a:bodyPr>
            <a:normAutofit fontScale="90000"/>
          </a:bodyPr>
          <a:lstStyle/>
          <a:p>
            <a:r>
              <a:rPr lang="en-CA" dirty="0"/>
              <a:t>Types of Outcome Achievement Payments Structures</a:t>
            </a:r>
            <a:endParaRPr lang="fr-CA" dirty="0"/>
          </a:p>
        </p:txBody>
      </p:sp>
      <p:sp>
        <p:nvSpPr>
          <p:cNvPr id="3" name="Content Placeholder 2"/>
          <p:cNvSpPr>
            <a:spLocks noGrp="1"/>
          </p:cNvSpPr>
          <p:nvPr>
            <p:ph idx="4294967295"/>
            <p:custDataLst>
              <p:tags r:id="rId3"/>
            </p:custDataLst>
          </p:nvPr>
        </p:nvSpPr>
        <p:spPr>
          <a:xfrm>
            <a:off x="430213" y="1484313"/>
            <a:ext cx="8713787" cy="4525962"/>
          </a:xfrm>
        </p:spPr>
        <p:txBody>
          <a:bodyPr>
            <a:normAutofit/>
          </a:bodyPr>
          <a:lstStyle/>
          <a:p>
            <a:r>
              <a:rPr lang="en-CA" sz="1800" dirty="0"/>
              <a:t>The OAP funding model offers the possibility to program impact bonds under different types of structures under the same </a:t>
            </a:r>
            <a:r>
              <a:rPr lang="en-CA" sz="1800" dirty="0" err="1"/>
              <a:t>Ts&amp;Cs</a:t>
            </a:r>
            <a:r>
              <a:rPr lang="en-CA" sz="1800" dirty="0"/>
              <a:t>:</a:t>
            </a:r>
          </a:p>
          <a:p>
            <a:pPr marL="971550" lvl="1" indent="-514350">
              <a:buFont typeface="+mj-lt"/>
              <a:buAutoNum type="arabicPeriod"/>
            </a:pPr>
            <a:r>
              <a:rPr lang="en-CA" sz="1400" dirty="0">
                <a:solidFill>
                  <a:schemeClr val="tx2"/>
                </a:solidFill>
              </a:rPr>
              <a:t>Direct funding such as the Colombian Cacao </a:t>
            </a:r>
            <a:r>
              <a:rPr lang="en-CA" sz="1400" dirty="0" err="1">
                <a:solidFill>
                  <a:schemeClr val="tx2"/>
                </a:solidFill>
              </a:rPr>
              <a:t>Agropreneurs</a:t>
            </a:r>
            <a:r>
              <a:rPr lang="en-CA" sz="1400" dirty="0">
                <a:solidFill>
                  <a:schemeClr val="tx2"/>
                </a:solidFill>
              </a:rPr>
              <a:t> project</a:t>
            </a:r>
          </a:p>
          <a:p>
            <a:pPr marL="914400" lvl="2" indent="0">
              <a:buNone/>
            </a:pPr>
            <a:endParaRPr lang="fr-CA" sz="1800" dirty="0"/>
          </a:p>
          <a:p>
            <a:pPr marL="971550" lvl="1" indent="-514350">
              <a:buFont typeface="+mj-lt"/>
              <a:buAutoNum type="arabicPeriod"/>
            </a:pPr>
            <a:endParaRPr lang="fr-CA" sz="2000" dirty="0">
              <a:solidFill>
                <a:schemeClr val="tx2"/>
              </a:solidFill>
            </a:endParaRPr>
          </a:p>
          <a:p>
            <a:pPr marL="971550" lvl="1" indent="-514350">
              <a:buNone/>
            </a:pPr>
            <a:endParaRPr lang="fr-CA" sz="2000" dirty="0">
              <a:solidFill>
                <a:schemeClr val="tx2"/>
              </a:solidFill>
            </a:endParaRPr>
          </a:p>
          <a:p>
            <a:pPr marL="971550" lvl="1" indent="-514350">
              <a:buNone/>
            </a:pPr>
            <a:endParaRPr lang="fr-CA" sz="2000" dirty="0">
              <a:solidFill>
                <a:schemeClr val="tx2"/>
              </a:solidFill>
            </a:endParaRPr>
          </a:p>
          <a:p>
            <a:pPr marL="971550" lvl="1" indent="-514350">
              <a:buNone/>
            </a:pPr>
            <a:endParaRPr lang="fr-CA" sz="2000" dirty="0">
              <a:solidFill>
                <a:schemeClr val="tx2"/>
              </a:solidFill>
            </a:endParaRPr>
          </a:p>
          <a:p>
            <a:pPr marL="971550" lvl="1" indent="-514350">
              <a:lnSpc>
                <a:spcPct val="150000"/>
              </a:lnSpc>
              <a:buFont typeface="+mj-lt"/>
              <a:buAutoNum type="arabicPeriod"/>
            </a:pPr>
            <a:r>
              <a:rPr lang="en-CA" sz="1400" dirty="0">
                <a:solidFill>
                  <a:schemeClr val="tx2"/>
                </a:solidFill>
              </a:rPr>
              <a:t>Intermediated such as the Asian Education DIB </a:t>
            </a:r>
          </a:p>
          <a:p>
            <a:pPr lvl="2"/>
            <a:endParaRPr lang="fr-CA" sz="1800" dirty="0">
              <a:solidFill>
                <a:schemeClr val="tx2"/>
              </a:solidFill>
            </a:endParaRPr>
          </a:p>
          <a:p>
            <a:endParaRPr lang="fr-CA" sz="2800" dirty="0"/>
          </a:p>
        </p:txBody>
      </p:sp>
      <p:pic>
        <p:nvPicPr>
          <p:cNvPr id="1026" name="Picture 2"/>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331640" y="2780928"/>
            <a:ext cx="6048671" cy="122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custDataLst>
              <p:tags r:id="rId5"/>
            </p:custDataLst>
          </p:nvPr>
        </p:nvPicPr>
        <p:blipFill rotWithShape="1">
          <a:blip r:embed="rId10" cstate="print">
            <a:extLst>
              <a:ext uri="{28A0092B-C50C-407E-A947-70E740481C1C}">
                <a14:useLocalDpi xmlns:a14="http://schemas.microsoft.com/office/drawing/2010/main" val="0"/>
              </a:ext>
            </a:extLst>
          </a:blip>
          <a:srcRect b="4746"/>
          <a:stretch/>
        </p:blipFill>
        <p:spPr bwMode="auto">
          <a:xfrm>
            <a:off x="1547664" y="4797152"/>
            <a:ext cx="5400599" cy="1822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custDataLst>
              <p:tags r:id="rId6"/>
            </p:custDataLst>
          </p:nvPr>
        </p:nvSpPr>
        <p:spPr>
          <a:xfrm>
            <a:off x="4056" y="6596364"/>
            <a:ext cx="881641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black"/>
                </a:solidFill>
                <a:effectLst/>
                <a:uLnTx/>
                <a:uFillTx/>
                <a:latin typeface="Calibri"/>
                <a:ea typeface="+mn-ea"/>
                <a:cs typeface="+mn-cs"/>
              </a:rPr>
              <a:t>Source : Brookings- Impact Bonds in Developing Countries: Early Learnings from </a:t>
            </a:r>
            <a:r>
              <a:rPr kumimoji="0" lang="fr-CA" sz="1000" b="0" i="0" u="none" strike="noStrike" kern="1200" cap="none" spc="0" normalizeH="0" baseline="0" noProof="0">
                <a:ln>
                  <a:noFill/>
                </a:ln>
                <a:solidFill>
                  <a:prstClr val="black"/>
                </a:solidFill>
                <a:effectLst/>
                <a:uLnTx/>
                <a:uFillTx/>
                <a:latin typeface="Calibri"/>
                <a:ea typeface="+mn-ea"/>
                <a:cs typeface="+mn-cs"/>
              </a:rPr>
              <a:t>the Field</a:t>
            </a:r>
            <a:endParaRPr kumimoji="0" lang="fr-CA" sz="7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6372198" y="3645024"/>
            <a:ext cx="936105" cy="182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0" i="0" u="none" strike="noStrike" kern="1200" cap="none" spc="0" normalizeH="0" baseline="0" noProof="0" dirty="0">
                <a:ln>
                  <a:noFill/>
                </a:ln>
                <a:solidFill>
                  <a:prstClr val="white"/>
                </a:solidFill>
                <a:effectLst/>
                <a:uLnTx/>
                <a:uFillTx/>
                <a:latin typeface="Calibri"/>
                <a:ea typeface="+mn-ea"/>
                <a:cs typeface="+mn-cs"/>
              </a:rPr>
              <a:t>INVESTORS</a:t>
            </a:r>
            <a:endParaRPr kumimoji="0" lang="en-CA"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678082" y="3645024"/>
            <a:ext cx="1281139" cy="2880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0" i="0" u="none" strike="noStrike" kern="1200" cap="none" spc="0" normalizeH="0" baseline="0" noProof="0" dirty="0">
                <a:ln>
                  <a:noFill/>
                </a:ln>
                <a:solidFill>
                  <a:prstClr val="white"/>
                </a:solidFill>
                <a:effectLst/>
                <a:uLnTx/>
                <a:uFillTx/>
                <a:latin typeface="Calibri"/>
                <a:ea typeface="+mn-ea"/>
                <a:cs typeface="+mn-cs"/>
              </a:rPr>
              <a:t>SOCIAL SERVICE PROVIDERS</a:t>
            </a:r>
            <a:endParaRPr kumimoji="0" lang="en-CA"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p:cNvSpPr/>
          <p:nvPr/>
        </p:nvSpPr>
        <p:spPr>
          <a:xfrm>
            <a:off x="1401008" y="3645024"/>
            <a:ext cx="1281139" cy="182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0" i="0" u="none" strike="noStrike" kern="1200" cap="none" spc="0" normalizeH="0" baseline="0" noProof="0" dirty="0">
                <a:ln>
                  <a:noFill/>
                </a:ln>
                <a:solidFill>
                  <a:prstClr val="white"/>
                </a:solidFill>
                <a:effectLst/>
                <a:uLnTx/>
                <a:uFillTx/>
                <a:latin typeface="Calibri"/>
                <a:ea typeface="+mn-ea"/>
                <a:cs typeface="+mn-cs"/>
              </a:rPr>
              <a:t>OUTCOME FUNDER</a:t>
            </a:r>
            <a:endParaRPr kumimoji="0" lang="en-CA"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p:cNvSpPr/>
          <p:nvPr/>
        </p:nvSpPr>
        <p:spPr>
          <a:xfrm>
            <a:off x="3650901" y="6051458"/>
            <a:ext cx="1065114" cy="182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0" i="0" u="none" strike="noStrike" kern="1200" cap="none" spc="0" normalizeH="0" baseline="0" noProof="0" dirty="0">
                <a:ln>
                  <a:noFill/>
                </a:ln>
                <a:solidFill>
                  <a:prstClr val="white"/>
                </a:solidFill>
                <a:effectLst/>
                <a:uLnTx/>
                <a:uFillTx/>
                <a:latin typeface="Calibri"/>
                <a:ea typeface="+mn-ea"/>
                <a:cs typeface="+mn-cs"/>
              </a:rPr>
              <a:t>INVESTORS</a:t>
            </a:r>
            <a:endParaRPr kumimoji="0" lang="en-CA"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p:cNvSpPr/>
          <p:nvPr/>
        </p:nvSpPr>
        <p:spPr>
          <a:xfrm>
            <a:off x="5796137" y="6414295"/>
            <a:ext cx="1152127" cy="182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0" i="0" u="none" strike="noStrike" kern="1200" cap="none" spc="0" normalizeH="0" baseline="0" noProof="0" dirty="0">
                <a:ln>
                  <a:noFill/>
                </a:ln>
                <a:solidFill>
                  <a:prstClr val="white"/>
                </a:solidFill>
                <a:effectLst/>
                <a:uLnTx/>
                <a:uFillTx/>
                <a:latin typeface="Calibri"/>
                <a:ea typeface="+mn-ea"/>
                <a:cs typeface="+mn-cs"/>
              </a:rPr>
              <a:t>INTERMEDIARY</a:t>
            </a:r>
            <a:endParaRPr kumimoji="0" lang="en-CA"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1562669" y="4797152"/>
            <a:ext cx="5385594" cy="21602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white"/>
                </a:solidFill>
                <a:effectLst/>
                <a:uLnTx/>
                <a:uFillTx/>
                <a:latin typeface="Calibri"/>
                <a:ea typeface="+mn-ea"/>
                <a:cs typeface="+mn-cs"/>
              </a:rPr>
              <a:t>INTERMEDIATED</a:t>
            </a:r>
          </a:p>
        </p:txBody>
      </p:sp>
      <p:sp>
        <p:nvSpPr>
          <p:cNvPr id="16" name="Rectangle 15"/>
          <p:cNvSpPr/>
          <p:nvPr/>
        </p:nvSpPr>
        <p:spPr>
          <a:xfrm>
            <a:off x="1331639" y="2780928"/>
            <a:ext cx="6048671" cy="21602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white"/>
                </a:solidFill>
                <a:effectLst/>
                <a:uLnTx/>
                <a:uFillTx/>
                <a:latin typeface="Calibri"/>
                <a:ea typeface="+mn-ea"/>
                <a:cs typeface="+mn-cs"/>
              </a:rPr>
              <a:t>DIRECT</a:t>
            </a: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p:cNvSpPr/>
          <p:nvPr/>
        </p:nvSpPr>
        <p:spPr>
          <a:xfrm>
            <a:off x="1562669" y="6051458"/>
            <a:ext cx="1281139" cy="182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0" i="0" u="none" strike="noStrike" kern="1200" cap="none" spc="0" normalizeH="0" baseline="0" noProof="0" dirty="0">
                <a:ln>
                  <a:noFill/>
                </a:ln>
                <a:solidFill>
                  <a:prstClr val="white"/>
                </a:solidFill>
                <a:effectLst/>
                <a:uLnTx/>
                <a:uFillTx/>
                <a:latin typeface="Calibri"/>
                <a:ea typeface="+mn-ea"/>
                <a:cs typeface="+mn-cs"/>
              </a:rPr>
              <a:t>OUTCOME FUNDER</a:t>
            </a:r>
            <a:endParaRPr kumimoji="0" lang="en-CA"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p:cNvSpPr/>
          <p:nvPr/>
        </p:nvSpPr>
        <p:spPr>
          <a:xfrm>
            <a:off x="5724128" y="5661248"/>
            <a:ext cx="1281139" cy="2880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0" i="0" u="none" strike="noStrike" kern="1200" cap="none" spc="0" normalizeH="0" baseline="0" noProof="0" dirty="0">
                <a:ln>
                  <a:noFill/>
                </a:ln>
                <a:solidFill>
                  <a:prstClr val="white"/>
                </a:solidFill>
                <a:effectLst/>
                <a:uLnTx/>
                <a:uFillTx/>
                <a:latin typeface="Calibri"/>
                <a:ea typeface="+mn-ea"/>
                <a:cs typeface="+mn-cs"/>
              </a:rPr>
              <a:t>SOCIAL SERVICE PROVIDERS</a:t>
            </a:r>
            <a:endParaRPr kumimoji="0" lang="en-CA" sz="10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410620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34596-0626-43E5-8AC8-F2E36DFB10AF}"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idx="4294967295"/>
          </p:nvPr>
        </p:nvSpPr>
        <p:spPr>
          <a:xfrm>
            <a:off x="0" y="274638"/>
            <a:ext cx="3898900" cy="1143000"/>
          </a:xfrm>
        </p:spPr>
        <p:txBody>
          <a:bodyPr>
            <a:normAutofit fontScale="90000"/>
          </a:bodyPr>
          <a:lstStyle/>
          <a:p>
            <a:r>
              <a:rPr lang="en-CA" dirty="0"/>
              <a:t>Cacao</a:t>
            </a:r>
            <a:br>
              <a:rPr lang="en-CA" dirty="0"/>
            </a:br>
            <a:r>
              <a:rPr lang="en-CA" dirty="0" err="1"/>
              <a:t>Agropreneurs</a:t>
            </a:r>
            <a:endParaRPr lang="fr-CA" dirty="0"/>
          </a:p>
        </p:txBody>
      </p:sp>
      <p:sp>
        <p:nvSpPr>
          <p:cNvPr id="3" name="Content Placeholder 2"/>
          <p:cNvSpPr>
            <a:spLocks noGrp="1"/>
          </p:cNvSpPr>
          <p:nvPr>
            <p:ph idx="4294967295"/>
          </p:nvPr>
        </p:nvSpPr>
        <p:spPr>
          <a:xfrm>
            <a:off x="0" y="1773238"/>
            <a:ext cx="4114800" cy="2547937"/>
          </a:xfrm>
        </p:spPr>
        <p:txBody>
          <a:bodyPr>
            <a:normAutofit/>
          </a:bodyPr>
          <a:lstStyle/>
          <a:p>
            <a:r>
              <a:rPr lang="en-US" sz="2000" dirty="0"/>
              <a:t>The project will help lift vulnerable farmers, particularly women, out of poverty by increasing the </a:t>
            </a:r>
            <a:r>
              <a:rPr lang="en-US" sz="2000" dirty="0">
                <a:solidFill>
                  <a:schemeClr val="tx2"/>
                </a:solidFill>
              </a:rPr>
              <a:t>production of Colombian cacao </a:t>
            </a:r>
            <a:r>
              <a:rPr lang="en-US" sz="2000" dirty="0"/>
              <a:t>as an alternative to coca production, the plant used to produce cocaine. </a:t>
            </a:r>
            <a:endParaRPr lang="fr-CA" sz="3600" dirty="0"/>
          </a:p>
        </p:txBody>
      </p:sp>
      <p:graphicFrame>
        <p:nvGraphicFramePr>
          <p:cNvPr id="6" name="Table 5"/>
          <p:cNvGraphicFramePr>
            <a:graphicFrameLocks noGrp="1"/>
          </p:cNvGraphicFramePr>
          <p:nvPr>
            <p:extLst/>
          </p:nvPr>
        </p:nvGraphicFramePr>
        <p:xfrm>
          <a:off x="539552" y="4221088"/>
          <a:ext cx="8136904" cy="944880"/>
        </p:xfrm>
        <a:graphic>
          <a:graphicData uri="http://schemas.openxmlformats.org/drawingml/2006/table">
            <a:tbl>
              <a:tblPr firstRow="1" bandRow="1">
                <a:tableStyleId>{69CF1AB2-1976-4502-BF36-3FF5EA218861}</a:tableStyleId>
              </a:tblPr>
              <a:tblGrid>
                <a:gridCol w="1040553">
                  <a:extLst>
                    <a:ext uri="{9D8B030D-6E8A-4147-A177-3AD203B41FA5}">
                      <a16:colId xmlns:a16="http://schemas.microsoft.com/office/drawing/2014/main" val="20000"/>
                    </a:ext>
                  </a:extLst>
                </a:gridCol>
                <a:gridCol w="7096351">
                  <a:extLst>
                    <a:ext uri="{9D8B030D-6E8A-4147-A177-3AD203B41FA5}">
                      <a16:colId xmlns:a16="http://schemas.microsoft.com/office/drawing/2014/main" val="20001"/>
                    </a:ext>
                  </a:extLst>
                </a:gridCol>
              </a:tblGrid>
              <a:tr h="402232">
                <a:tc>
                  <a:txBody>
                    <a:bodyPr/>
                    <a:lstStyle/>
                    <a:p>
                      <a:r>
                        <a:rPr lang="en-US" sz="1800" b="0" dirty="0"/>
                        <a:t>Value</a:t>
                      </a:r>
                      <a:endParaRPr lang="fr-CA" b="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dirty="0"/>
                        <a:t>$36M - $18M of which would be provided by GAC with the objective of attracting 50% of the resources from private sector companies</a:t>
                      </a:r>
                      <a:endParaRPr lang="fr-CA" b="0" dirty="0"/>
                    </a:p>
                  </a:txBody>
                  <a:tcPr/>
                </a:tc>
                <a:extLst>
                  <a:ext uri="{0D108BD9-81ED-4DB2-BD59-A6C34878D82A}">
                    <a16:rowId xmlns:a16="http://schemas.microsoft.com/office/drawing/2014/main" val="10000"/>
                  </a:ext>
                </a:extLst>
              </a:tr>
              <a:tr h="162582">
                <a:tc>
                  <a:txBody>
                    <a:bodyPr/>
                    <a:lstStyle/>
                    <a:p>
                      <a:r>
                        <a:rPr lang="en-US" sz="1800" dirty="0"/>
                        <a:t>Sector</a:t>
                      </a:r>
                      <a:endParaRPr lang="fr-CA"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Agricultural </a:t>
                      </a:r>
                      <a:endParaRPr lang="fr-CA" dirty="0"/>
                    </a:p>
                  </a:txBody>
                  <a:tcPr/>
                </a:tc>
                <a:extLst>
                  <a:ext uri="{0D108BD9-81ED-4DB2-BD59-A6C34878D82A}">
                    <a16:rowId xmlns:a16="http://schemas.microsoft.com/office/drawing/2014/main" val="10001"/>
                  </a:ext>
                </a:extLst>
              </a:tr>
            </a:tbl>
          </a:graphicData>
        </a:graphic>
      </p:graphicFrame>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926" y="548680"/>
            <a:ext cx="30480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52206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34596-0626-43E5-8AC8-F2E36DFB10AF}"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idx="4294967295"/>
          </p:nvPr>
        </p:nvSpPr>
        <p:spPr>
          <a:xfrm>
            <a:off x="0" y="274638"/>
            <a:ext cx="8229600" cy="1143000"/>
          </a:xfrm>
        </p:spPr>
        <p:txBody>
          <a:bodyPr>
            <a:normAutofit/>
          </a:bodyPr>
          <a:lstStyle/>
          <a:p>
            <a:r>
              <a:rPr lang="en-CA" dirty="0"/>
              <a:t>Cacao </a:t>
            </a:r>
            <a:r>
              <a:rPr lang="en-CA" dirty="0" err="1"/>
              <a:t>Agropreneurs</a:t>
            </a:r>
            <a:r>
              <a:rPr lang="en-CA" dirty="0"/>
              <a:t> - Outcomes</a:t>
            </a:r>
            <a:endParaRPr lang="fr-CA" dirty="0"/>
          </a:p>
        </p:txBody>
      </p:sp>
      <p:graphicFrame>
        <p:nvGraphicFramePr>
          <p:cNvPr id="5" name="Table 4"/>
          <p:cNvGraphicFramePr>
            <a:graphicFrameLocks noGrp="1"/>
          </p:cNvGraphicFramePr>
          <p:nvPr>
            <p:extLst/>
          </p:nvPr>
        </p:nvGraphicFramePr>
        <p:xfrm>
          <a:off x="1043609" y="4325456"/>
          <a:ext cx="6768752" cy="1767840"/>
        </p:xfrm>
        <a:graphic>
          <a:graphicData uri="http://schemas.openxmlformats.org/drawingml/2006/table">
            <a:tbl>
              <a:tblPr firstRow="1" bandRow="1">
                <a:tableStyleId>{69CF1AB2-1976-4502-BF36-3FF5EA218861}</a:tableStyleId>
              </a:tblPr>
              <a:tblGrid>
                <a:gridCol w="1224135">
                  <a:extLst>
                    <a:ext uri="{9D8B030D-6E8A-4147-A177-3AD203B41FA5}">
                      <a16:colId xmlns:a16="http://schemas.microsoft.com/office/drawing/2014/main" val="20000"/>
                    </a:ext>
                  </a:extLst>
                </a:gridCol>
                <a:gridCol w="5544617">
                  <a:extLst>
                    <a:ext uri="{9D8B030D-6E8A-4147-A177-3AD203B41FA5}">
                      <a16:colId xmlns:a16="http://schemas.microsoft.com/office/drawing/2014/main" val="20001"/>
                    </a:ext>
                  </a:extLst>
                </a:gridCol>
              </a:tblGrid>
              <a:tr h="457200">
                <a:tc rowSpan="3">
                  <a:txBody>
                    <a:bodyPr/>
                    <a:lstStyle/>
                    <a:p>
                      <a:r>
                        <a:rPr lang="en-US" sz="1400" b="1" dirty="0"/>
                        <a:t>Intermediate</a:t>
                      </a:r>
                      <a:endParaRPr lang="fr-CA" sz="1400" b="1" dirty="0"/>
                    </a:p>
                  </a:txBody>
                  <a:tcPr/>
                </a:tc>
                <a:tc>
                  <a:txBody>
                    <a:bodyPr/>
                    <a:lstStyle/>
                    <a:p>
                      <a:pPr marL="0" lvl="2" indent="0" fontAlgn="base"/>
                      <a:r>
                        <a:rPr lang="en-US" sz="1400" b="0" dirty="0"/>
                        <a:t>Sustainably improved competitiveness of family-owned cacao farms in which women have better access and control over natural and economic resources.</a:t>
                      </a:r>
                      <a:endParaRPr lang="fr-CA" sz="1400" b="0" dirty="0"/>
                    </a:p>
                  </a:txBody>
                  <a:tcPr/>
                </a:tc>
                <a:extLst>
                  <a:ext uri="{0D108BD9-81ED-4DB2-BD59-A6C34878D82A}">
                    <a16:rowId xmlns:a16="http://schemas.microsoft.com/office/drawing/2014/main" val="10000"/>
                  </a:ext>
                </a:extLst>
              </a:tr>
              <a:tr h="457200">
                <a:tc vMerge="1">
                  <a:txBody>
                    <a:bodyPr/>
                    <a:lstStyle/>
                    <a:p>
                      <a:endParaRPr lang="fr-CA" dirty="0"/>
                    </a:p>
                  </a:txBody>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400" dirty="0"/>
                        <a:t>Increased profitability of cooperative enterprises in which women have an increased participation.</a:t>
                      </a:r>
                      <a:endParaRPr lang="fr-CA" sz="1400" b="0" dirty="0"/>
                    </a:p>
                  </a:txBody>
                  <a:tcPr/>
                </a:tc>
                <a:extLst>
                  <a:ext uri="{0D108BD9-81ED-4DB2-BD59-A6C34878D82A}">
                    <a16:rowId xmlns:a16="http://schemas.microsoft.com/office/drawing/2014/main" val="10001"/>
                  </a:ext>
                </a:extLst>
              </a:tr>
              <a:tr h="457200">
                <a:tc vMerge="1">
                  <a:txBody>
                    <a:bodyPr/>
                    <a:lstStyle/>
                    <a:p>
                      <a:endParaRPr lang="fr-CA" dirty="0"/>
                    </a:p>
                  </a:txBody>
                  <a:tcPr/>
                </a:tc>
                <a:tc>
                  <a:txBody>
                    <a:bodyPr/>
                    <a:lstStyle/>
                    <a:p>
                      <a:pPr marL="0" lvl="1" indent="0"/>
                      <a:r>
                        <a:rPr lang="en-US" sz="1400" kern="1200" dirty="0"/>
                        <a:t>Improved entrepreneurial environment for the </a:t>
                      </a:r>
                      <a:r>
                        <a:rPr lang="en-US" sz="1400" dirty="0"/>
                        <a:t>cacao</a:t>
                      </a:r>
                      <a:r>
                        <a:rPr lang="en-US" sz="1400" kern="1200" dirty="0"/>
                        <a:t> value chain, favoring the participation of women.</a:t>
                      </a:r>
                      <a:endParaRPr lang="fr-CA" sz="1400" b="0" dirty="0"/>
                    </a:p>
                  </a:txBody>
                  <a:tcPr/>
                </a:tc>
                <a:extLst>
                  <a:ext uri="{0D108BD9-81ED-4DB2-BD59-A6C34878D82A}">
                    <a16:rowId xmlns:a16="http://schemas.microsoft.com/office/drawing/2014/main" val="10002"/>
                  </a:ext>
                </a:extLst>
              </a:tr>
            </a:tbl>
          </a:graphicData>
        </a:graphic>
      </p:graphicFrame>
      <p:pic>
        <p:nvPicPr>
          <p:cNvPr id="205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16547" b="21573"/>
          <a:stretch/>
        </p:blipFill>
        <p:spPr bwMode="auto">
          <a:xfrm>
            <a:off x="1043608" y="2348880"/>
            <a:ext cx="6768752" cy="1932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6" name="Table 15"/>
          <p:cNvGraphicFramePr>
            <a:graphicFrameLocks noGrp="1"/>
          </p:cNvGraphicFramePr>
          <p:nvPr>
            <p:extLst/>
          </p:nvPr>
        </p:nvGraphicFramePr>
        <p:xfrm>
          <a:off x="1043608" y="1758712"/>
          <a:ext cx="6768752" cy="518160"/>
        </p:xfrm>
        <a:graphic>
          <a:graphicData uri="http://schemas.openxmlformats.org/drawingml/2006/table">
            <a:tbl>
              <a:tblPr firstRow="1" bandRow="1">
                <a:tableStyleId>{69CF1AB2-1976-4502-BF36-3FF5EA218861}</a:tableStyleId>
              </a:tblPr>
              <a:tblGrid>
                <a:gridCol w="1224135">
                  <a:extLst>
                    <a:ext uri="{9D8B030D-6E8A-4147-A177-3AD203B41FA5}">
                      <a16:colId xmlns:a16="http://schemas.microsoft.com/office/drawing/2014/main" val="20000"/>
                    </a:ext>
                  </a:extLst>
                </a:gridCol>
                <a:gridCol w="5544617">
                  <a:extLst>
                    <a:ext uri="{9D8B030D-6E8A-4147-A177-3AD203B41FA5}">
                      <a16:colId xmlns:a16="http://schemas.microsoft.com/office/drawing/2014/main" val="20001"/>
                    </a:ext>
                  </a:extLst>
                </a:gridCol>
              </a:tblGrid>
              <a:tr h="457200">
                <a:tc>
                  <a:txBody>
                    <a:bodyPr/>
                    <a:lstStyle/>
                    <a:p>
                      <a:r>
                        <a:rPr lang="en-US" sz="1400" b="1" dirty="0"/>
                        <a:t>Ultimate </a:t>
                      </a:r>
                      <a:endParaRPr lang="fr-CA" sz="1400" b="1" dirty="0"/>
                    </a:p>
                  </a:txBody>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400" b="0" kern="1200" dirty="0"/>
                        <a:t>Improved incomes of women and men small-holder farmers in the Andean Cordillera region of Colombia</a:t>
                      </a:r>
                      <a:endParaRPr lang="fr-CA" sz="1400" b="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841749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34596-0626-43E5-8AC8-F2E36DFB10AF}"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idx="4294967295"/>
          </p:nvPr>
        </p:nvSpPr>
        <p:spPr>
          <a:xfrm>
            <a:off x="0" y="274638"/>
            <a:ext cx="8229600" cy="1143000"/>
          </a:xfrm>
        </p:spPr>
        <p:txBody>
          <a:bodyPr>
            <a:normAutofit/>
          </a:bodyPr>
          <a:lstStyle/>
          <a:p>
            <a:r>
              <a:rPr lang="en-CA" dirty="0"/>
              <a:t>Project Implementation</a:t>
            </a:r>
          </a:p>
        </p:txBody>
      </p:sp>
      <p:sp>
        <p:nvSpPr>
          <p:cNvPr id="3" name="Content Placeholder 2"/>
          <p:cNvSpPr>
            <a:spLocks noGrp="1"/>
          </p:cNvSpPr>
          <p:nvPr>
            <p:ph idx="4294967295"/>
          </p:nvPr>
        </p:nvSpPr>
        <p:spPr>
          <a:xfrm>
            <a:off x="4333875" y="2276475"/>
            <a:ext cx="4810125" cy="3889375"/>
          </a:xfrm>
        </p:spPr>
        <p:txBody>
          <a:bodyPr>
            <a:noAutofit/>
          </a:bodyPr>
          <a:lstStyle/>
          <a:p>
            <a:pPr marL="514350" indent="-514350">
              <a:buFont typeface="+mj-lt"/>
              <a:buAutoNum type="arabicPeriod"/>
            </a:pPr>
            <a:r>
              <a:rPr lang="en-US" sz="2800" dirty="0"/>
              <a:t>Preliminary design</a:t>
            </a:r>
          </a:p>
          <a:p>
            <a:pPr marL="514350" indent="-514350">
              <a:buFont typeface="+mj-lt"/>
              <a:buAutoNum type="arabicPeriod"/>
            </a:pPr>
            <a:r>
              <a:rPr lang="en-US" sz="2800" dirty="0"/>
              <a:t>Proposal negotiation</a:t>
            </a:r>
          </a:p>
          <a:p>
            <a:pPr marL="514350" indent="-514350">
              <a:buFont typeface="+mj-lt"/>
              <a:buAutoNum type="arabicPeriod" startAt="3"/>
            </a:pPr>
            <a:r>
              <a:rPr lang="en-US" sz="2800" dirty="0"/>
              <a:t>Contribution agreement negotiation</a:t>
            </a:r>
          </a:p>
          <a:p>
            <a:pPr marL="514350" indent="-514350">
              <a:buFont typeface="+mj-lt"/>
              <a:buAutoNum type="arabicPeriod" startAt="3"/>
            </a:pPr>
            <a:r>
              <a:rPr lang="en-US" sz="2800" dirty="0"/>
              <a:t>Performance measurement</a:t>
            </a:r>
          </a:p>
        </p:txBody>
      </p: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420888"/>
            <a:ext cx="355282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20786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34596-0626-43E5-8AC8-F2E36DFB10AF}"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1"/>
          <p:cNvSpPr>
            <a:spLocks noGrp="1"/>
          </p:cNvSpPr>
          <p:nvPr>
            <p:ph type="title" idx="4294967295"/>
            <p:custDataLst>
              <p:tags r:id="rId1"/>
            </p:custDataLst>
          </p:nvPr>
        </p:nvSpPr>
        <p:spPr>
          <a:xfrm>
            <a:off x="0" y="274638"/>
            <a:ext cx="8229600" cy="1143000"/>
          </a:xfrm>
        </p:spPr>
        <p:txBody>
          <a:bodyPr>
            <a:normAutofit fontScale="90000"/>
          </a:bodyPr>
          <a:lstStyle/>
          <a:p>
            <a:r>
              <a:rPr lang="en-CA" dirty="0"/>
              <a:t>Process for Selecting Payment Metrics and Target Setting</a:t>
            </a:r>
            <a:endParaRPr lang="fr-CA" dirty="0"/>
          </a:p>
        </p:txBody>
      </p:sp>
      <p:graphicFrame>
        <p:nvGraphicFramePr>
          <p:cNvPr id="6" name="Content Placeholder 3"/>
          <p:cNvGraphicFramePr>
            <a:graphicFrameLocks/>
          </p:cNvGraphicFramePr>
          <p:nvPr>
            <p:extLst/>
          </p:nvPr>
        </p:nvGraphicFramePr>
        <p:xfrm>
          <a:off x="827584" y="1700808"/>
          <a:ext cx="7272808" cy="9361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ight Brace 6"/>
          <p:cNvSpPr/>
          <p:nvPr/>
        </p:nvSpPr>
        <p:spPr>
          <a:xfrm rot="16200000">
            <a:off x="4357365" y="-1483014"/>
            <a:ext cx="523132" cy="8734822"/>
          </a:xfrm>
          <a:prstGeom prst="rightBrace">
            <a:avLst>
              <a:gd name="adj1" fmla="val 8333"/>
              <a:gd name="adj2" fmla="val 37317"/>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p:cNvSpPr/>
          <p:nvPr/>
        </p:nvSpPr>
        <p:spPr>
          <a:xfrm>
            <a:off x="251520" y="3126481"/>
            <a:ext cx="1737080" cy="5760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0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0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50" b="1" i="0" u="none" strike="noStrike" kern="1200" cap="none" spc="0" normalizeH="0" baseline="0" noProof="0" dirty="0" err="1">
                <a:ln>
                  <a:noFill/>
                </a:ln>
                <a:solidFill>
                  <a:prstClr val="white"/>
                </a:solidFill>
                <a:effectLst/>
                <a:uLnTx/>
                <a:uFillTx/>
                <a:latin typeface="Calibri"/>
                <a:ea typeface="+mn-ea"/>
                <a:cs typeface="+mn-cs"/>
              </a:rPr>
              <a:t>Greater</a:t>
            </a:r>
            <a:r>
              <a:rPr kumimoji="0" lang="fr-BE" sz="1050" b="1" i="0" u="none" strike="noStrike" kern="1200" cap="none" spc="0" normalizeH="0" baseline="0" noProof="0" dirty="0">
                <a:ln>
                  <a:noFill/>
                </a:ln>
                <a:solidFill>
                  <a:prstClr val="white"/>
                </a:solidFill>
                <a:effectLst/>
                <a:uLnTx/>
                <a:uFillTx/>
                <a:latin typeface="Calibri"/>
                <a:ea typeface="+mn-ea"/>
                <a:cs typeface="+mn-cs"/>
              </a:rPr>
              <a:t> </a:t>
            </a:r>
            <a:r>
              <a:rPr kumimoji="0" lang="fr-BE" sz="1050" b="1" i="0" u="none" strike="noStrike" kern="1200" cap="none" spc="0" normalizeH="0" baseline="0" noProof="0" dirty="0" err="1">
                <a:ln>
                  <a:noFill/>
                </a:ln>
                <a:solidFill>
                  <a:prstClr val="white"/>
                </a:solidFill>
                <a:effectLst/>
                <a:uLnTx/>
                <a:uFillTx/>
                <a:latin typeface="Calibri"/>
                <a:ea typeface="+mn-ea"/>
                <a:cs typeface="+mn-cs"/>
              </a:rPr>
              <a:t>female</a:t>
            </a:r>
            <a:r>
              <a:rPr kumimoji="0" lang="fr-BE" sz="1050" b="1" i="0" u="none" strike="noStrike" kern="1200" cap="none" spc="0" normalizeH="0" baseline="0" noProof="0" dirty="0">
                <a:ln>
                  <a:noFill/>
                </a:ln>
                <a:solidFill>
                  <a:prstClr val="white"/>
                </a:solidFill>
                <a:effectLst/>
                <a:uLnTx/>
                <a:uFillTx/>
                <a:latin typeface="Calibri"/>
                <a:ea typeface="+mn-ea"/>
                <a:cs typeface="+mn-cs"/>
              </a:rPr>
              <a:t> </a:t>
            </a:r>
            <a:r>
              <a:rPr kumimoji="0" lang="fr-BE" sz="1050" b="1" i="0" u="none" strike="noStrike" kern="1200" cap="none" spc="0" normalizeH="0" baseline="0" noProof="0" dirty="0" err="1">
                <a:ln>
                  <a:noFill/>
                </a:ln>
                <a:solidFill>
                  <a:prstClr val="white"/>
                </a:solidFill>
                <a:effectLst/>
                <a:uLnTx/>
                <a:uFillTx/>
                <a:latin typeface="Calibri"/>
                <a:ea typeface="+mn-ea"/>
                <a:cs typeface="+mn-cs"/>
              </a:rPr>
              <a:t>empowerment</a:t>
            </a:r>
            <a:endParaRPr kumimoji="0" lang="fr-BE" sz="105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p:cNvSpPr/>
          <p:nvPr/>
        </p:nvSpPr>
        <p:spPr>
          <a:xfrm>
            <a:off x="2195736" y="3119380"/>
            <a:ext cx="1512168" cy="57606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0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0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50" b="1" i="0" u="none" strike="noStrike" kern="1200" cap="none" spc="0" normalizeH="0" baseline="0" noProof="0" dirty="0" err="1">
                <a:ln>
                  <a:noFill/>
                </a:ln>
                <a:solidFill>
                  <a:prstClr val="white"/>
                </a:solidFill>
                <a:effectLst/>
                <a:uLnTx/>
                <a:uFillTx/>
                <a:latin typeface="Calibri"/>
                <a:ea typeface="+mn-ea"/>
                <a:cs typeface="+mn-cs"/>
              </a:rPr>
              <a:t>Higher</a:t>
            </a:r>
            <a:r>
              <a:rPr kumimoji="0" lang="fr-BE" sz="1050" b="1" i="0" u="none" strike="noStrike" kern="1200" cap="none" spc="0" normalizeH="0" baseline="0" noProof="0" dirty="0">
                <a:ln>
                  <a:noFill/>
                </a:ln>
                <a:solidFill>
                  <a:prstClr val="white"/>
                </a:solidFill>
                <a:effectLst/>
                <a:uLnTx/>
                <a:uFillTx/>
                <a:latin typeface="Calibri"/>
                <a:ea typeface="+mn-ea"/>
                <a:cs typeface="+mn-cs"/>
              </a:rPr>
              <a:t> </a:t>
            </a:r>
            <a:r>
              <a:rPr kumimoji="0" lang="fr-BE" sz="1050" b="1" i="0" u="none" strike="noStrike" kern="1200" cap="none" spc="0" normalizeH="0" baseline="0" noProof="0" dirty="0" err="1">
                <a:ln>
                  <a:noFill/>
                </a:ln>
                <a:solidFill>
                  <a:prstClr val="white"/>
                </a:solidFill>
                <a:effectLst/>
                <a:uLnTx/>
                <a:uFillTx/>
                <a:latin typeface="Calibri"/>
                <a:ea typeface="+mn-ea"/>
                <a:cs typeface="+mn-cs"/>
              </a:rPr>
              <a:t>income</a:t>
            </a:r>
            <a:r>
              <a:rPr kumimoji="0" lang="fr-BE" sz="1050" b="1" i="0" u="none" strike="noStrike" kern="1200" cap="none" spc="0" normalizeH="0" baseline="0" noProof="0" dirty="0">
                <a:ln>
                  <a:noFill/>
                </a:ln>
                <a:solidFill>
                  <a:prstClr val="white"/>
                </a:solidFill>
                <a:effectLst/>
                <a:uLnTx/>
                <a:uFillTx/>
                <a:latin typeface="Calibri"/>
                <a:ea typeface="+mn-ea"/>
                <a:cs typeface="+mn-cs"/>
              </a:rPr>
              <a:t> for </a:t>
            </a:r>
            <a:r>
              <a:rPr kumimoji="0" lang="fr-BE" sz="1050" b="1" i="0" u="none" strike="noStrike" kern="1200" cap="none" spc="0" normalizeH="0" baseline="0" noProof="0" dirty="0" err="1">
                <a:ln>
                  <a:noFill/>
                </a:ln>
                <a:solidFill>
                  <a:prstClr val="white"/>
                </a:solidFill>
                <a:effectLst/>
                <a:uLnTx/>
                <a:uFillTx/>
                <a:latin typeface="Calibri"/>
                <a:ea typeface="+mn-ea"/>
                <a:cs typeface="+mn-cs"/>
              </a:rPr>
              <a:t>producers</a:t>
            </a:r>
            <a:endParaRPr kumimoji="0" lang="fr-BE" sz="105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3923928" y="3131679"/>
            <a:ext cx="1512168" cy="576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0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0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50" b="1" i="0" u="none" strike="noStrike" kern="1200" cap="none" spc="0" normalizeH="0" baseline="0" noProof="0" dirty="0" err="1">
                <a:ln>
                  <a:noFill/>
                </a:ln>
                <a:solidFill>
                  <a:prstClr val="white"/>
                </a:solidFill>
                <a:effectLst/>
                <a:uLnTx/>
                <a:uFillTx/>
                <a:latin typeface="Calibri"/>
                <a:ea typeface="+mn-ea"/>
                <a:cs typeface="+mn-cs"/>
              </a:rPr>
              <a:t>Greater</a:t>
            </a:r>
            <a:r>
              <a:rPr kumimoji="0" lang="fr-BE" sz="1050" b="1" i="0" u="none" strike="noStrike" kern="1200" cap="none" spc="0" normalizeH="0" baseline="0" noProof="0" dirty="0">
                <a:ln>
                  <a:noFill/>
                </a:ln>
                <a:solidFill>
                  <a:prstClr val="white"/>
                </a:solidFill>
                <a:effectLst/>
                <a:uLnTx/>
                <a:uFillTx/>
                <a:latin typeface="Calibri"/>
                <a:ea typeface="+mn-ea"/>
                <a:cs typeface="+mn-cs"/>
              </a:rPr>
              <a:t> volume of </a:t>
            </a:r>
            <a:r>
              <a:rPr kumimoji="0" lang="fr-BE" sz="1050" b="1" i="0" u="none" strike="noStrike" kern="1200" cap="none" spc="0" normalizeH="0" baseline="0" noProof="0" dirty="0" err="1">
                <a:ln>
                  <a:noFill/>
                </a:ln>
                <a:solidFill>
                  <a:prstClr val="white"/>
                </a:solidFill>
                <a:effectLst/>
                <a:uLnTx/>
                <a:uFillTx/>
                <a:latin typeface="Calibri"/>
                <a:ea typeface="+mn-ea"/>
                <a:cs typeface="+mn-cs"/>
              </a:rPr>
              <a:t>cooperatives</a:t>
            </a:r>
            <a:r>
              <a:rPr kumimoji="0" lang="fr-BE" sz="1050" b="1" i="0" u="none" strike="noStrike" kern="1200" cap="none" spc="0" normalizeH="0" baseline="0" noProof="0" dirty="0">
                <a:ln>
                  <a:noFill/>
                </a:ln>
                <a:solidFill>
                  <a:prstClr val="white"/>
                </a:solidFill>
                <a:effectLst/>
                <a:uLnTx/>
                <a:uFillTx/>
                <a:latin typeface="Calibri"/>
                <a:ea typeface="+mn-ea"/>
                <a:cs typeface="+mn-cs"/>
              </a:rPr>
              <a:t> sales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p:cNvSpPr/>
          <p:nvPr/>
        </p:nvSpPr>
        <p:spPr>
          <a:xfrm>
            <a:off x="5715609" y="3126480"/>
            <a:ext cx="1512168" cy="57606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0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0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50" b="1" i="0" u="none" strike="noStrike" kern="1200" cap="none" spc="0" normalizeH="0" baseline="0" noProof="0" dirty="0">
                <a:ln>
                  <a:noFill/>
                </a:ln>
                <a:solidFill>
                  <a:prstClr val="white"/>
                </a:solidFill>
                <a:effectLst/>
                <a:uLnTx/>
                <a:uFillTx/>
                <a:latin typeface="Calibri"/>
                <a:ea typeface="+mn-ea"/>
                <a:cs typeface="+mn-cs"/>
              </a:rPr>
              <a:t>More hectares </a:t>
            </a:r>
            <a:r>
              <a:rPr kumimoji="0" lang="fr-BE" sz="1050" b="1" i="0" u="none" strike="noStrike" kern="1200" cap="none" spc="0" normalizeH="0" baseline="0" noProof="0" dirty="0" err="1">
                <a:ln>
                  <a:noFill/>
                </a:ln>
                <a:solidFill>
                  <a:prstClr val="white"/>
                </a:solidFill>
                <a:effectLst/>
                <a:uLnTx/>
                <a:uFillTx/>
                <a:latin typeface="Calibri"/>
                <a:ea typeface="+mn-ea"/>
                <a:cs typeface="+mn-cs"/>
              </a:rPr>
              <a:t>under</a:t>
            </a:r>
            <a:r>
              <a:rPr kumimoji="0" lang="fr-BE" sz="1050" b="1" i="0" u="none" strike="noStrike" kern="1200" cap="none" spc="0" normalizeH="0" baseline="0" noProof="0" dirty="0">
                <a:ln>
                  <a:noFill/>
                </a:ln>
                <a:solidFill>
                  <a:prstClr val="white"/>
                </a:solidFill>
                <a:effectLst/>
                <a:uLnTx/>
                <a:uFillTx/>
                <a:latin typeface="Calibri"/>
                <a:ea typeface="+mn-ea"/>
                <a:cs typeface="+mn-cs"/>
              </a:rPr>
              <a:t> an </a:t>
            </a:r>
            <a:r>
              <a:rPr kumimoji="0" lang="fr-BE" sz="1050" b="1" i="0" u="none" strike="noStrike" kern="1200" cap="none" spc="0" normalizeH="0" baseline="0" noProof="0" dirty="0" err="1">
                <a:ln>
                  <a:noFill/>
                </a:ln>
                <a:solidFill>
                  <a:prstClr val="white"/>
                </a:solidFill>
                <a:effectLst/>
                <a:uLnTx/>
                <a:uFillTx/>
                <a:latin typeface="Calibri"/>
                <a:ea typeface="+mn-ea"/>
                <a:cs typeface="+mn-cs"/>
              </a:rPr>
              <a:t>agroforestey</a:t>
            </a:r>
            <a:r>
              <a:rPr kumimoji="0" lang="fr-BE" sz="1050" b="1" i="0" u="none" strike="noStrike" kern="1200" cap="none" spc="0" normalizeH="0" baseline="0" noProof="0" dirty="0">
                <a:ln>
                  <a:noFill/>
                </a:ln>
                <a:solidFill>
                  <a:prstClr val="white"/>
                </a:solidFill>
                <a:effectLst/>
                <a:uLnTx/>
                <a:uFillTx/>
                <a:latin typeface="Calibri"/>
                <a:ea typeface="+mn-ea"/>
                <a:cs typeface="+mn-cs"/>
              </a:rPr>
              <a:t> system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p:cNvSpPr/>
          <p:nvPr/>
        </p:nvSpPr>
        <p:spPr>
          <a:xfrm>
            <a:off x="7474174" y="3145964"/>
            <a:ext cx="1512168" cy="5760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0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0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50" b="1" i="0" u="none" strike="noStrike" kern="1200" cap="none" spc="0" normalizeH="0" baseline="0" noProof="0" dirty="0" err="1">
                <a:ln>
                  <a:noFill/>
                </a:ln>
                <a:solidFill>
                  <a:prstClr val="white"/>
                </a:solidFill>
                <a:effectLst/>
                <a:uLnTx/>
                <a:uFillTx/>
                <a:latin typeface="Calibri"/>
                <a:ea typeface="+mn-ea"/>
                <a:cs typeface="+mn-cs"/>
              </a:rPr>
              <a:t>Improved</a:t>
            </a:r>
            <a:r>
              <a:rPr kumimoji="0" lang="fr-BE" sz="1050" b="1" i="0" u="none" strike="noStrike" kern="1200" cap="none" spc="0" normalizeH="0" baseline="0" noProof="0" dirty="0">
                <a:ln>
                  <a:noFill/>
                </a:ln>
                <a:solidFill>
                  <a:prstClr val="white"/>
                </a:solidFill>
                <a:effectLst/>
                <a:uLnTx/>
                <a:uFillTx/>
                <a:latin typeface="Calibri"/>
                <a:ea typeface="+mn-ea"/>
                <a:cs typeface="+mn-cs"/>
              </a:rPr>
              <a:t> business </a:t>
            </a:r>
            <a:r>
              <a:rPr kumimoji="0" lang="fr-BE" sz="1050" b="1" i="0" u="none" strike="noStrike" kern="1200" cap="none" spc="0" normalizeH="0" baseline="0" noProof="0" dirty="0" err="1">
                <a:ln>
                  <a:noFill/>
                </a:ln>
                <a:solidFill>
                  <a:prstClr val="white"/>
                </a:solidFill>
                <a:effectLst/>
                <a:uLnTx/>
                <a:uFillTx/>
                <a:latin typeface="Calibri"/>
                <a:ea typeface="+mn-ea"/>
                <a:cs typeface="+mn-cs"/>
              </a:rPr>
              <a:t>environment</a:t>
            </a:r>
            <a:endParaRPr kumimoji="0" lang="fr-BE" sz="105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7"/>
          <p:cNvPicPr>
            <a:picLocks noChangeAspect="1" noChangeArrowheads="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95536" y="3861048"/>
            <a:ext cx="1162694" cy="1715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9"/>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475656" y="5269235"/>
            <a:ext cx="2575439" cy="1455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0"/>
          <p:cNvPicPr>
            <a:picLocks noChangeAspect="1" noChangeArrowheads="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962434" y="3796532"/>
            <a:ext cx="1312993" cy="1675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8"/>
          <p:cNvPicPr>
            <a:picLocks noChangeAspect="1" noChangeArrowheads="1"/>
          </p:cNvPicPr>
          <p:nvPr>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5364088" y="4634131"/>
            <a:ext cx="1944372" cy="1969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1"/>
          <p:cNvPicPr>
            <a:picLocks noChangeAspect="1" noChangeArrowheads="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308460" y="3932089"/>
            <a:ext cx="1701353" cy="143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78098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34596-0626-43E5-8AC8-F2E36DFB10AF}"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idx="4294967295"/>
          </p:nvPr>
        </p:nvSpPr>
        <p:spPr>
          <a:xfrm>
            <a:off x="0" y="274638"/>
            <a:ext cx="8856663" cy="1143000"/>
          </a:xfrm>
        </p:spPr>
        <p:txBody>
          <a:bodyPr>
            <a:normAutofit fontScale="90000"/>
          </a:bodyPr>
          <a:lstStyle/>
          <a:p>
            <a:r>
              <a:rPr lang="fr-CA" dirty="0" err="1"/>
              <a:t>Risks</a:t>
            </a:r>
            <a:r>
              <a:rPr lang="fr-CA" dirty="0"/>
              <a:t> and mitigation </a:t>
            </a:r>
            <a:r>
              <a:rPr lang="fr-CA" dirty="0" err="1"/>
              <a:t>strategies</a:t>
            </a:r>
            <a:r>
              <a:rPr lang="fr-CA" dirty="0"/>
              <a:t> to </a:t>
            </a:r>
            <a:r>
              <a:rPr lang="fr-CA" dirty="0" err="1"/>
              <a:t>implement</a:t>
            </a:r>
            <a:r>
              <a:rPr lang="fr-CA" dirty="0"/>
              <a:t> the model</a:t>
            </a:r>
          </a:p>
        </p:txBody>
      </p:sp>
      <p:sp>
        <p:nvSpPr>
          <p:cNvPr id="3" name="Content Placeholder 2"/>
          <p:cNvSpPr>
            <a:spLocks noGrp="1"/>
          </p:cNvSpPr>
          <p:nvPr>
            <p:ph idx="4294967295"/>
          </p:nvPr>
        </p:nvSpPr>
        <p:spPr>
          <a:xfrm>
            <a:off x="0" y="1600200"/>
            <a:ext cx="6913563" cy="4525963"/>
          </a:xfrm>
        </p:spPr>
        <p:txBody>
          <a:bodyPr>
            <a:noAutofit/>
          </a:bodyPr>
          <a:lstStyle/>
          <a:p>
            <a:pPr marL="457200" indent="-457200">
              <a:buFont typeface="+mj-lt"/>
              <a:buAutoNum type="arabicPeriod"/>
            </a:pPr>
            <a:r>
              <a:rPr lang="en-US" sz="2800" dirty="0">
                <a:solidFill>
                  <a:schemeClr val="tx2"/>
                </a:solidFill>
              </a:rPr>
              <a:t>GAC</a:t>
            </a:r>
          </a:p>
          <a:p>
            <a:pPr marL="857250" lvl="2" indent="-457200"/>
            <a:r>
              <a:rPr lang="en-US" dirty="0"/>
              <a:t>Update of GAC due diligence processes</a:t>
            </a:r>
          </a:p>
          <a:p>
            <a:pPr marL="514350" lvl="1" indent="-514350">
              <a:buFont typeface="+mj-lt"/>
              <a:buAutoNum type="arabicPeriod" startAt="2"/>
            </a:pPr>
            <a:r>
              <a:rPr lang="en-US" dirty="0">
                <a:solidFill>
                  <a:schemeClr val="tx2"/>
                </a:solidFill>
              </a:rPr>
              <a:t>Country Level</a:t>
            </a:r>
          </a:p>
          <a:p>
            <a:pPr marL="857250" lvl="2" indent="-457200"/>
            <a:r>
              <a:rPr lang="en-US" dirty="0"/>
              <a:t>Availability of local benchmarks</a:t>
            </a:r>
          </a:p>
          <a:p>
            <a:pPr marL="457200" lvl="1" indent="-457200">
              <a:buFont typeface="+mj-lt"/>
              <a:buAutoNum type="arabicPeriod" startAt="2"/>
            </a:pPr>
            <a:r>
              <a:rPr lang="en-US" dirty="0">
                <a:solidFill>
                  <a:schemeClr val="tx2"/>
                </a:solidFill>
              </a:rPr>
              <a:t>Recipient Capacity </a:t>
            </a:r>
          </a:p>
          <a:p>
            <a:pPr marL="857250" lvl="2" indent="-457200"/>
            <a:r>
              <a:rPr lang="en-US" dirty="0"/>
              <a:t>Financial capacity</a:t>
            </a:r>
          </a:p>
          <a:p>
            <a:pPr marL="514350" indent="-514350">
              <a:buFont typeface="+mj-lt"/>
              <a:buAutoNum type="arabicPeriod" startAt="4"/>
            </a:pPr>
            <a:r>
              <a:rPr lang="en-US" sz="2800" dirty="0">
                <a:solidFill>
                  <a:schemeClr val="tx2"/>
                </a:solidFill>
              </a:rPr>
              <a:t>Project Design</a:t>
            </a:r>
          </a:p>
          <a:p>
            <a:pPr marL="857250" lvl="2" indent="-457200"/>
            <a:r>
              <a:rPr lang="en-US" dirty="0"/>
              <a:t>Availability of clear and measurable outcomes</a:t>
            </a:r>
          </a:p>
          <a:p>
            <a:pPr marL="857250" lvl="2" indent="-457200"/>
            <a:r>
              <a:rPr lang="en-US" dirty="0"/>
              <a:t>Cost-effectiveness of evaluation activities</a:t>
            </a:r>
          </a:p>
          <a:p>
            <a:pPr marL="857250" lvl="2" indent="-457200"/>
            <a:r>
              <a:rPr lang="en-US" dirty="0"/>
              <a:t>Governance</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780928"/>
            <a:ext cx="2866951" cy="2003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9305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34596-0626-43E5-8AC8-F2E36DFB10AF}"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ontent Placeholder 6"/>
          <p:cNvSpPr>
            <a:spLocks noGrp="1"/>
          </p:cNvSpPr>
          <p:nvPr>
            <p:ph sz="half" idx="4294967295"/>
          </p:nvPr>
        </p:nvSpPr>
        <p:spPr>
          <a:xfrm>
            <a:off x="0" y="1628775"/>
            <a:ext cx="8497888" cy="4997450"/>
          </a:xfrm>
        </p:spPr>
        <p:txBody>
          <a:bodyPr>
            <a:normAutofit/>
          </a:bodyPr>
          <a:lstStyle/>
          <a:p>
            <a:r>
              <a:rPr lang="en-US" sz="2300" dirty="0"/>
              <a:t>The Generic </a:t>
            </a:r>
            <a:r>
              <a:rPr lang="en-US" sz="2300" dirty="0" err="1"/>
              <a:t>Ts&amp;Cs</a:t>
            </a:r>
            <a:r>
              <a:rPr lang="en-US" sz="2300" dirty="0"/>
              <a:t>, in particular the outcome achievement payments model, present an opportunity for GAC to further program objectives in a innovative way thus fulfilling FIAP and other </a:t>
            </a:r>
            <a:r>
              <a:rPr lang="en-US" sz="2300" dirty="0" err="1"/>
              <a:t>GoC</a:t>
            </a:r>
            <a:r>
              <a:rPr lang="en-US" sz="2300" dirty="0"/>
              <a:t> commitments.</a:t>
            </a:r>
          </a:p>
          <a:p>
            <a:r>
              <a:rPr lang="en-US" sz="2300" dirty="0"/>
              <a:t>A working group with a wide range of departmental representatives is guiding GAC’s implementation of the Generic </a:t>
            </a:r>
            <a:r>
              <a:rPr lang="en-US" sz="2300" dirty="0" err="1"/>
              <a:t>Ts&amp;Cs</a:t>
            </a:r>
            <a:r>
              <a:rPr lang="en-US" sz="2300" dirty="0"/>
              <a:t>.</a:t>
            </a:r>
          </a:p>
          <a:p>
            <a:r>
              <a:rPr lang="en-US" sz="2300" dirty="0"/>
              <a:t>The department will pilot the outcome achievement payments model through the </a:t>
            </a:r>
            <a:r>
              <a:rPr lang="en-CA" sz="2300" dirty="0"/>
              <a:t>Cacao </a:t>
            </a:r>
            <a:r>
              <a:rPr lang="en-CA" sz="2300" dirty="0" err="1"/>
              <a:t>Agropreneurs</a:t>
            </a:r>
            <a:r>
              <a:rPr lang="en-CA" sz="2300" dirty="0"/>
              <a:t> project as well as other projects and document lessons learned and best practices.</a:t>
            </a:r>
            <a:endParaRPr lang="en-US" sz="2300" dirty="0"/>
          </a:p>
        </p:txBody>
      </p:sp>
      <p:sp>
        <p:nvSpPr>
          <p:cNvPr id="2" name="Title 1"/>
          <p:cNvSpPr>
            <a:spLocks noGrp="1"/>
          </p:cNvSpPr>
          <p:nvPr>
            <p:ph type="title" idx="4294967295"/>
          </p:nvPr>
        </p:nvSpPr>
        <p:spPr>
          <a:xfrm>
            <a:off x="0" y="274638"/>
            <a:ext cx="5699125" cy="1143000"/>
          </a:xfrm>
        </p:spPr>
        <p:txBody>
          <a:bodyPr>
            <a:normAutofit/>
          </a:bodyPr>
          <a:lstStyle/>
          <a:p>
            <a:r>
              <a:rPr lang="en-US" dirty="0"/>
              <a:t>Conclusion</a:t>
            </a:r>
            <a:endParaRPr lang="fr-CA"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35" t="8209" r="3399" b="10111"/>
          <a:stretch/>
        </p:blipFill>
        <p:spPr bwMode="auto">
          <a:xfrm>
            <a:off x="6124575" y="219075"/>
            <a:ext cx="264795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54011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655AC0-FABD-4CA9-811C-2D78E4A89233}"/>
              </a:ext>
            </a:extLst>
          </p:cNvPr>
          <p:cNvSpPr/>
          <p:nvPr/>
        </p:nvSpPr>
        <p:spPr>
          <a:xfrm>
            <a:off x="212388" y="6179003"/>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FMI CC Logo Colour.jpg">
            <a:extLst>
              <a:ext uri="{FF2B5EF4-FFF2-40B4-BE49-F238E27FC236}">
                <a16:creationId xmlns:a16="http://schemas.microsoft.com/office/drawing/2014/main" id="{44C2E6F6-7DE4-43CA-B2A8-0DDFF5348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943" y="975926"/>
            <a:ext cx="3628784" cy="1435930"/>
          </a:xfrm>
          <a:prstGeom prst="rect">
            <a:avLst/>
          </a:prstGeom>
        </p:spPr>
      </p:pic>
      <p:sp>
        <p:nvSpPr>
          <p:cNvPr id="11" name="Rectangle 10">
            <a:extLst>
              <a:ext uri="{FF2B5EF4-FFF2-40B4-BE49-F238E27FC236}">
                <a16:creationId xmlns:a16="http://schemas.microsoft.com/office/drawing/2014/main" id="{1DE28BF9-7AAB-4ED5-9709-EF4B28F90293}"/>
              </a:ext>
            </a:extLst>
          </p:cNvPr>
          <p:cNvSpPr/>
          <p:nvPr/>
        </p:nvSpPr>
        <p:spPr>
          <a:xfrm>
            <a:off x="212388" y="501577"/>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149061996.jpg">
            <a:extLst>
              <a:ext uri="{FF2B5EF4-FFF2-40B4-BE49-F238E27FC236}">
                <a16:creationId xmlns:a16="http://schemas.microsoft.com/office/drawing/2014/main" id="{AB3321EC-6873-4E71-8A7C-C507EC081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88" y="640312"/>
            <a:ext cx="3690661" cy="5538692"/>
          </a:xfrm>
          <a:prstGeom prst="rect">
            <a:avLst/>
          </a:prstGeom>
        </p:spPr>
      </p:pic>
      <p:sp>
        <p:nvSpPr>
          <p:cNvPr id="13" name="TextBox 12">
            <a:extLst>
              <a:ext uri="{FF2B5EF4-FFF2-40B4-BE49-F238E27FC236}">
                <a16:creationId xmlns:a16="http://schemas.microsoft.com/office/drawing/2014/main" id="{C4F0CAE7-9359-400D-B99A-51A9AF691A36}"/>
              </a:ext>
            </a:extLst>
          </p:cNvPr>
          <p:cNvSpPr txBox="1"/>
          <p:nvPr/>
        </p:nvSpPr>
        <p:spPr>
          <a:xfrm>
            <a:off x="4172755" y="2975019"/>
            <a:ext cx="4535815" cy="267765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Calibri"/>
                <a:ea typeface="ヒラギノ角ゴ Pro W3" pitchFamily="127" charset="-128"/>
                <a:cs typeface="+mn-cs"/>
              </a:rPr>
              <a:t>Presentation on Real Examples for the Use of Generics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Calibri"/>
              <a:ea typeface="ヒラギノ角ゴ Pro W3" pitchFamily="127" charset="-128"/>
              <a:cs typeface="+mn-cs"/>
            </a:endParaRPr>
          </a:p>
          <a:p>
            <a:pPr lvl="0">
              <a:defRPr/>
            </a:pPr>
            <a:r>
              <a:rPr lang="en-CA" sz="2400" dirty="0"/>
              <a:t>Karl Rasmussen</a:t>
            </a:r>
            <a:endParaRPr kumimoji="0" lang="en-CA" sz="2400" b="0" i="0" u="none" strike="noStrike" kern="1200" cap="none" spc="0" normalizeH="0" baseline="0" noProof="0" dirty="0">
              <a:ln>
                <a:noFill/>
              </a:ln>
              <a:solidFill>
                <a:prstClr val="black"/>
              </a:solidFill>
              <a:effectLst/>
              <a:uLnTx/>
              <a:uFillTx/>
              <a:latin typeface="Calibri"/>
              <a:ea typeface="ヒラギノ角ゴ Pro W3" pitchFamily="127" charset="-128"/>
              <a:cs typeface="+mn-cs"/>
            </a:endParaRPr>
          </a:p>
          <a:p>
            <a:pPr lvl="0">
              <a:defRPr/>
            </a:pPr>
            <a:r>
              <a:rPr lang="en-CA" dirty="0"/>
              <a:t>A/Director, Innovation and Energy Technology Sector, Natural Resources Canada</a:t>
            </a:r>
            <a:endParaRPr kumimoji="0" lang="en-CA" sz="1800" b="0"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mn-cs"/>
            </a:endParaRPr>
          </a:p>
        </p:txBody>
      </p:sp>
    </p:spTree>
    <p:custDataLst>
      <p:tags r:id="rId1"/>
    </p:custDataLst>
    <p:extLst>
      <p:ext uri="{BB962C8B-B14F-4D97-AF65-F5344CB8AC3E}">
        <p14:creationId xmlns:p14="http://schemas.microsoft.com/office/powerpoint/2010/main" val="20358711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4081" y="2523684"/>
            <a:ext cx="7772400" cy="1102519"/>
          </a:xfrm>
        </p:spPr>
        <p:txBody>
          <a:bodyPr>
            <a:normAutofit fontScale="90000"/>
          </a:bodyPr>
          <a:lstStyle/>
          <a:p>
            <a:r>
              <a:rPr lang="en-US" dirty="0"/>
              <a:t>Program Innovation to </a:t>
            </a:r>
            <a:br>
              <a:rPr lang="en-US" dirty="0"/>
            </a:br>
            <a:r>
              <a:rPr lang="en-US" dirty="0"/>
              <a:t>Advance Clean Technology</a:t>
            </a:r>
          </a:p>
        </p:txBody>
      </p:sp>
      <p:sp>
        <p:nvSpPr>
          <p:cNvPr id="3" name="Subtitle 2"/>
          <p:cNvSpPr>
            <a:spLocks noGrp="1"/>
          </p:cNvSpPr>
          <p:nvPr>
            <p:ph type="subTitle" idx="1"/>
          </p:nvPr>
        </p:nvSpPr>
        <p:spPr>
          <a:xfrm>
            <a:off x="685799" y="3897800"/>
            <a:ext cx="7772401" cy="1314450"/>
          </a:xfrm>
        </p:spPr>
        <p:txBody>
          <a:bodyPr>
            <a:normAutofit/>
          </a:bodyPr>
          <a:lstStyle/>
          <a:p>
            <a:endParaRPr lang="en-US" sz="2000" dirty="0"/>
          </a:p>
          <a:p>
            <a:r>
              <a:rPr lang="en-US" sz="2000" dirty="0"/>
              <a:t>Karl Rasmussen, Senior Policy Analyst</a:t>
            </a:r>
          </a:p>
          <a:p>
            <a:r>
              <a:rPr lang="en-US" sz="2000" dirty="0"/>
              <a:t>Innovation &amp; Energy Technology</a:t>
            </a:r>
          </a:p>
        </p:txBody>
      </p:sp>
    </p:spTree>
    <p:extLst>
      <p:ext uri="{BB962C8B-B14F-4D97-AF65-F5344CB8AC3E}">
        <p14:creationId xmlns:p14="http://schemas.microsoft.com/office/powerpoint/2010/main" val="7358603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Natural Resources Canada</a:t>
            </a:r>
          </a:p>
        </p:txBody>
      </p:sp>
      <p:sp>
        <p:nvSpPr>
          <p:cNvPr id="3" name="Content Placeholder 2"/>
          <p:cNvSpPr>
            <a:spLocks noGrp="1"/>
          </p:cNvSpPr>
          <p:nvPr>
            <p:ph idx="1"/>
          </p:nvPr>
        </p:nvSpPr>
        <p:spPr/>
        <p:txBody>
          <a:bodyPr>
            <a:normAutofit/>
          </a:bodyPr>
          <a:lstStyle/>
          <a:p>
            <a:pPr>
              <a:spcAft>
                <a:spcPts val="1200"/>
              </a:spcAft>
            </a:pPr>
            <a:r>
              <a:rPr lang="en-CA" sz="2400" dirty="0"/>
              <a:t>A science-based department working in the fields of energy, mining, forests and earth sciences.</a:t>
            </a:r>
          </a:p>
          <a:p>
            <a:pPr>
              <a:spcAft>
                <a:spcPts val="1200"/>
              </a:spcAft>
            </a:pPr>
            <a:r>
              <a:rPr lang="en-US" sz="2400" dirty="0"/>
              <a:t>Over 22 programs across sectors, with an annual budget of over $400M.</a:t>
            </a:r>
            <a:endParaRPr lang="en-CA" sz="2400" dirty="0"/>
          </a:p>
          <a:p>
            <a:pPr>
              <a:spcAft>
                <a:spcPts val="1200"/>
              </a:spcAft>
            </a:pPr>
            <a:endParaRPr lang="en-CA" sz="2400" dirty="0"/>
          </a:p>
          <a:p>
            <a:pPr>
              <a:spcAft>
                <a:spcPts val="1200"/>
              </a:spcAft>
            </a:pPr>
            <a:endParaRPr lang="en-CA" sz="2400" dirty="0"/>
          </a:p>
        </p:txBody>
      </p:sp>
      <p:grpSp>
        <p:nvGrpSpPr>
          <p:cNvPr id="30" name="Group 29"/>
          <p:cNvGrpSpPr/>
          <p:nvPr/>
        </p:nvGrpSpPr>
        <p:grpSpPr>
          <a:xfrm>
            <a:off x="206633" y="4168621"/>
            <a:ext cx="8730735" cy="980299"/>
            <a:chOff x="318121" y="4186339"/>
            <a:chExt cx="11542783" cy="1268306"/>
          </a:xfrm>
        </p:grpSpPr>
        <p:sp>
          <p:nvSpPr>
            <p:cNvPr id="4" name="Chevron 14">
              <a:extLst>
                <a:ext uri="{FF2B5EF4-FFF2-40B4-BE49-F238E27FC236}">
                  <a16:creationId xmlns:a16="http://schemas.microsoft.com/office/drawing/2014/main" id="{54B1683E-BB47-854F-963B-6E237B44948E}"/>
                </a:ext>
              </a:extLst>
            </p:cNvPr>
            <p:cNvSpPr/>
            <p:nvPr/>
          </p:nvSpPr>
          <p:spPr bwMode="auto">
            <a:xfrm>
              <a:off x="4379858" y="4186339"/>
              <a:ext cx="2084732" cy="973803"/>
            </a:xfrm>
            <a:prstGeom prst="chevron">
              <a:avLst/>
            </a:prstGeom>
            <a:solidFill>
              <a:schemeClr val="tx2">
                <a:lumMod val="20000"/>
                <a:lumOff val="80000"/>
              </a:schemeClr>
            </a:solidFill>
            <a:ln>
              <a:noFill/>
            </a:ln>
            <a:effectLst/>
            <a:scene3d>
              <a:camera prst="orthographicFront">
                <a:rot lat="0" lon="0" rev="0"/>
              </a:camera>
              <a:lightRig rig="glow" dir="t">
                <a:rot lat="0" lon="0" rev="4800000"/>
              </a:lightRig>
            </a:scene3d>
            <a:sp3d prstMaterial="matte">
              <a:bevelT w="127000" h="63500" prst="cross"/>
            </a:sp3d>
          </p:spPr>
          <p:style>
            <a:lnRef idx="2">
              <a:schemeClr val="lt1">
                <a:hueOff val="0"/>
                <a:satOff val="0"/>
                <a:lumOff val="0"/>
                <a:alphaOff val="0"/>
              </a:schemeClr>
            </a:lnRef>
            <a:fillRef idx="1">
              <a:schemeClr val="accent3">
                <a:shade val="80000"/>
                <a:hueOff val="43782"/>
                <a:satOff val="-286"/>
                <a:lumOff val="4911"/>
                <a:alphaOff val="0"/>
              </a:schemeClr>
            </a:fillRef>
            <a:effectRef idx="0">
              <a:schemeClr val="accent3">
                <a:shade val="80000"/>
                <a:hueOff val="43782"/>
                <a:satOff val="-286"/>
                <a:lumOff val="4911"/>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en-CA" dirty="0">
                <a:solidFill>
                  <a:prstClr val="white"/>
                </a:solidFill>
                <a:latin typeface="Calibri"/>
              </a:endParaRPr>
            </a:p>
          </p:txBody>
        </p:sp>
        <p:grpSp>
          <p:nvGrpSpPr>
            <p:cNvPr id="5" name="Group 4">
              <a:extLst>
                <a:ext uri="{FF2B5EF4-FFF2-40B4-BE49-F238E27FC236}">
                  <a16:creationId xmlns:a16="http://schemas.microsoft.com/office/drawing/2014/main" id="{DA267216-8F24-5B4E-925D-D2E79D756AC8}"/>
                </a:ext>
              </a:extLst>
            </p:cNvPr>
            <p:cNvGrpSpPr>
              <a:grpSpLocks/>
            </p:cNvGrpSpPr>
            <p:nvPr/>
          </p:nvGrpSpPr>
          <p:grpSpPr bwMode="auto">
            <a:xfrm>
              <a:off x="1148712" y="4186339"/>
              <a:ext cx="9982733" cy="973803"/>
              <a:chOff x="0" y="0"/>
              <a:chExt cx="6891750" cy="575469"/>
            </a:xfrm>
            <a:effectLst>
              <a:outerShdw blurRad="152400" dist="317500" dir="5400000" sx="90000" sy="-19000" rotWithShape="0">
                <a:prstClr val="black">
                  <a:alpha val="15000"/>
                </a:prstClr>
              </a:outerShdw>
            </a:effectLst>
          </p:grpSpPr>
          <p:sp>
            <p:nvSpPr>
              <p:cNvPr id="6" name="Chevron 4">
                <a:extLst>
                  <a:ext uri="{FF2B5EF4-FFF2-40B4-BE49-F238E27FC236}">
                    <a16:creationId xmlns:a16="http://schemas.microsoft.com/office/drawing/2014/main" id="{81E10EDF-0E1D-BE42-B556-AA62D0D87AC2}"/>
                  </a:ext>
                </a:extLst>
              </p:cNvPr>
              <p:cNvSpPr/>
              <p:nvPr/>
            </p:nvSpPr>
            <p:spPr>
              <a:xfrm>
                <a:off x="82748" y="0"/>
                <a:ext cx="862946" cy="575469"/>
              </a:xfrm>
              <a:prstGeom prst="rect">
                <a:avLst/>
              </a:prstGeom>
            </p:spPr>
            <p:style>
              <a:lnRef idx="0">
                <a:scrgbClr r="0" g="0" b="0"/>
              </a:lnRef>
              <a:fillRef idx="0">
                <a:scrgbClr r="0" g="0" b="0"/>
              </a:fillRef>
              <a:effectRef idx="0">
                <a:scrgbClr r="0" g="0" b="0"/>
              </a:effectRef>
              <a:fontRef idx="minor">
                <a:schemeClr val="lt1"/>
              </a:fontRef>
            </p:style>
            <p:txBody>
              <a:bodyPr lIns="32004" tIns="10668" rIns="10668" bIns="10668"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lnSpc>
                    <a:spcPct val="90000"/>
                  </a:lnSpc>
                  <a:spcBef>
                    <a:spcPts val="0"/>
                  </a:spcBef>
                  <a:spcAft>
                    <a:spcPts val="335"/>
                  </a:spcAft>
                  <a:defRPr/>
                </a:pPr>
                <a:endParaRPr lang="en-CA" sz="1200" dirty="0">
                  <a:solidFill>
                    <a:prstClr val="white"/>
                  </a:solidFill>
                  <a:latin typeface="Times New Roman"/>
                  <a:ea typeface="Times New Roman"/>
                </a:endParaRPr>
              </a:p>
            </p:txBody>
          </p:sp>
          <p:grpSp>
            <p:nvGrpSpPr>
              <p:cNvPr id="7" name="Group 6">
                <a:extLst>
                  <a:ext uri="{FF2B5EF4-FFF2-40B4-BE49-F238E27FC236}">
                    <a16:creationId xmlns:a16="http://schemas.microsoft.com/office/drawing/2014/main" id="{589E9226-3BDE-6B43-949B-D68D17CF2C4A}"/>
                  </a:ext>
                </a:extLst>
              </p:cNvPr>
              <p:cNvGrpSpPr>
                <a:grpSpLocks/>
              </p:cNvGrpSpPr>
              <p:nvPr/>
            </p:nvGrpSpPr>
            <p:grpSpPr bwMode="auto">
              <a:xfrm>
                <a:off x="1090504" y="0"/>
                <a:ext cx="1437752" cy="575469"/>
                <a:chOff x="1090504" y="0"/>
                <a:chExt cx="1437752" cy="575469"/>
              </a:xfrm>
            </p:grpSpPr>
            <p:sp>
              <p:nvSpPr>
                <p:cNvPr id="25" name="Chevron 24">
                  <a:extLst>
                    <a:ext uri="{FF2B5EF4-FFF2-40B4-BE49-F238E27FC236}">
                      <a16:creationId xmlns:a16="http://schemas.microsoft.com/office/drawing/2014/main" id="{1FD52DF3-3531-F746-8195-3A944AF67768}"/>
                    </a:ext>
                  </a:extLst>
                </p:cNvPr>
                <p:cNvSpPr/>
                <p:nvPr/>
              </p:nvSpPr>
              <p:spPr>
                <a:xfrm>
                  <a:off x="1090504" y="0"/>
                  <a:ext cx="1437752" cy="575469"/>
                </a:xfrm>
                <a:prstGeom prst="chevron">
                  <a:avLst/>
                </a:prstGeom>
                <a:solidFill>
                  <a:schemeClr val="accent3">
                    <a:lumMod val="75000"/>
                  </a:schemeClr>
                </a:solidFill>
              </p:spPr>
              <p:style>
                <a:lnRef idx="2">
                  <a:schemeClr val="lt1">
                    <a:hueOff val="0"/>
                    <a:satOff val="0"/>
                    <a:lumOff val="0"/>
                    <a:alphaOff val="0"/>
                  </a:schemeClr>
                </a:lnRef>
                <a:fillRef idx="1">
                  <a:schemeClr val="accent3">
                    <a:shade val="80000"/>
                    <a:hueOff val="43782"/>
                    <a:satOff val="-286"/>
                    <a:lumOff val="4911"/>
                    <a:alphaOff val="0"/>
                  </a:schemeClr>
                </a:fillRef>
                <a:effectRef idx="0">
                  <a:schemeClr val="accent3">
                    <a:shade val="80000"/>
                    <a:hueOff val="43782"/>
                    <a:satOff val="-286"/>
                    <a:lumOff val="4911"/>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en-CA" dirty="0">
                    <a:solidFill>
                      <a:prstClr val="white"/>
                    </a:solidFill>
                    <a:latin typeface="Calibri"/>
                  </a:endParaRPr>
                </a:p>
              </p:txBody>
            </p:sp>
            <p:sp>
              <p:nvSpPr>
                <p:cNvPr id="26" name="Chevron 6">
                  <a:extLst>
                    <a:ext uri="{FF2B5EF4-FFF2-40B4-BE49-F238E27FC236}">
                      <a16:creationId xmlns:a16="http://schemas.microsoft.com/office/drawing/2014/main" id="{8924BA83-CA78-7748-B337-1DC9936A5A46}"/>
                    </a:ext>
                  </a:extLst>
                </p:cNvPr>
                <p:cNvSpPr/>
                <p:nvPr/>
              </p:nvSpPr>
              <p:spPr>
                <a:xfrm>
                  <a:off x="1377168" y="0"/>
                  <a:ext cx="864425" cy="575469"/>
                </a:xfrm>
                <a:prstGeom prst="rect">
                  <a:avLst/>
                </a:prstGeom>
              </p:spPr>
              <p:style>
                <a:lnRef idx="0">
                  <a:scrgbClr r="0" g="0" b="0"/>
                </a:lnRef>
                <a:fillRef idx="0">
                  <a:scrgbClr r="0" g="0" b="0"/>
                </a:fillRef>
                <a:effectRef idx="0">
                  <a:scrgbClr r="0" g="0" b="0"/>
                </a:effectRef>
                <a:fontRef idx="minor">
                  <a:schemeClr val="lt1"/>
                </a:fontRef>
              </p:style>
              <p:txBody>
                <a:bodyPr lIns="32004" tIns="10668" rIns="10668" bIns="10668"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lnSpc>
                      <a:spcPct val="90000"/>
                    </a:lnSpc>
                    <a:spcBef>
                      <a:spcPts val="0"/>
                    </a:spcBef>
                    <a:spcAft>
                      <a:spcPts val="335"/>
                    </a:spcAft>
                    <a:defRPr/>
                  </a:pPr>
                  <a:r>
                    <a:rPr lang="en-US" sz="800" dirty="0">
                      <a:solidFill>
                        <a:srgbClr val="FFFFFF"/>
                      </a:solidFill>
                      <a:latin typeface="Calibri"/>
                      <a:ea typeface="Times New Roman"/>
                      <a:cs typeface="Times New Roman"/>
                    </a:rPr>
                    <a:t>Applied Research &amp; Development</a:t>
                  </a:r>
                  <a:endParaRPr lang="en-CA" sz="1200" dirty="0">
                    <a:solidFill>
                      <a:prstClr val="white"/>
                    </a:solidFill>
                    <a:latin typeface="Times New Roman"/>
                    <a:ea typeface="Times New Roman"/>
                  </a:endParaRPr>
                </a:p>
              </p:txBody>
            </p:sp>
          </p:grpSp>
          <p:sp>
            <p:nvSpPr>
              <p:cNvPr id="8" name="Chevron 8">
                <a:extLst>
                  <a:ext uri="{FF2B5EF4-FFF2-40B4-BE49-F238E27FC236}">
                    <a16:creationId xmlns:a16="http://schemas.microsoft.com/office/drawing/2014/main" id="{8A67B5ED-FD5F-C449-813F-6C60CF89DDDE}"/>
                  </a:ext>
                </a:extLst>
              </p:cNvPr>
              <p:cNvSpPr/>
              <p:nvPr/>
            </p:nvSpPr>
            <p:spPr bwMode="auto">
              <a:xfrm>
                <a:off x="2519391" y="0"/>
                <a:ext cx="861469" cy="575469"/>
              </a:xfrm>
              <a:prstGeom prst="rect">
                <a:avLst/>
              </a:prstGeom>
            </p:spPr>
            <p:style>
              <a:lnRef idx="0">
                <a:scrgbClr r="0" g="0" b="0"/>
              </a:lnRef>
              <a:fillRef idx="0">
                <a:scrgbClr r="0" g="0" b="0"/>
              </a:fillRef>
              <a:effectRef idx="0">
                <a:scrgbClr r="0" g="0" b="0"/>
              </a:effectRef>
              <a:fontRef idx="minor">
                <a:schemeClr val="lt1"/>
              </a:fontRef>
            </p:style>
            <p:txBody>
              <a:bodyPr lIns="32004" tIns="10668" rIns="10668" bIns="10668"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lnSpc>
                    <a:spcPct val="90000"/>
                  </a:lnSpc>
                  <a:spcBef>
                    <a:spcPts val="0"/>
                  </a:spcBef>
                  <a:spcAft>
                    <a:spcPts val="335"/>
                  </a:spcAft>
                  <a:defRPr/>
                </a:pPr>
                <a:r>
                  <a:rPr lang="en-US" sz="1067" b="1" dirty="0">
                    <a:solidFill>
                      <a:srgbClr val="000000"/>
                    </a:solidFill>
                    <a:latin typeface="Calibri"/>
                    <a:ea typeface="Times New Roman"/>
                    <a:cs typeface="Times New Roman"/>
                  </a:rPr>
                  <a:t>Technology Development &amp; Demonstration</a:t>
                </a:r>
                <a:endParaRPr lang="en-CA" sz="1067" dirty="0">
                  <a:solidFill>
                    <a:prstClr val="white"/>
                  </a:solidFill>
                  <a:latin typeface="Times New Roman"/>
                  <a:ea typeface="Times New Roman"/>
                </a:endParaRPr>
              </a:p>
            </p:txBody>
          </p:sp>
          <p:grpSp>
            <p:nvGrpSpPr>
              <p:cNvPr id="9" name="Group 8">
                <a:extLst>
                  <a:ext uri="{FF2B5EF4-FFF2-40B4-BE49-F238E27FC236}">
                    <a16:creationId xmlns:a16="http://schemas.microsoft.com/office/drawing/2014/main" id="{5295602D-0F28-3E44-A8D3-2D71CFD7B655}"/>
                  </a:ext>
                </a:extLst>
              </p:cNvPr>
              <p:cNvGrpSpPr>
                <a:grpSpLocks/>
              </p:cNvGrpSpPr>
              <p:nvPr/>
            </p:nvGrpSpPr>
            <p:grpSpPr bwMode="auto">
              <a:xfrm>
                <a:off x="4362017" y="0"/>
                <a:ext cx="1439230" cy="575469"/>
                <a:chOff x="4362017" y="0"/>
                <a:chExt cx="1439230" cy="575469"/>
              </a:xfrm>
            </p:grpSpPr>
            <p:sp>
              <p:nvSpPr>
                <p:cNvPr id="23" name="Chevron 20">
                  <a:extLst>
                    <a:ext uri="{FF2B5EF4-FFF2-40B4-BE49-F238E27FC236}">
                      <a16:creationId xmlns:a16="http://schemas.microsoft.com/office/drawing/2014/main" id="{DFA9C36B-6EDC-344F-969A-43644B862BA8}"/>
                    </a:ext>
                  </a:extLst>
                </p:cNvPr>
                <p:cNvSpPr/>
                <p:nvPr/>
              </p:nvSpPr>
              <p:spPr>
                <a:xfrm>
                  <a:off x="4362017" y="0"/>
                  <a:ext cx="1439230" cy="575469"/>
                </a:xfrm>
                <a:prstGeom prst="chevron">
                  <a:avLst/>
                </a:prstGeom>
                <a:solidFill>
                  <a:schemeClr val="accent1">
                    <a:lumMod val="75000"/>
                  </a:schemeClr>
                </a:solidFill>
              </p:spPr>
              <p:style>
                <a:lnRef idx="2">
                  <a:schemeClr val="lt1">
                    <a:hueOff val="0"/>
                    <a:satOff val="0"/>
                    <a:lumOff val="0"/>
                    <a:alphaOff val="0"/>
                  </a:schemeClr>
                </a:lnRef>
                <a:fillRef idx="1">
                  <a:schemeClr val="accent3">
                    <a:shade val="80000"/>
                    <a:hueOff val="175127"/>
                    <a:satOff val="-1145"/>
                    <a:lumOff val="19643"/>
                    <a:alphaOff val="0"/>
                  </a:schemeClr>
                </a:fillRef>
                <a:effectRef idx="0">
                  <a:schemeClr val="accent3">
                    <a:shade val="80000"/>
                    <a:hueOff val="175127"/>
                    <a:satOff val="-1145"/>
                    <a:lumOff val="19643"/>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en-CA" dirty="0">
                    <a:solidFill>
                      <a:prstClr val="white"/>
                    </a:solidFill>
                    <a:latin typeface="Calibri"/>
                  </a:endParaRPr>
                </a:p>
              </p:txBody>
            </p:sp>
            <p:sp>
              <p:nvSpPr>
                <p:cNvPr id="24" name="Chevron 12">
                  <a:extLst>
                    <a:ext uri="{FF2B5EF4-FFF2-40B4-BE49-F238E27FC236}">
                      <a16:creationId xmlns:a16="http://schemas.microsoft.com/office/drawing/2014/main" id="{12CB45E8-E59B-AD41-9A81-60A2844B53A5}"/>
                    </a:ext>
                  </a:extLst>
                </p:cNvPr>
                <p:cNvSpPr/>
                <p:nvPr/>
              </p:nvSpPr>
              <p:spPr>
                <a:xfrm>
                  <a:off x="4734384" y="0"/>
                  <a:ext cx="865902" cy="575469"/>
                </a:xfrm>
                <a:prstGeom prst="rect">
                  <a:avLst/>
                </a:prstGeom>
              </p:spPr>
              <p:style>
                <a:lnRef idx="0">
                  <a:scrgbClr r="0" g="0" b="0"/>
                </a:lnRef>
                <a:fillRef idx="0">
                  <a:scrgbClr r="0" g="0" b="0"/>
                </a:fillRef>
                <a:effectRef idx="0">
                  <a:scrgbClr r="0" g="0" b="0"/>
                </a:effectRef>
                <a:fontRef idx="minor">
                  <a:schemeClr val="lt1"/>
                </a:fontRef>
              </p:style>
              <p:txBody>
                <a:bodyPr lIns="32004" tIns="10668" rIns="10668" bIns="10668"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lnSpc>
                      <a:spcPct val="90000"/>
                    </a:lnSpc>
                    <a:spcBef>
                      <a:spcPts val="0"/>
                    </a:spcBef>
                    <a:spcAft>
                      <a:spcPts val="335"/>
                    </a:spcAft>
                    <a:defRPr/>
                  </a:pPr>
                  <a:r>
                    <a:rPr lang="en-US" sz="1067" b="1" dirty="0">
                      <a:solidFill>
                        <a:prstClr val="white"/>
                      </a:solidFill>
                      <a:latin typeface="Calibri"/>
                      <a:ea typeface="Times New Roman"/>
                      <a:cs typeface="Times New Roman"/>
                    </a:rPr>
                    <a:t>Market Entry Mass Production</a:t>
                  </a:r>
                  <a:endParaRPr lang="en-CA" sz="1400" dirty="0">
                    <a:solidFill>
                      <a:prstClr val="white"/>
                    </a:solidFill>
                    <a:latin typeface="Times New Roman"/>
                    <a:ea typeface="Times New Roman"/>
                  </a:endParaRPr>
                </a:p>
              </p:txBody>
            </p:sp>
          </p:grpSp>
          <p:grpSp>
            <p:nvGrpSpPr>
              <p:cNvPr id="10" name="Group 9">
                <a:extLst>
                  <a:ext uri="{FF2B5EF4-FFF2-40B4-BE49-F238E27FC236}">
                    <a16:creationId xmlns:a16="http://schemas.microsoft.com/office/drawing/2014/main" id="{C5B70B2F-FB01-5645-82A2-5419E5633080}"/>
                  </a:ext>
                </a:extLst>
              </p:cNvPr>
              <p:cNvGrpSpPr>
                <a:grpSpLocks/>
              </p:cNvGrpSpPr>
              <p:nvPr/>
            </p:nvGrpSpPr>
            <p:grpSpPr bwMode="auto">
              <a:xfrm>
                <a:off x="5453999" y="0"/>
                <a:ext cx="1437751" cy="575469"/>
                <a:chOff x="5453999" y="0"/>
                <a:chExt cx="1437751" cy="575469"/>
              </a:xfrm>
            </p:grpSpPr>
            <p:sp>
              <p:nvSpPr>
                <p:cNvPr id="21" name="Chevron 18">
                  <a:extLst>
                    <a:ext uri="{FF2B5EF4-FFF2-40B4-BE49-F238E27FC236}">
                      <a16:creationId xmlns:a16="http://schemas.microsoft.com/office/drawing/2014/main" id="{6FA4660C-9D67-EE47-B985-2D1099282FB5}"/>
                    </a:ext>
                  </a:extLst>
                </p:cNvPr>
                <p:cNvSpPr/>
                <p:nvPr/>
              </p:nvSpPr>
              <p:spPr>
                <a:xfrm>
                  <a:off x="5453999" y="0"/>
                  <a:ext cx="1437751" cy="575469"/>
                </a:xfrm>
                <a:prstGeom prst="chevron">
                  <a:avLst/>
                </a:prstGeom>
                <a:solidFill>
                  <a:schemeClr val="tx2">
                    <a:lumMod val="75000"/>
                  </a:schemeClr>
                </a:solidFill>
              </p:spPr>
              <p:style>
                <a:lnRef idx="2">
                  <a:schemeClr val="lt1">
                    <a:hueOff val="0"/>
                    <a:satOff val="0"/>
                    <a:lumOff val="0"/>
                    <a:alphaOff val="0"/>
                  </a:schemeClr>
                </a:lnRef>
                <a:fillRef idx="1">
                  <a:schemeClr val="accent3">
                    <a:shade val="80000"/>
                    <a:hueOff val="218909"/>
                    <a:satOff val="-1431"/>
                    <a:lumOff val="24554"/>
                    <a:alphaOff val="0"/>
                  </a:schemeClr>
                </a:fillRef>
                <a:effectRef idx="0">
                  <a:schemeClr val="accent3">
                    <a:shade val="80000"/>
                    <a:hueOff val="218909"/>
                    <a:satOff val="-1431"/>
                    <a:lumOff val="24554"/>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en-CA" dirty="0">
                    <a:solidFill>
                      <a:prstClr val="white"/>
                    </a:solidFill>
                    <a:latin typeface="Calibri"/>
                  </a:endParaRPr>
                </a:p>
              </p:txBody>
            </p:sp>
            <p:sp>
              <p:nvSpPr>
                <p:cNvPr id="22" name="Chevron 14">
                  <a:extLst>
                    <a:ext uri="{FF2B5EF4-FFF2-40B4-BE49-F238E27FC236}">
                      <a16:creationId xmlns:a16="http://schemas.microsoft.com/office/drawing/2014/main" id="{12C7693D-009E-3F47-86B7-372AF28CD207}"/>
                    </a:ext>
                  </a:extLst>
                </p:cNvPr>
                <p:cNvSpPr/>
                <p:nvPr/>
              </p:nvSpPr>
              <p:spPr>
                <a:xfrm>
                  <a:off x="5826366" y="0"/>
                  <a:ext cx="862947" cy="575469"/>
                </a:xfrm>
                <a:prstGeom prst="rect">
                  <a:avLst/>
                </a:prstGeom>
              </p:spPr>
              <p:style>
                <a:lnRef idx="0">
                  <a:scrgbClr r="0" g="0" b="0"/>
                </a:lnRef>
                <a:fillRef idx="0">
                  <a:scrgbClr r="0" g="0" b="0"/>
                </a:fillRef>
                <a:effectRef idx="0">
                  <a:scrgbClr r="0" g="0" b="0"/>
                </a:effectRef>
                <a:fontRef idx="minor">
                  <a:schemeClr val="lt1"/>
                </a:fontRef>
              </p:style>
              <p:txBody>
                <a:bodyPr lIns="32004" tIns="10668" rIns="10668" bIns="10668"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lnSpc>
                      <a:spcPct val="90000"/>
                    </a:lnSpc>
                    <a:spcBef>
                      <a:spcPts val="0"/>
                    </a:spcBef>
                    <a:spcAft>
                      <a:spcPts val="335"/>
                    </a:spcAft>
                    <a:defRPr/>
                  </a:pPr>
                  <a:r>
                    <a:rPr lang="en-US" sz="1067" b="1" dirty="0">
                      <a:solidFill>
                        <a:srgbClr val="FFFFFF"/>
                      </a:solidFill>
                      <a:latin typeface="Calibri"/>
                      <a:ea typeface="Times New Roman"/>
                      <a:cs typeface="Times New Roman"/>
                    </a:rPr>
                    <a:t>Large-scale Deployment </a:t>
                  </a:r>
                  <a:endParaRPr lang="en-CA" sz="1400" dirty="0">
                    <a:solidFill>
                      <a:prstClr val="white"/>
                    </a:solidFill>
                    <a:latin typeface="Times New Roman"/>
                    <a:ea typeface="Times New Roman"/>
                  </a:endParaRPr>
                </a:p>
              </p:txBody>
            </p:sp>
          </p:grpSp>
          <p:grpSp>
            <p:nvGrpSpPr>
              <p:cNvPr id="11" name="Group 10">
                <a:extLst>
                  <a:ext uri="{FF2B5EF4-FFF2-40B4-BE49-F238E27FC236}">
                    <a16:creationId xmlns:a16="http://schemas.microsoft.com/office/drawing/2014/main" id="{1F2D93F2-4B31-8849-A7E7-95C63F60D4D8}"/>
                  </a:ext>
                </a:extLst>
              </p:cNvPr>
              <p:cNvGrpSpPr>
                <a:grpSpLocks/>
              </p:cNvGrpSpPr>
              <p:nvPr/>
            </p:nvGrpSpPr>
            <p:grpSpPr bwMode="auto">
              <a:xfrm>
                <a:off x="0" y="0"/>
                <a:ext cx="1437752" cy="575469"/>
                <a:chOff x="0" y="0"/>
                <a:chExt cx="1437752" cy="575469"/>
              </a:xfrm>
            </p:grpSpPr>
            <p:sp>
              <p:nvSpPr>
                <p:cNvPr id="19" name="Chevron 16">
                  <a:extLst>
                    <a:ext uri="{FF2B5EF4-FFF2-40B4-BE49-F238E27FC236}">
                      <a16:creationId xmlns:a16="http://schemas.microsoft.com/office/drawing/2014/main" id="{C1E7AF85-5CDE-FA4B-8295-5C434B41834F}"/>
                    </a:ext>
                  </a:extLst>
                </p:cNvPr>
                <p:cNvSpPr/>
                <p:nvPr/>
              </p:nvSpPr>
              <p:spPr>
                <a:xfrm>
                  <a:off x="0" y="0"/>
                  <a:ext cx="1437752" cy="575469"/>
                </a:xfrm>
                <a:prstGeom prst="chevron">
                  <a:avLst/>
                </a:prstGeom>
                <a:solidFill>
                  <a:schemeClr val="accent1">
                    <a:lumMod val="20000"/>
                    <a:lumOff val="80000"/>
                  </a:schemeClr>
                </a:solidFill>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en-CA" dirty="0">
                    <a:solidFill>
                      <a:prstClr val="white"/>
                    </a:solidFill>
                    <a:latin typeface="Calibri"/>
                  </a:endParaRPr>
                </a:p>
              </p:txBody>
            </p:sp>
            <p:sp>
              <p:nvSpPr>
                <p:cNvPr id="20" name="Chevron 4">
                  <a:extLst>
                    <a:ext uri="{FF2B5EF4-FFF2-40B4-BE49-F238E27FC236}">
                      <a16:creationId xmlns:a16="http://schemas.microsoft.com/office/drawing/2014/main" id="{815D56C6-DB79-604A-A8E3-5AA91AEC9736}"/>
                    </a:ext>
                  </a:extLst>
                </p:cNvPr>
                <p:cNvSpPr/>
                <p:nvPr/>
              </p:nvSpPr>
              <p:spPr>
                <a:xfrm>
                  <a:off x="372367" y="0"/>
                  <a:ext cx="862947" cy="575469"/>
                </a:xfrm>
                <a:prstGeom prst="rect">
                  <a:avLst/>
                </a:prstGeom>
              </p:spPr>
              <p:style>
                <a:lnRef idx="0">
                  <a:scrgbClr r="0" g="0" b="0"/>
                </a:lnRef>
                <a:fillRef idx="0">
                  <a:scrgbClr r="0" g="0" b="0"/>
                </a:fillRef>
                <a:effectRef idx="0">
                  <a:scrgbClr r="0" g="0" b="0"/>
                </a:effectRef>
                <a:fontRef idx="minor">
                  <a:schemeClr val="lt1"/>
                </a:fontRef>
              </p:style>
              <p:txBody>
                <a:bodyPr lIns="32004" tIns="10668" rIns="10668" bIns="10668"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lnSpc>
                      <a:spcPct val="90000"/>
                    </a:lnSpc>
                    <a:spcBef>
                      <a:spcPts val="0"/>
                    </a:spcBef>
                    <a:spcAft>
                      <a:spcPts val="335"/>
                    </a:spcAft>
                    <a:defRPr/>
                  </a:pPr>
                  <a:r>
                    <a:rPr lang="en-US" sz="1067" b="1" dirty="0">
                      <a:solidFill>
                        <a:srgbClr val="000000"/>
                      </a:solidFill>
                      <a:latin typeface="Calibri"/>
                      <a:ea typeface="Times New Roman"/>
                      <a:cs typeface="Times New Roman"/>
                    </a:rPr>
                    <a:t>Basic Research</a:t>
                  </a:r>
                  <a:endParaRPr lang="en-CA" sz="1067" dirty="0">
                    <a:solidFill>
                      <a:prstClr val="white"/>
                    </a:solidFill>
                    <a:latin typeface="Times New Roman"/>
                    <a:ea typeface="Times New Roman"/>
                  </a:endParaRPr>
                </a:p>
              </p:txBody>
            </p:sp>
          </p:grpSp>
          <p:grpSp>
            <p:nvGrpSpPr>
              <p:cNvPr id="12" name="Group 11">
                <a:extLst>
                  <a:ext uri="{FF2B5EF4-FFF2-40B4-BE49-F238E27FC236}">
                    <a16:creationId xmlns:a16="http://schemas.microsoft.com/office/drawing/2014/main" id="{81588401-8B3D-8841-9323-0CF326531F3C}"/>
                  </a:ext>
                </a:extLst>
              </p:cNvPr>
              <p:cNvGrpSpPr>
                <a:grpSpLocks/>
              </p:cNvGrpSpPr>
              <p:nvPr/>
            </p:nvGrpSpPr>
            <p:grpSpPr bwMode="auto">
              <a:xfrm>
                <a:off x="1115607" y="0"/>
                <a:ext cx="2457346" cy="575469"/>
                <a:chOff x="1115607" y="0"/>
                <a:chExt cx="2457346" cy="575469"/>
              </a:xfrm>
            </p:grpSpPr>
            <p:sp>
              <p:nvSpPr>
                <p:cNvPr id="16" name="Chevron 14">
                  <a:extLst>
                    <a:ext uri="{FF2B5EF4-FFF2-40B4-BE49-F238E27FC236}">
                      <a16:creationId xmlns:a16="http://schemas.microsoft.com/office/drawing/2014/main" id="{54B1683E-BB47-854F-963B-6E237B44948E}"/>
                    </a:ext>
                  </a:extLst>
                </p:cNvPr>
                <p:cNvSpPr/>
                <p:nvPr/>
              </p:nvSpPr>
              <p:spPr>
                <a:xfrm>
                  <a:off x="1115607" y="0"/>
                  <a:ext cx="1439230" cy="575469"/>
                </a:xfrm>
                <a:prstGeom prst="chevron">
                  <a:avLst/>
                </a:prstGeom>
                <a:solidFill>
                  <a:schemeClr val="tx2">
                    <a:lumMod val="20000"/>
                    <a:lumOff val="80000"/>
                  </a:schemeClr>
                </a:solidFill>
                <a:ln>
                  <a:noFill/>
                </a:ln>
                <a:effectLst/>
                <a:scene3d>
                  <a:camera prst="orthographicFront">
                    <a:rot lat="0" lon="0" rev="0"/>
                  </a:camera>
                  <a:lightRig rig="glow" dir="t">
                    <a:rot lat="0" lon="0" rev="4800000"/>
                  </a:lightRig>
                </a:scene3d>
                <a:sp3d prstMaterial="matte">
                  <a:bevelT w="127000" h="63500" prst="cross"/>
                </a:sp3d>
              </p:spPr>
              <p:style>
                <a:lnRef idx="2">
                  <a:schemeClr val="lt1">
                    <a:hueOff val="0"/>
                    <a:satOff val="0"/>
                    <a:lumOff val="0"/>
                    <a:alphaOff val="0"/>
                  </a:schemeClr>
                </a:lnRef>
                <a:fillRef idx="1">
                  <a:schemeClr val="accent3">
                    <a:shade val="80000"/>
                    <a:hueOff val="43782"/>
                    <a:satOff val="-286"/>
                    <a:lumOff val="4911"/>
                    <a:alphaOff val="0"/>
                  </a:schemeClr>
                </a:fillRef>
                <a:effectRef idx="0">
                  <a:schemeClr val="accent3">
                    <a:shade val="80000"/>
                    <a:hueOff val="43782"/>
                    <a:satOff val="-286"/>
                    <a:lumOff val="4911"/>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en-CA" dirty="0">
                    <a:solidFill>
                      <a:prstClr val="white"/>
                    </a:solidFill>
                    <a:latin typeface="Calibri"/>
                  </a:endParaRPr>
                </a:p>
              </p:txBody>
            </p:sp>
            <p:sp>
              <p:nvSpPr>
                <p:cNvPr id="17" name="Chevron 6">
                  <a:extLst>
                    <a:ext uri="{FF2B5EF4-FFF2-40B4-BE49-F238E27FC236}">
                      <a16:creationId xmlns:a16="http://schemas.microsoft.com/office/drawing/2014/main" id="{11B04DE5-E669-DA41-BC2E-46F4913B295A}"/>
                    </a:ext>
                  </a:extLst>
                </p:cNvPr>
                <p:cNvSpPr/>
                <p:nvPr/>
              </p:nvSpPr>
              <p:spPr>
                <a:xfrm>
                  <a:off x="1462871" y="0"/>
                  <a:ext cx="864425" cy="575469"/>
                </a:xfrm>
                <a:prstGeom prst="rect">
                  <a:avLst/>
                </a:prstGeom>
              </p:spPr>
              <p:style>
                <a:lnRef idx="0">
                  <a:scrgbClr r="0" g="0" b="0"/>
                </a:lnRef>
                <a:fillRef idx="0">
                  <a:scrgbClr r="0" g="0" b="0"/>
                </a:fillRef>
                <a:effectRef idx="0">
                  <a:scrgbClr r="0" g="0" b="0"/>
                </a:effectRef>
                <a:fontRef idx="minor">
                  <a:schemeClr val="lt1"/>
                </a:fontRef>
              </p:style>
              <p:txBody>
                <a:bodyPr lIns="32004" tIns="10668" rIns="10668" bIns="10668"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lnSpc>
                      <a:spcPct val="90000"/>
                    </a:lnSpc>
                    <a:spcBef>
                      <a:spcPts val="0"/>
                    </a:spcBef>
                    <a:spcAft>
                      <a:spcPts val="335"/>
                    </a:spcAft>
                    <a:defRPr/>
                  </a:pPr>
                  <a:r>
                    <a:rPr lang="en-US" sz="1067" b="1" dirty="0">
                      <a:solidFill>
                        <a:srgbClr val="000000"/>
                      </a:solidFill>
                      <a:latin typeface="Calibri"/>
                      <a:ea typeface="Times New Roman"/>
                      <a:cs typeface="Times New Roman"/>
                    </a:rPr>
                    <a:t>Applied Research &amp; Development</a:t>
                  </a:r>
                  <a:endParaRPr lang="en-CA" sz="1067" dirty="0">
                    <a:solidFill>
                      <a:prstClr val="white"/>
                    </a:solidFill>
                    <a:latin typeface="Times New Roman"/>
                    <a:ea typeface="Times New Roman"/>
                  </a:endParaRPr>
                </a:p>
              </p:txBody>
            </p:sp>
            <p:sp>
              <p:nvSpPr>
                <p:cNvPr id="18" name="Chevron 14">
                  <a:extLst>
                    <a:ext uri="{FF2B5EF4-FFF2-40B4-BE49-F238E27FC236}">
                      <a16:creationId xmlns:a16="http://schemas.microsoft.com/office/drawing/2014/main" id="{54B1683E-BB47-854F-963B-6E237B44948E}"/>
                    </a:ext>
                  </a:extLst>
                </p:cNvPr>
                <p:cNvSpPr/>
                <p:nvPr/>
              </p:nvSpPr>
              <p:spPr>
                <a:xfrm>
                  <a:off x="1119298" y="0"/>
                  <a:ext cx="2453655" cy="575469"/>
                </a:xfrm>
                <a:prstGeom prst="chevron">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en-CA" dirty="0">
                    <a:solidFill>
                      <a:prstClr val="white"/>
                    </a:solidFill>
                    <a:latin typeface="Calibri"/>
                  </a:endParaRPr>
                </a:p>
              </p:txBody>
            </p:sp>
          </p:grpSp>
          <p:grpSp>
            <p:nvGrpSpPr>
              <p:cNvPr id="13" name="Group 12">
                <a:extLst>
                  <a:ext uri="{FF2B5EF4-FFF2-40B4-BE49-F238E27FC236}">
                    <a16:creationId xmlns:a16="http://schemas.microsoft.com/office/drawing/2014/main" id="{3378974B-60E7-744E-A838-F898CC0FAF98}"/>
                  </a:ext>
                </a:extLst>
              </p:cNvPr>
              <p:cNvGrpSpPr>
                <a:grpSpLocks/>
              </p:cNvGrpSpPr>
              <p:nvPr/>
            </p:nvGrpSpPr>
            <p:grpSpPr bwMode="auto">
              <a:xfrm>
                <a:off x="3271512" y="0"/>
                <a:ext cx="1437752" cy="575469"/>
                <a:chOff x="3271512" y="0"/>
                <a:chExt cx="1437752" cy="575469"/>
              </a:xfrm>
            </p:grpSpPr>
            <p:sp>
              <p:nvSpPr>
                <p:cNvPr id="14" name="Chevron 12">
                  <a:extLst>
                    <a:ext uri="{FF2B5EF4-FFF2-40B4-BE49-F238E27FC236}">
                      <a16:creationId xmlns:a16="http://schemas.microsoft.com/office/drawing/2014/main" id="{6B3D1B2F-AD82-C845-BF3B-D2EB725BF620}"/>
                    </a:ext>
                  </a:extLst>
                </p:cNvPr>
                <p:cNvSpPr/>
                <p:nvPr/>
              </p:nvSpPr>
              <p:spPr>
                <a:xfrm>
                  <a:off x="3271512" y="0"/>
                  <a:ext cx="1437752" cy="575469"/>
                </a:xfrm>
                <a:prstGeom prst="chevron">
                  <a:avLst/>
                </a:prstGeom>
                <a:solidFill>
                  <a:schemeClr val="tx2">
                    <a:lumMod val="60000"/>
                    <a:lumOff val="40000"/>
                  </a:schemeClr>
                </a:solidFill>
              </p:spPr>
              <p:style>
                <a:lnRef idx="2">
                  <a:schemeClr val="lt1">
                    <a:hueOff val="0"/>
                    <a:satOff val="0"/>
                    <a:lumOff val="0"/>
                    <a:alphaOff val="0"/>
                  </a:schemeClr>
                </a:lnRef>
                <a:fillRef idx="1">
                  <a:schemeClr val="accent3">
                    <a:shade val="80000"/>
                    <a:hueOff val="131345"/>
                    <a:satOff val="-859"/>
                    <a:lumOff val="14732"/>
                    <a:alphaOff val="0"/>
                  </a:schemeClr>
                </a:fillRef>
                <a:effectRef idx="0">
                  <a:schemeClr val="accent3">
                    <a:shade val="80000"/>
                    <a:hueOff val="131345"/>
                    <a:satOff val="-859"/>
                    <a:lumOff val="14732"/>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en-CA" dirty="0">
                    <a:solidFill>
                      <a:prstClr val="white"/>
                    </a:solidFill>
                    <a:latin typeface="Calibri"/>
                  </a:endParaRPr>
                </a:p>
              </p:txBody>
            </p:sp>
            <p:sp>
              <p:nvSpPr>
                <p:cNvPr id="15" name="Chevron 10">
                  <a:extLst>
                    <a:ext uri="{FF2B5EF4-FFF2-40B4-BE49-F238E27FC236}">
                      <a16:creationId xmlns:a16="http://schemas.microsoft.com/office/drawing/2014/main" id="{D728C622-B906-BA45-9285-94A298EEE4B1}"/>
                    </a:ext>
                  </a:extLst>
                </p:cNvPr>
                <p:cNvSpPr/>
                <p:nvPr/>
              </p:nvSpPr>
              <p:spPr>
                <a:xfrm>
                  <a:off x="3598073" y="0"/>
                  <a:ext cx="899887" cy="575469"/>
                </a:xfrm>
                <a:prstGeom prst="rect">
                  <a:avLst/>
                </a:prstGeom>
              </p:spPr>
              <p:style>
                <a:lnRef idx="0">
                  <a:scrgbClr r="0" g="0" b="0"/>
                </a:lnRef>
                <a:fillRef idx="0">
                  <a:scrgbClr r="0" g="0" b="0"/>
                </a:fillRef>
                <a:effectRef idx="0">
                  <a:scrgbClr r="0" g="0" b="0"/>
                </a:effectRef>
                <a:fontRef idx="minor">
                  <a:schemeClr val="lt1"/>
                </a:fontRef>
              </p:style>
              <p:txBody>
                <a:bodyPr lIns="32004" tIns="10668" rIns="10668" bIns="10668"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lnSpc>
                      <a:spcPct val="90000"/>
                    </a:lnSpc>
                    <a:spcBef>
                      <a:spcPts val="0"/>
                    </a:spcBef>
                    <a:spcAft>
                      <a:spcPts val="335"/>
                    </a:spcAft>
                    <a:defRPr/>
                  </a:pPr>
                  <a:r>
                    <a:rPr lang="en-US" sz="1067" b="1" dirty="0">
                      <a:solidFill>
                        <a:prstClr val="white"/>
                      </a:solidFill>
                      <a:latin typeface="Calibri"/>
                      <a:ea typeface="Times New Roman"/>
                      <a:cs typeface="Times New Roman"/>
                    </a:rPr>
                    <a:t>Commercialization &amp; Market Development</a:t>
                  </a:r>
                  <a:endParaRPr lang="en-CA" sz="1400" dirty="0">
                    <a:solidFill>
                      <a:prstClr val="white"/>
                    </a:solidFill>
                    <a:latin typeface="Times New Roman"/>
                    <a:ea typeface="Times New Roman"/>
                  </a:endParaRPr>
                </a:p>
              </p:txBody>
            </p:sp>
          </p:grpSp>
        </p:grpSp>
        <p:pic>
          <p:nvPicPr>
            <p:cNvPr id="27" name="Picture 4">
              <a:extLst>
                <a:ext uri="{FF2B5EF4-FFF2-40B4-BE49-F238E27FC236}">
                  <a16:creationId xmlns:a16="http://schemas.microsoft.com/office/drawing/2014/main" id="{405AF25D-301E-CE4B-9328-2B35B90FE635}"/>
                </a:ext>
              </a:extLst>
            </p:cNvPr>
            <p:cNvPicPr>
              <a:picLocks noChangeAspect="1" noChangeArrowheads="1"/>
            </p:cNvPicPr>
            <p:nvPr/>
          </p:nvPicPr>
          <p:blipFill rotWithShape="1">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colorTemperature colorTemp="5125"/>
                      </a14:imgEffect>
                      <a14:imgEffect>
                        <a14:saturation sat="0"/>
                      </a14:imgEffect>
                      <a14:imgEffect>
                        <a14:brightnessContrast bright="21000"/>
                      </a14:imgEffect>
                    </a14:imgLayer>
                  </a14:imgProps>
                </a:ext>
                <a:ext uri="{28A0092B-C50C-407E-A947-70E740481C1C}">
                  <a14:useLocalDpi xmlns:a14="http://schemas.microsoft.com/office/drawing/2010/main" val="0"/>
                </a:ext>
              </a:extLst>
            </a:blip>
            <a:srcRect l="66030" t="52059" r="7810" b="15942"/>
            <a:stretch/>
          </p:blipFill>
          <p:spPr bwMode="auto">
            <a:xfrm flipH="1">
              <a:off x="318121" y="4251363"/>
              <a:ext cx="985472" cy="1056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4">
              <a:extLst>
                <a:ext uri="{FF2B5EF4-FFF2-40B4-BE49-F238E27FC236}">
                  <a16:creationId xmlns:a16="http://schemas.microsoft.com/office/drawing/2014/main" id="{5BDE72EE-0B4C-454B-AF9C-E22F2648CA04}"/>
                </a:ext>
              </a:extLst>
            </p:cNvPr>
            <p:cNvPicPr>
              <a:picLocks noChangeAspect="1" noChangeArrowheads="1"/>
            </p:cNvPicPr>
            <p:nvPr/>
          </p:nvPicPr>
          <p:blipFill rotWithShape="1">
            <a:blip r:embed="rId5" cstate="print">
              <a:clrChange>
                <a:clrFrom>
                  <a:srgbClr val="F9F9F9"/>
                </a:clrFrom>
                <a:clrTo>
                  <a:srgbClr val="F9F9F9">
                    <a:alpha val="0"/>
                  </a:srgbClr>
                </a:clrTo>
              </a:clrChange>
              <a:duotone>
                <a:schemeClr val="bg2">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Effect>
                        <a14:brightnessContrast bright="16000"/>
                      </a14:imgEffect>
                    </a14:imgLayer>
                  </a14:imgProps>
                </a:ext>
                <a:ext uri="{28A0092B-C50C-407E-A947-70E740481C1C}">
                  <a14:useLocalDpi xmlns:a14="http://schemas.microsoft.com/office/drawing/2010/main" val="0"/>
                </a:ext>
              </a:extLst>
            </a:blip>
            <a:srcRect l="8490" t="19328" r="71796" b="46139"/>
            <a:stretch/>
          </p:blipFill>
          <p:spPr bwMode="auto">
            <a:xfrm flipH="1">
              <a:off x="11089681" y="4246438"/>
              <a:ext cx="771223" cy="1208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49650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D4B517-E49B-41B6-9DBC-23634E0F1CDC}" type="slidenum">
              <a:rPr lang="en-CA" smtClean="0"/>
              <a:pPr/>
              <a:t>9</a:t>
            </a:fld>
            <a:endParaRPr lang="en-CA" dirty="0"/>
          </a:p>
        </p:txBody>
      </p:sp>
      <p:sp>
        <p:nvSpPr>
          <p:cNvPr id="4" name="Title 3"/>
          <p:cNvSpPr>
            <a:spLocks noGrp="1"/>
          </p:cNvSpPr>
          <p:nvPr>
            <p:ph type="title"/>
          </p:nvPr>
        </p:nvSpPr>
        <p:spPr>
          <a:xfrm>
            <a:off x="759199" y="8620"/>
            <a:ext cx="5432982" cy="878670"/>
          </a:xfrm>
        </p:spPr>
        <p:txBody>
          <a:bodyPr>
            <a:normAutofit/>
          </a:bodyPr>
          <a:lstStyle/>
          <a:p>
            <a:r>
              <a:rPr lang="en-CA" sz="3200" b="1" dirty="0"/>
              <a:t>Core transformational Policy requirements</a:t>
            </a:r>
          </a:p>
        </p:txBody>
      </p:sp>
      <p:sp>
        <p:nvSpPr>
          <p:cNvPr id="5" name="Content Placeholder 2"/>
          <p:cNvSpPr txBox="1">
            <a:spLocks/>
          </p:cNvSpPr>
          <p:nvPr/>
        </p:nvSpPr>
        <p:spPr>
          <a:xfrm>
            <a:off x="755576" y="5661248"/>
            <a:ext cx="7596488" cy="1008112"/>
          </a:xfrm>
          <a:prstGeom prst="rect">
            <a:avLst/>
          </a:prstGeom>
          <a:ln w="38100">
            <a:solidFill>
              <a:schemeClr val="tx1">
                <a:lumMod val="65000"/>
                <a:lumOff val="35000"/>
              </a:schemeClr>
            </a:solidFill>
          </a:ln>
        </p:spPr>
        <p:txBody>
          <a:bodyPr lIns="108000" tIns="108000" rIns="108000" bIns="108000">
            <a:noAutofit/>
          </a:bodyPr>
          <a:lstStyle>
            <a:lvl1pPr marL="0" indent="0" algn="l" defTabSz="914400" rtl="0" eaLnBrk="1" latinLnBrk="0" hangingPunct="1">
              <a:spcBef>
                <a:spcPct val="20000"/>
              </a:spcBef>
              <a:buFont typeface="Arial" panose="020B0604020202020204" pitchFamily="34" charset="0"/>
              <a:buNone/>
              <a:defRPr sz="2200" kern="1200">
                <a:solidFill>
                  <a:srgbClr val="004D7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4D7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4D7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4D71"/>
                </a:solidFill>
                <a:latin typeface="Calibri" panose="020F0502020204030204" pitchFamily="34" charset="0"/>
                <a:ea typeface="+mn-ea"/>
                <a:cs typeface="+mn-cs"/>
              </a:defRPr>
            </a:lvl4pPr>
            <a:lvl5pPr marL="0" indent="1255713" algn="l" defTabSz="914400" rtl="0" eaLnBrk="1" latinLnBrk="0" hangingPunct="1">
              <a:spcBef>
                <a:spcPct val="20000"/>
              </a:spcBef>
              <a:buFont typeface="Arial" panose="020B0604020202020204" pitchFamily="34" charset="0"/>
              <a:buChar char="»"/>
              <a:defRPr sz="1400" kern="1200">
                <a:solidFill>
                  <a:srgbClr val="004D7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CA" sz="2400" dirty="0"/>
          </a:p>
        </p:txBody>
      </p:sp>
      <p:sp>
        <p:nvSpPr>
          <p:cNvPr id="6" name="Rectangle 5"/>
          <p:cNvSpPr/>
          <p:nvPr/>
        </p:nvSpPr>
        <p:spPr>
          <a:xfrm>
            <a:off x="827584" y="5746030"/>
            <a:ext cx="7452828" cy="830997"/>
          </a:xfrm>
          <a:prstGeom prst="rect">
            <a:avLst/>
          </a:prstGeom>
        </p:spPr>
        <p:txBody>
          <a:bodyPr wrap="square">
            <a:spAutoFit/>
          </a:bodyPr>
          <a:lstStyle/>
          <a:p>
            <a:pPr algn="ctr"/>
            <a:r>
              <a:rPr lang="en-CA" sz="2400" dirty="0">
                <a:solidFill>
                  <a:srgbClr val="004D71"/>
                </a:solidFill>
                <a:latin typeface="Calibri" panose="020F0502020204030204" pitchFamily="34" charset="0"/>
              </a:rPr>
              <a:t>Together, new Policy standards contribute to balancing </a:t>
            </a:r>
          </a:p>
          <a:p>
            <a:pPr algn="ctr"/>
            <a:r>
              <a:rPr lang="en-CA" sz="2400" dirty="0">
                <a:solidFill>
                  <a:srgbClr val="004D71"/>
                </a:solidFill>
                <a:latin typeface="Calibri" panose="020F0502020204030204" pitchFamily="34" charset="0"/>
              </a:rPr>
              <a:t>results, service, and appropriate controls</a:t>
            </a:r>
          </a:p>
        </p:txBody>
      </p:sp>
      <p:grpSp>
        <p:nvGrpSpPr>
          <p:cNvPr id="28" name="Group 27"/>
          <p:cNvGrpSpPr/>
          <p:nvPr/>
        </p:nvGrpSpPr>
        <p:grpSpPr>
          <a:xfrm>
            <a:off x="619125" y="1067308"/>
            <a:ext cx="7909756" cy="4413920"/>
            <a:chOff x="619125" y="1738042"/>
            <a:chExt cx="7909756" cy="2998225"/>
          </a:xfrm>
        </p:grpSpPr>
        <p:sp>
          <p:nvSpPr>
            <p:cNvPr id="29" name="Rectangle 28"/>
            <p:cNvSpPr/>
            <p:nvPr>
              <p:custDataLst>
                <p:tags r:id="rId1"/>
              </p:custDataLst>
            </p:nvPr>
          </p:nvSpPr>
          <p:spPr>
            <a:xfrm>
              <a:off x="623131" y="1738042"/>
              <a:ext cx="7905750" cy="926267"/>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Pentagon 29"/>
            <p:cNvSpPr/>
            <p:nvPr>
              <p:custDataLst>
                <p:tags r:id="rId2"/>
              </p:custDataLst>
            </p:nvPr>
          </p:nvSpPr>
          <p:spPr>
            <a:xfrm>
              <a:off x="619125" y="1740659"/>
              <a:ext cx="1905000" cy="926267"/>
            </a:xfrm>
            <a:prstGeom prst="homePlate">
              <a:avLst>
                <a:gd name="adj" fmla="val 29361"/>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Focus on impacts</a:t>
              </a:r>
            </a:p>
          </p:txBody>
        </p:sp>
        <p:sp>
          <p:nvSpPr>
            <p:cNvPr id="31" name="Rectangle 30"/>
            <p:cNvSpPr/>
            <p:nvPr>
              <p:custDataLst>
                <p:tags r:id="rId3"/>
              </p:custDataLst>
            </p:nvPr>
          </p:nvSpPr>
          <p:spPr>
            <a:xfrm>
              <a:off x="619125" y="2771775"/>
              <a:ext cx="7905750" cy="926267"/>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Pentagon 31"/>
            <p:cNvSpPr/>
            <p:nvPr>
              <p:custDataLst>
                <p:tags r:id="rId4"/>
              </p:custDataLst>
            </p:nvPr>
          </p:nvSpPr>
          <p:spPr>
            <a:xfrm>
              <a:off x="619125" y="2764306"/>
              <a:ext cx="1905000" cy="926267"/>
            </a:xfrm>
            <a:prstGeom prst="homePlate">
              <a:avLst>
                <a:gd name="adj" fmla="val 29361"/>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A better user experience</a:t>
              </a:r>
            </a:p>
          </p:txBody>
        </p:sp>
        <p:sp>
          <p:nvSpPr>
            <p:cNvPr id="33" name="Rectangle 32"/>
            <p:cNvSpPr/>
            <p:nvPr>
              <p:custDataLst>
                <p:tags r:id="rId5"/>
              </p:custDataLst>
            </p:nvPr>
          </p:nvSpPr>
          <p:spPr>
            <a:xfrm>
              <a:off x="619125" y="3810000"/>
              <a:ext cx="7905750" cy="926267"/>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Pentagon 33"/>
            <p:cNvSpPr/>
            <p:nvPr>
              <p:custDataLst>
                <p:tags r:id="rId6"/>
              </p:custDataLst>
            </p:nvPr>
          </p:nvSpPr>
          <p:spPr>
            <a:xfrm>
              <a:off x="619125" y="3810000"/>
              <a:ext cx="1905000" cy="926267"/>
            </a:xfrm>
            <a:prstGeom prst="homePlate">
              <a:avLst>
                <a:gd name="adj" fmla="val 29361"/>
              </a:avLst>
            </a:prstGeom>
            <a:solidFill>
              <a:srgbClr val="00B050"/>
            </a:solidFill>
            <a:ln w="19050">
              <a:solidFill>
                <a:srgbClr val="1BA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Effective </a:t>
              </a:r>
              <a:r>
                <a:rPr lang="en-US" sz="1600" dirty="0"/>
                <a:t>transfer</a:t>
              </a:r>
              <a:r>
                <a:rPr lang="en-US" dirty="0"/>
                <a:t> payment management</a:t>
              </a:r>
            </a:p>
          </p:txBody>
        </p:sp>
        <p:sp>
          <p:nvSpPr>
            <p:cNvPr id="35" name="Rectangle 34"/>
            <p:cNvSpPr/>
            <p:nvPr/>
          </p:nvSpPr>
          <p:spPr>
            <a:xfrm>
              <a:off x="2524125" y="1752600"/>
              <a:ext cx="6000750" cy="926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CA" b="1" dirty="0">
                  <a:solidFill>
                    <a:srgbClr val="FF0000"/>
                  </a:solidFill>
                </a:rPr>
                <a:t>Program Design Snapshot</a:t>
              </a:r>
            </a:p>
            <a:p>
              <a:pPr marL="266700" lvl="2" indent="-266700">
                <a:tabLst>
                  <a:tab pos="266700" algn="l"/>
                </a:tabLst>
              </a:pPr>
              <a:r>
                <a:rPr lang="en-CA" sz="1600" b="1" dirty="0">
                  <a:solidFill>
                    <a:schemeClr val="tx1">
                      <a:lumMod val="65000"/>
                      <a:lumOff val="35000"/>
                    </a:schemeClr>
                  </a:solidFill>
                  <a:cs typeface="Arial" pitchFamily="34" charset="0"/>
                </a:rPr>
                <a:t>Policy standards to </a:t>
              </a:r>
              <a:r>
                <a:rPr lang="en-CA" sz="1600" b="1" dirty="0">
                  <a:solidFill>
                    <a:schemeClr val="tx1">
                      <a:lumMod val="65000"/>
                      <a:lumOff val="35000"/>
                    </a:schemeClr>
                  </a:solidFill>
                </a:rPr>
                <a:t>set consistent expectations for program results</a:t>
              </a:r>
            </a:p>
            <a:p>
              <a:pPr marL="552450" lvl="2" indent="-285750">
                <a:buFont typeface="Wingdings" panose="05000000000000000000" pitchFamily="2" charset="2"/>
                <a:buChar char="ü"/>
              </a:pPr>
              <a:r>
                <a:rPr lang="en-CA" sz="1400" dirty="0">
                  <a:solidFill>
                    <a:schemeClr val="tx1">
                      <a:lumMod val="65000"/>
                      <a:lumOff val="35000"/>
                    </a:schemeClr>
                  </a:solidFill>
                </a:rPr>
                <a:t>Programs that are properly scoped with appropriate rationale</a:t>
              </a:r>
            </a:p>
            <a:p>
              <a:pPr marL="552450" lvl="2" indent="-285750">
                <a:buFont typeface="Wingdings" panose="05000000000000000000" pitchFamily="2" charset="2"/>
                <a:buChar char="ü"/>
              </a:pPr>
              <a:r>
                <a:rPr lang="en-CA" sz="1400" dirty="0">
                  <a:solidFill>
                    <a:schemeClr val="tx1">
                      <a:lumMod val="65000"/>
                      <a:lumOff val="35000"/>
                    </a:schemeClr>
                  </a:solidFill>
                </a:rPr>
                <a:t>Design elements are linked to the achievement of results</a:t>
              </a:r>
            </a:p>
          </p:txBody>
        </p:sp>
        <p:sp>
          <p:nvSpPr>
            <p:cNvPr id="36" name="Rectangle 35"/>
            <p:cNvSpPr/>
            <p:nvPr/>
          </p:nvSpPr>
          <p:spPr>
            <a:xfrm>
              <a:off x="2514600" y="2771775"/>
              <a:ext cx="6000750" cy="915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588" lvl="2" indent="-1588"/>
              <a:r>
                <a:rPr lang="en-CA" b="1" dirty="0">
                  <a:solidFill>
                    <a:srgbClr val="0070C0"/>
                  </a:solidFill>
                </a:rPr>
                <a:t>Program Delivery Guide </a:t>
              </a:r>
              <a:endParaRPr lang="en-CA" dirty="0">
                <a:solidFill>
                  <a:srgbClr val="0070C0"/>
                </a:solidFill>
              </a:endParaRPr>
            </a:p>
            <a:p>
              <a:pPr marL="0" lvl="2"/>
              <a:r>
                <a:rPr lang="en-CA" sz="1600" b="1" dirty="0">
                  <a:solidFill>
                    <a:schemeClr val="tx1">
                      <a:lumMod val="65000"/>
                      <a:lumOff val="35000"/>
                    </a:schemeClr>
                  </a:solidFill>
                  <a:cs typeface="Arial" pitchFamily="34" charset="0"/>
                </a:rPr>
                <a:t>Policy standards to tailor delivery based on type of relationship</a:t>
              </a:r>
            </a:p>
            <a:p>
              <a:pPr marL="552450" lvl="2" indent="-285750">
                <a:buFont typeface="Wingdings" panose="05000000000000000000" pitchFamily="2" charset="2"/>
                <a:buChar char="ü"/>
              </a:pPr>
              <a:r>
                <a:rPr lang="en-CA" sz="1400" dirty="0">
                  <a:solidFill>
                    <a:schemeClr val="tx1">
                      <a:lumMod val="65000"/>
                      <a:lumOff val="35000"/>
                    </a:schemeClr>
                  </a:solidFill>
                </a:rPr>
                <a:t>Program delivery processes operationalized, ensuring better user experience and the achievement of results</a:t>
              </a:r>
            </a:p>
          </p:txBody>
        </p:sp>
        <p:sp>
          <p:nvSpPr>
            <p:cNvPr id="37" name="Rectangle 36"/>
            <p:cNvSpPr/>
            <p:nvPr/>
          </p:nvSpPr>
          <p:spPr>
            <a:xfrm>
              <a:off x="2514600" y="3810000"/>
              <a:ext cx="600075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588" lvl="2" indent="-1588">
                <a:tabLst>
                  <a:tab pos="266700" algn="l"/>
                </a:tabLst>
              </a:pPr>
              <a:r>
                <a:rPr lang="en-CA" b="1" dirty="0">
                  <a:solidFill>
                    <a:srgbClr val="00B050"/>
                  </a:solidFill>
                </a:rPr>
                <a:t>Departmental Management Framework</a:t>
              </a:r>
            </a:p>
            <a:p>
              <a:pPr marL="0" lvl="2" indent="-182563">
                <a:tabLst>
                  <a:tab pos="266700" algn="l"/>
                </a:tabLst>
              </a:pPr>
              <a:r>
                <a:rPr lang="en-CA" sz="1600" b="1" dirty="0">
                  <a:solidFill>
                    <a:schemeClr val="tx1">
                      <a:lumMod val="65000"/>
                      <a:lumOff val="35000"/>
                    </a:schemeClr>
                  </a:solidFill>
                  <a:cs typeface="Arial" pitchFamily="34" charset="0"/>
                </a:rPr>
                <a:t>Policy standards to ensure continuing effective TP management</a:t>
              </a:r>
            </a:p>
            <a:p>
              <a:pPr marL="552450" lvl="2" indent="-285750">
                <a:buFont typeface="Wingdings" panose="05000000000000000000" pitchFamily="2" charset="2"/>
                <a:buChar char="ü"/>
                <a:tabLst>
                  <a:tab pos="266700" algn="l"/>
                </a:tabLst>
              </a:pPr>
              <a:r>
                <a:rPr lang="en-CA" sz="1400" dirty="0">
                  <a:solidFill>
                    <a:schemeClr val="tx1">
                      <a:lumMod val="65000"/>
                      <a:lumOff val="35000"/>
                    </a:schemeClr>
                  </a:solidFill>
                </a:rPr>
                <a:t>Departments have appropriate governance structure, ensuring stewardship of funds with more intelligent use of controls</a:t>
              </a:r>
            </a:p>
          </p:txBody>
        </p:sp>
      </p:grpSp>
    </p:spTree>
    <p:extLst>
      <p:ext uri="{BB962C8B-B14F-4D97-AF65-F5344CB8AC3E}">
        <p14:creationId xmlns:p14="http://schemas.microsoft.com/office/powerpoint/2010/main" val="667197920"/>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A Focus on Innovation </a:t>
            </a:r>
          </a:p>
        </p:txBody>
      </p:sp>
      <p:sp>
        <p:nvSpPr>
          <p:cNvPr id="3" name="Content Placeholder 2"/>
          <p:cNvSpPr>
            <a:spLocks noGrp="1"/>
          </p:cNvSpPr>
          <p:nvPr>
            <p:ph idx="1"/>
          </p:nvPr>
        </p:nvSpPr>
        <p:spPr>
          <a:xfrm>
            <a:off x="457200" y="2057401"/>
            <a:ext cx="8331693" cy="3394472"/>
          </a:xfrm>
        </p:spPr>
        <p:txBody>
          <a:bodyPr>
            <a:normAutofit/>
          </a:bodyPr>
          <a:lstStyle/>
          <a:p>
            <a:pPr>
              <a:spcAft>
                <a:spcPts val="1200"/>
              </a:spcAft>
            </a:pPr>
            <a:r>
              <a:rPr lang="en-CA" sz="2000" dirty="0"/>
              <a:t>Budget 2016 proposed over $1 billion in support of clean technology, to be delivered </a:t>
            </a:r>
            <a:r>
              <a:rPr lang="en-CA" sz="2000" u="sng" dirty="0"/>
              <a:t>across</a:t>
            </a:r>
            <a:r>
              <a:rPr lang="en-CA" sz="2000" dirty="0"/>
              <a:t> resource sectors: energy, mining, forestry, fisheries, and agriculture. </a:t>
            </a:r>
          </a:p>
          <a:p>
            <a:pPr>
              <a:spcAft>
                <a:spcPts val="1200"/>
              </a:spcAft>
            </a:pPr>
            <a:r>
              <a:rPr lang="en-CA" sz="2000" dirty="0"/>
              <a:t>Stakeholders </a:t>
            </a:r>
            <a:r>
              <a:rPr lang="en-US" sz="2000" dirty="0"/>
              <a:t>called for whole-of-government coordination, enhanced collaboration between players, and better access to public research assets.  </a:t>
            </a:r>
          </a:p>
          <a:p>
            <a:pPr>
              <a:spcAft>
                <a:spcPts val="1200"/>
              </a:spcAft>
            </a:pPr>
            <a:r>
              <a:rPr lang="en-US" sz="2000" dirty="0"/>
              <a:t>Emphasis on innovation to improve service to Canadians, increase cooperation between levels of government, and breakdown sector silos.</a:t>
            </a:r>
            <a:endParaRPr lang="en-CA" sz="2000" dirty="0"/>
          </a:p>
        </p:txBody>
      </p:sp>
    </p:spTree>
    <p:extLst>
      <p:ext uri="{BB962C8B-B14F-4D97-AF65-F5344CB8AC3E}">
        <p14:creationId xmlns:p14="http://schemas.microsoft.com/office/powerpoint/2010/main" val="17535719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Barriers to Collaboration</a:t>
            </a:r>
          </a:p>
        </p:txBody>
      </p:sp>
      <p:sp>
        <p:nvSpPr>
          <p:cNvPr id="3" name="Content Placeholder 2"/>
          <p:cNvSpPr>
            <a:spLocks noGrp="1"/>
          </p:cNvSpPr>
          <p:nvPr>
            <p:ph idx="1"/>
          </p:nvPr>
        </p:nvSpPr>
        <p:spPr>
          <a:xfrm>
            <a:off x="3879809" y="2095104"/>
            <a:ext cx="5264191" cy="2579544"/>
          </a:xfrm>
        </p:spPr>
        <p:txBody>
          <a:bodyPr>
            <a:noAutofit/>
          </a:bodyPr>
          <a:lstStyle/>
          <a:p>
            <a:pPr marL="539750">
              <a:spcAft>
                <a:spcPts val="1200"/>
              </a:spcAft>
              <a:buClr>
                <a:schemeClr val="accent3">
                  <a:lumMod val="75000"/>
                </a:schemeClr>
              </a:buClr>
              <a:buFont typeface="Wingdings" panose="05000000000000000000" pitchFamily="2" charset="2"/>
              <a:buChar char="q"/>
            </a:pPr>
            <a:r>
              <a:rPr lang="en-CA" sz="2000" dirty="0"/>
              <a:t>Gaps in expertise (technical/business)</a:t>
            </a:r>
          </a:p>
          <a:p>
            <a:pPr marL="539750">
              <a:spcAft>
                <a:spcPts val="1200"/>
              </a:spcAft>
              <a:buClr>
                <a:schemeClr val="accent3">
                  <a:lumMod val="75000"/>
                </a:schemeClr>
              </a:buClr>
              <a:buFont typeface="Wingdings" panose="05000000000000000000" pitchFamily="2" charset="2"/>
              <a:buChar char="q"/>
            </a:pPr>
            <a:r>
              <a:rPr lang="en-CA" sz="2000" dirty="0"/>
              <a:t>Lack of cash flow to pay for services</a:t>
            </a:r>
          </a:p>
          <a:p>
            <a:pPr marL="539750">
              <a:spcAft>
                <a:spcPts val="1200"/>
              </a:spcAft>
              <a:buClr>
                <a:schemeClr val="accent3">
                  <a:lumMod val="75000"/>
                </a:schemeClr>
              </a:buClr>
              <a:buFont typeface="Wingdings" panose="05000000000000000000" pitchFamily="2" charset="2"/>
              <a:buChar char="q"/>
            </a:pPr>
            <a:r>
              <a:rPr lang="en-CA" sz="2000" dirty="0"/>
              <a:t>Inability to navigate services offered within a complex federal system</a:t>
            </a:r>
          </a:p>
          <a:p>
            <a:pPr marL="539750">
              <a:spcAft>
                <a:spcPts val="1200"/>
              </a:spcAft>
              <a:buClr>
                <a:schemeClr val="accent3">
                  <a:lumMod val="75000"/>
                </a:schemeClr>
              </a:buClr>
              <a:buFont typeface="Wingdings" panose="05000000000000000000" pitchFamily="2" charset="2"/>
              <a:buChar char="q"/>
            </a:pPr>
            <a:r>
              <a:rPr lang="en-CA" sz="2000" dirty="0"/>
              <a:t>No access to research and test facilities</a:t>
            </a:r>
          </a:p>
          <a:p>
            <a:pPr marL="539750">
              <a:spcAft>
                <a:spcPts val="1200"/>
              </a:spcAft>
              <a:buClr>
                <a:schemeClr val="accent3">
                  <a:lumMod val="75000"/>
                </a:schemeClr>
              </a:buClr>
              <a:buFont typeface="Wingdings" panose="05000000000000000000" pitchFamily="2" charset="2"/>
              <a:buChar char="q"/>
            </a:pPr>
            <a:r>
              <a:rPr lang="en-CA" sz="2000" dirty="0"/>
              <a:t>Limited administrative capacity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72223"/>
            <a:ext cx="3442806" cy="2582105"/>
          </a:xfrm>
          <a:prstGeom prst="rect">
            <a:avLst/>
          </a:prstGeom>
          <a:ln>
            <a:solidFill>
              <a:schemeClr val="tx1"/>
            </a:solidFill>
          </a:ln>
        </p:spPr>
      </p:pic>
    </p:spTree>
    <p:extLst>
      <p:ext uri="{BB962C8B-B14F-4D97-AF65-F5344CB8AC3E}">
        <p14:creationId xmlns:p14="http://schemas.microsoft.com/office/powerpoint/2010/main" val="31638678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We </a:t>
            </a:r>
            <a:r>
              <a:rPr lang="en-CA" u="sng" dirty="0"/>
              <a:t>Pursued</a:t>
            </a:r>
          </a:p>
        </p:txBody>
      </p:sp>
      <p:sp>
        <p:nvSpPr>
          <p:cNvPr id="3" name="Content Placeholder 2"/>
          <p:cNvSpPr>
            <a:spLocks noGrp="1"/>
          </p:cNvSpPr>
          <p:nvPr>
            <p:ph idx="1"/>
          </p:nvPr>
        </p:nvSpPr>
        <p:spPr>
          <a:xfrm>
            <a:off x="363985" y="2155059"/>
            <a:ext cx="3666478" cy="1072532"/>
          </a:xfrm>
        </p:spPr>
        <p:txBody>
          <a:bodyPr>
            <a:noAutofit/>
          </a:bodyPr>
          <a:lstStyle/>
          <a:p>
            <a:pPr marL="0" indent="0">
              <a:buNone/>
            </a:pPr>
            <a:r>
              <a:rPr lang="en-CA" sz="2000" dirty="0"/>
              <a:t>A </a:t>
            </a:r>
            <a:r>
              <a:rPr lang="en-CA" sz="2000" b="1" dirty="0"/>
              <a:t>special Vote </a:t>
            </a:r>
            <a:r>
              <a:rPr lang="en-CA" sz="2000" dirty="0"/>
              <a:t>to procure or provide specialized expertise and/or facilities to transfer payments recipients.</a:t>
            </a:r>
          </a:p>
        </p:txBody>
      </p:sp>
      <p:sp>
        <p:nvSpPr>
          <p:cNvPr id="4" name="Content Placeholder 2"/>
          <p:cNvSpPr txBox="1">
            <a:spLocks/>
          </p:cNvSpPr>
          <p:nvPr/>
        </p:nvSpPr>
        <p:spPr>
          <a:xfrm>
            <a:off x="3870664" y="2089928"/>
            <a:ext cx="5273336" cy="274893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9750" fontAlgn="auto">
              <a:spcAft>
                <a:spcPts val="1200"/>
              </a:spcAft>
              <a:buClr>
                <a:srgbClr val="9BBB59">
                  <a:lumMod val="75000"/>
                </a:srgbClr>
              </a:buClr>
              <a:buFont typeface="Wingdings" panose="05000000000000000000" pitchFamily="2" charset="2"/>
              <a:buChar char="ü"/>
            </a:pPr>
            <a:r>
              <a:rPr lang="en-CA" sz="2000" dirty="0">
                <a:solidFill>
                  <a:prstClr val="black"/>
                </a:solidFill>
                <a:latin typeface="Calibri"/>
              </a:rPr>
              <a:t>Access to expertise (technical/business)</a:t>
            </a:r>
          </a:p>
          <a:p>
            <a:pPr marL="539750" fontAlgn="auto">
              <a:spcAft>
                <a:spcPts val="1200"/>
              </a:spcAft>
              <a:buClr>
                <a:srgbClr val="9BBB59">
                  <a:lumMod val="75000"/>
                </a:srgbClr>
              </a:buClr>
              <a:buFont typeface="Wingdings" panose="05000000000000000000" pitchFamily="2" charset="2"/>
              <a:buChar char="ü"/>
            </a:pPr>
            <a:r>
              <a:rPr lang="en-CA" sz="2000" dirty="0">
                <a:solidFill>
                  <a:prstClr val="black"/>
                </a:solidFill>
                <a:latin typeface="Calibri"/>
              </a:rPr>
              <a:t>Government participation at no charge</a:t>
            </a:r>
          </a:p>
          <a:p>
            <a:pPr marL="539750" fontAlgn="auto">
              <a:spcAft>
                <a:spcPts val="1200"/>
              </a:spcAft>
              <a:buClr>
                <a:srgbClr val="9BBB59">
                  <a:lumMod val="75000"/>
                </a:srgbClr>
              </a:buClr>
              <a:buFont typeface="Wingdings" panose="05000000000000000000" pitchFamily="2" charset="2"/>
              <a:buChar char="ü"/>
            </a:pPr>
            <a:r>
              <a:rPr lang="en-CA" sz="2000" dirty="0">
                <a:solidFill>
                  <a:prstClr val="black"/>
                </a:solidFill>
                <a:latin typeface="Calibri"/>
              </a:rPr>
              <a:t>Access to non-monetary contributions </a:t>
            </a:r>
          </a:p>
          <a:p>
            <a:pPr marL="539750" fontAlgn="auto">
              <a:spcAft>
                <a:spcPts val="1200"/>
              </a:spcAft>
              <a:buClr>
                <a:srgbClr val="9BBB59">
                  <a:lumMod val="75000"/>
                </a:srgbClr>
              </a:buClr>
              <a:buFont typeface="Wingdings" panose="05000000000000000000" pitchFamily="2" charset="2"/>
              <a:buChar char="ü"/>
            </a:pPr>
            <a:r>
              <a:rPr lang="en-CA" sz="2000" dirty="0">
                <a:solidFill>
                  <a:prstClr val="black"/>
                </a:solidFill>
                <a:latin typeface="Calibri"/>
              </a:rPr>
              <a:t>Access to multi-department services</a:t>
            </a:r>
          </a:p>
          <a:p>
            <a:pPr marL="539750" fontAlgn="auto">
              <a:spcAft>
                <a:spcPts val="1200"/>
              </a:spcAft>
              <a:buClr>
                <a:srgbClr val="9BBB59">
                  <a:lumMod val="75000"/>
                </a:srgbClr>
              </a:buClr>
              <a:buFont typeface="Wingdings" panose="05000000000000000000" pitchFamily="2" charset="2"/>
              <a:buChar char="ü"/>
            </a:pPr>
            <a:r>
              <a:rPr lang="en-CA" sz="2000" dirty="0">
                <a:solidFill>
                  <a:prstClr val="black"/>
                </a:solidFill>
                <a:latin typeface="Calibri"/>
              </a:rPr>
              <a:t>Access to research and test facilities</a:t>
            </a:r>
          </a:p>
          <a:p>
            <a:pPr marL="539750" fontAlgn="auto">
              <a:spcAft>
                <a:spcPts val="1200"/>
              </a:spcAft>
              <a:buClr>
                <a:srgbClr val="9BBB59">
                  <a:lumMod val="75000"/>
                </a:srgbClr>
              </a:buClr>
              <a:buFont typeface="Wingdings" panose="05000000000000000000" pitchFamily="2" charset="2"/>
              <a:buChar char="ü"/>
            </a:pPr>
            <a:r>
              <a:rPr lang="en-CA" sz="2000" dirty="0">
                <a:solidFill>
                  <a:prstClr val="black"/>
                </a:solidFill>
                <a:latin typeface="Calibri"/>
              </a:rPr>
              <a:t>No additional administration required </a:t>
            </a:r>
          </a:p>
        </p:txBody>
      </p:sp>
      <p:sp>
        <p:nvSpPr>
          <p:cNvPr id="5" name="Content Placeholder 2"/>
          <p:cNvSpPr txBox="1">
            <a:spLocks/>
          </p:cNvSpPr>
          <p:nvPr/>
        </p:nvSpPr>
        <p:spPr>
          <a:xfrm>
            <a:off x="363984" y="3574347"/>
            <a:ext cx="3764133" cy="130449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CA" sz="2000" dirty="0">
                <a:solidFill>
                  <a:prstClr val="black"/>
                </a:solidFill>
                <a:latin typeface="Calibri"/>
              </a:rPr>
              <a:t>Authority to </a:t>
            </a:r>
            <a:r>
              <a:rPr lang="en-CA" sz="2000" b="1" dirty="0">
                <a:solidFill>
                  <a:prstClr val="black"/>
                </a:solidFill>
                <a:latin typeface="Calibri"/>
              </a:rPr>
              <a:t>transfer Vote 10 </a:t>
            </a:r>
            <a:r>
              <a:rPr lang="en-CA" sz="2000" dirty="0">
                <a:solidFill>
                  <a:prstClr val="black"/>
                </a:solidFill>
                <a:latin typeface="Calibri"/>
              </a:rPr>
              <a:t>between federal departments to better enable horizontal service delivery.</a:t>
            </a:r>
          </a:p>
        </p:txBody>
      </p:sp>
    </p:spTree>
    <p:extLst>
      <p:ext uri="{BB962C8B-B14F-4D97-AF65-F5344CB8AC3E}">
        <p14:creationId xmlns:p14="http://schemas.microsoft.com/office/powerpoint/2010/main" val="35704059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We </a:t>
            </a:r>
            <a:r>
              <a:rPr lang="en-CA" u="sng" dirty="0"/>
              <a:t>Obtained</a:t>
            </a:r>
          </a:p>
        </p:txBody>
      </p:sp>
      <p:sp>
        <p:nvSpPr>
          <p:cNvPr id="3" name="Content Placeholder 2"/>
          <p:cNvSpPr>
            <a:spLocks noGrp="1"/>
          </p:cNvSpPr>
          <p:nvPr>
            <p:ph idx="1"/>
          </p:nvPr>
        </p:nvSpPr>
        <p:spPr>
          <a:xfrm>
            <a:off x="368742" y="2089006"/>
            <a:ext cx="3721026" cy="3075839"/>
          </a:xfrm>
        </p:spPr>
        <p:txBody>
          <a:bodyPr>
            <a:noAutofit/>
          </a:bodyPr>
          <a:lstStyle/>
          <a:p>
            <a:pPr marL="0" indent="0">
              <a:spcBef>
                <a:spcPts val="600"/>
              </a:spcBef>
              <a:buNone/>
            </a:pPr>
            <a:r>
              <a:rPr lang="en-CA" sz="2000" dirty="0"/>
              <a:t>A </a:t>
            </a:r>
            <a:r>
              <a:rPr lang="en-CA" sz="2000" b="1" dirty="0"/>
              <a:t>dual Vote, two-agreement model </a:t>
            </a:r>
            <a:r>
              <a:rPr lang="en-CA" sz="2000" dirty="0"/>
              <a:t>allowing the provision of specialized expertise and facilities to transfer payment recipients.</a:t>
            </a:r>
          </a:p>
          <a:p>
            <a:pPr marL="0" indent="0">
              <a:spcBef>
                <a:spcPts val="600"/>
              </a:spcBef>
              <a:buNone/>
            </a:pPr>
            <a:endParaRPr lang="en-CA" sz="800" dirty="0"/>
          </a:p>
          <a:p>
            <a:pPr marL="0" indent="0">
              <a:spcBef>
                <a:spcPts val="600"/>
              </a:spcBef>
              <a:buNone/>
            </a:pPr>
            <a:r>
              <a:rPr lang="en-CA" sz="2000" dirty="0"/>
              <a:t>Needs a contribution agreement between the program and recipient, and a research agreement between laboratories and recipient. </a:t>
            </a:r>
          </a:p>
        </p:txBody>
      </p:sp>
      <p:sp>
        <p:nvSpPr>
          <p:cNvPr id="5" name="Content Placeholder 2"/>
          <p:cNvSpPr txBox="1">
            <a:spLocks/>
          </p:cNvSpPr>
          <p:nvPr/>
        </p:nvSpPr>
        <p:spPr>
          <a:xfrm>
            <a:off x="3852908" y="2166125"/>
            <a:ext cx="5246703" cy="274893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9750" fontAlgn="auto">
              <a:spcAft>
                <a:spcPts val="1200"/>
              </a:spcAft>
              <a:buClr>
                <a:srgbClr val="9BBB59">
                  <a:lumMod val="75000"/>
                </a:srgbClr>
              </a:buClr>
              <a:buFont typeface="Wingdings" panose="05000000000000000000" pitchFamily="2" charset="2"/>
              <a:buChar char="ü"/>
            </a:pPr>
            <a:r>
              <a:rPr lang="en-CA" sz="2000" dirty="0">
                <a:solidFill>
                  <a:prstClr val="black"/>
                </a:solidFill>
                <a:latin typeface="Calibri"/>
              </a:rPr>
              <a:t>Access to expertise (technical/business)</a:t>
            </a:r>
          </a:p>
          <a:p>
            <a:pPr marL="539750" fontAlgn="auto">
              <a:spcAft>
                <a:spcPts val="1200"/>
              </a:spcAft>
              <a:buClr>
                <a:srgbClr val="9BBB59">
                  <a:lumMod val="75000"/>
                </a:srgbClr>
              </a:buClr>
              <a:buFont typeface="Wingdings" panose="05000000000000000000" pitchFamily="2" charset="2"/>
              <a:buChar char="ü"/>
            </a:pPr>
            <a:r>
              <a:rPr lang="en-CA" sz="2000" dirty="0">
                <a:solidFill>
                  <a:prstClr val="black"/>
                </a:solidFill>
                <a:latin typeface="Calibri"/>
              </a:rPr>
              <a:t>Government participation at no charge</a:t>
            </a:r>
          </a:p>
          <a:p>
            <a:pPr marL="539750" fontAlgn="auto">
              <a:spcAft>
                <a:spcPts val="1200"/>
              </a:spcAft>
              <a:buClr>
                <a:srgbClr val="9BBB59">
                  <a:lumMod val="75000"/>
                </a:srgbClr>
              </a:buClr>
              <a:buFont typeface="Wingdings" panose="05000000000000000000" pitchFamily="2" charset="2"/>
              <a:buChar char="ü"/>
            </a:pPr>
            <a:r>
              <a:rPr lang="en-CA" sz="2000" i="1" dirty="0">
                <a:solidFill>
                  <a:prstClr val="black"/>
                </a:solidFill>
                <a:latin typeface="Calibri"/>
              </a:rPr>
              <a:t>Access to non-monetary contributions </a:t>
            </a:r>
          </a:p>
          <a:p>
            <a:pPr marL="196850" indent="0" fontAlgn="auto">
              <a:spcAft>
                <a:spcPts val="1200"/>
              </a:spcAft>
              <a:buClr>
                <a:srgbClr val="9BBB59">
                  <a:lumMod val="75000"/>
                </a:srgbClr>
              </a:buClr>
              <a:buNone/>
            </a:pPr>
            <a:r>
              <a:rPr lang="en-CA" sz="2000" dirty="0">
                <a:solidFill>
                  <a:prstClr val="black"/>
                </a:solidFill>
                <a:latin typeface="Calibri"/>
              </a:rPr>
              <a:t>	 Access to multi-department services</a:t>
            </a:r>
          </a:p>
          <a:p>
            <a:pPr marL="539750" fontAlgn="auto">
              <a:spcAft>
                <a:spcPts val="1200"/>
              </a:spcAft>
              <a:buClr>
                <a:srgbClr val="9BBB59">
                  <a:lumMod val="75000"/>
                </a:srgbClr>
              </a:buClr>
              <a:buFont typeface="Wingdings" panose="05000000000000000000" pitchFamily="2" charset="2"/>
              <a:buChar char="ü"/>
            </a:pPr>
            <a:r>
              <a:rPr lang="en-CA" sz="2000" dirty="0">
                <a:solidFill>
                  <a:prstClr val="black"/>
                </a:solidFill>
                <a:latin typeface="Calibri"/>
              </a:rPr>
              <a:t>Access to research and test facilities</a:t>
            </a:r>
          </a:p>
          <a:p>
            <a:pPr marL="196850" indent="0" fontAlgn="auto">
              <a:spcAft>
                <a:spcPts val="1200"/>
              </a:spcAft>
              <a:buClr>
                <a:srgbClr val="9BBB59">
                  <a:lumMod val="75000"/>
                </a:srgbClr>
              </a:buClr>
              <a:buNone/>
            </a:pPr>
            <a:r>
              <a:rPr lang="en-CA" sz="2000" dirty="0">
                <a:solidFill>
                  <a:prstClr val="black"/>
                </a:solidFill>
                <a:latin typeface="Calibri"/>
              </a:rPr>
              <a:t>	 No additional administration required </a:t>
            </a:r>
          </a:p>
        </p:txBody>
      </p:sp>
      <p:sp>
        <p:nvSpPr>
          <p:cNvPr id="4" name="Multiply 3"/>
          <p:cNvSpPr/>
          <p:nvPr/>
        </p:nvSpPr>
        <p:spPr>
          <a:xfrm>
            <a:off x="4133836" y="3785400"/>
            <a:ext cx="206809" cy="259640"/>
          </a:xfrm>
          <a:prstGeom prst="mathMultiply">
            <a:avLst/>
          </a:prstGeom>
          <a:ln w="19050">
            <a:solidFill>
              <a:schemeClr val="accent3">
                <a:lumMod val="75000"/>
              </a:schemeClr>
            </a:solidFill>
          </a:ln>
          <a:effectLst/>
        </p:spPr>
        <p:style>
          <a:lnRef idx="2">
            <a:schemeClr val="accent3"/>
          </a:lnRef>
          <a:fillRef idx="1">
            <a:schemeClr val="lt1"/>
          </a:fillRef>
          <a:effectRef idx="0">
            <a:schemeClr val="accent3"/>
          </a:effectRef>
          <a:fontRef idx="minor">
            <a:schemeClr val="dk1"/>
          </a:fontRef>
        </p:style>
        <p:txBody>
          <a:bodyPr rtlCol="0" anchor="ctr"/>
          <a:lstStyle/>
          <a:p>
            <a:pPr algn="ctr" fontAlgn="auto">
              <a:spcBef>
                <a:spcPts val="0"/>
              </a:spcBef>
              <a:spcAft>
                <a:spcPts val="0"/>
              </a:spcAft>
            </a:pPr>
            <a:endParaRPr lang="en-CA">
              <a:solidFill>
                <a:prstClr val="black"/>
              </a:solidFill>
              <a:latin typeface="Calibri"/>
            </a:endParaRPr>
          </a:p>
        </p:txBody>
      </p:sp>
      <p:sp>
        <p:nvSpPr>
          <p:cNvPr id="6" name="Multiply 5"/>
          <p:cNvSpPr/>
          <p:nvPr/>
        </p:nvSpPr>
        <p:spPr>
          <a:xfrm>
            <a:off x="4133835" y="4812943"/>
            <a:ext cx="206809" cy="259640"/>
          </a:xfrm>
          <a:prstGeom prst="mathMultiply">
            <a:avLst/>
          </a:prstGeom>
          <a:ln w="19050">
            <a:solidFill>
              <a:schemeClr val="accent3">
                <a:lumMod val="75000"/>
              </a:schemeClr>
            </a:solidFill>
          </a:ln>
          <a:effectLst/>
        </p:spPr>
        <p:style>
          <a:lnRef idx="2">
            <a:schemeClr val="accent3"/>
          </a:lnRef>
          <a:fillRef idx="1">
            <a:schemeClr val="lt1"/>
          </a:fillRef>
          <a:effectRef idx="0">
            <a:schemeClr val="accent3"/>
          </a:effectRef>
          <a:fontRef idx="minor">
            <a:schemeClr val="dk1"/>
          </a:fontRef>
        </p:style>
        <p:txBody>
          <a:bodyPr rtlCol="0" anchor="ctr"/>
          <a:lstStyle/>
          <a:p>
            <a:pPr algn="ctr" fontAlgn="auto">
              <a:spcBef>
                <a:spcPts val="0"/>
              </a:spcBef>
              <a:spcAft>
                <a:spcPts val="0"/>
              </a:spcAft>
            </a:pPr>
            <a:endParaRPr lang="en-CA">
              <a:solidFill>
                <a:prstClr val="black"/>
              </a:solidFill>
              <a:latin typeface="Calibri"/>
            </a:endParaRPr>
          </a:p>
        </p:txBody>
      </p:sp>
    </p:spTree>
    <p:extLst>
      <p:ext uri="{BB962C8B-B14F-4D97-AF65-F5344CB8AC3E}">
        <p14:creationId xmlns:p14="http://schemas.microsoft.com/office/powerpoint/2010/main" val="9566484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95DF78D-5512-994C-A315-262E12918444}"/>
              </a:ext>
            </a:extLst>
          </p:cNvPr>
          <p:cNvSpPr>
            <a:spLocks noGrp="1"/>
          </p:cNvSpPr>
          <p:nvPr>
            <p:ph type="title"/>
          </p:nvPr>
        </p:nvSpPr>
        <p:spPr/>
        <p:txBody>
          <a:bodyPr>
            <a:normAutofit/>
          </a:bodyPr>
          <a:lstStyle/>
          <a:p>
            <a:r>
              <a:rPr lang="en-CA" sz="3200" dirty="0"/>
              <a:t>Budget 2017 : Clean Growth Program</a:t>
            </a:r>
            <a:endParaRPr lang="en-US" sz="3200" dirty="0"/>
          </a:p>
        </p:txBody>
      </p:sp>
      <p:sp>
        <p:nvSpPr>
          <p:cNvPr id="6" name="Rectangle 17"/>
          <p:cNvSpPr>
            <a:spLocks noChangeArrowheads="1"/>
          </p:cNvSpPr>
          <p:nvPr/>
        </p:nvSpPr>
        <p:spPr bwMode="auto">
          <a:xfrm>
            <a:off x="1192" y="8902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457189" fontAlgn="auto">
              <a:spcBef>
                <a:spcPts val="0"/>
              </a:spcBef>
              <a:spcAft>
                <a:spcPts val="0"/>
              </a:spcAft>
            </a:pPr>
            <a:endParaRPr lang="en-CA" sz="1350" dirty="0">
              <a:solidFill>
                <a:prstClr val="black"/>
              </a:solidFill>
              <a:latin typeface="Calibri"/>
              <a:ea typeface="+mn-ea"/>
            </a:endParaRPr>
          </a:p>
        </p:txBody>
      </p:sp>
      <p:sp>
        <p:nvSpPr>
          <p:cNvPr id="8" name="Content Placeholder 2"/>
          <p:cNvSpPr txBox="1">
            <a:spLocks/>
          </p:cNvSpPr>
          <p:nvPr/>
        </p:nvSpPr>
        <p:spPr>
          <a:xfrm>
            <a:off x="1063256" y="2107962"/>
            <a:ext cx="7363047" cy="2222896"/>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fontAlgn="auto">
              <a:spcAft>
                <a:spcPts val="0"/>
              </a:spcAft>
              <a:buNone/>
            </a:pPr>
            <a:r>
              <a:rPr lang="en-CA" sz="2800" dirty="0">
                <a:solidFill>
                  <a:prstClr val="black"/>
                </a:solidFill>
                <a:latin typeface="Calibri" panose="020F0502020204030204" pitchFamily="34" charset="0"/>
                <a:cs typeface="Calibri" panose="020F0502020204030204" pitchFamily="34" charset="0"/>
              </a:rPr>
              <a:t>$155M over 4 years to support clean technology research, development, and demonstrations in Canada’s Natural Resource Sectors</a:t>
            </a:r>
            <a:endParaRPr lang="en-US" sz="2800" dirty="0">
              <a:solidFill>
                <a:prstClr val="black"/>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119" y="3658930"/>
            <a:ext cx="1116252" cy="111625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55324" y="3658930"/>
            <a:ext cx="1159508" cy="11213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6473" y="3687524"/>
            <a:ext cx="1176695" cy="1133495"/>
          </a:xfrm>
          <a:prstGeom prst="rect">
            <a:avLst/>
          </a:prstGeom>
        </p:spPr>
      </p:pic>
      <p:sp>
        <p:nvSpPr>
          <p:cNvPr id="2" name="TextBox 1"/>
          <p:cNvSpPr txBox="1"/>
          <p:nvPr/>
        </p:nvSpPr>
        <p:spPr>
          <a:xfrm>
            <a:off x="5386313" y="4797194"/>
            <a:ext cx="832792" cy="369332"/>
          </a:xfrm>
          <a:prstGeom prst="rect">
            <a:avLst/>
          </a:prstGeom>
          <a:noFill/>
        </p:spPr>
        <p:txBody>
          <a:bodyPr wrap="none" rtlCol="0">
            <a:spAutoFit/>
          </a:bodyPr>
          <a:lstStyle/>
          <a:p>
            <a:pPr defTabSz="457189" fontAlgn="auto">
              <a:spcBef>
                <a:spcPts val="0"/>
              </a:spcBef>
              <a:spcAft>
                <a:spcPts val="0"/>
              </a:spcAft>
            </a:pPr>
            <a:r>
              <a:rPr lang="en-CA" b="1" dirty="0">
                <a:solidFill>
                  <a:srgbClr val="9BBB59"/>
                </a:solidFill>
                <a:latin typeface="Calibri"/>
                <a:ea typeface="+mn-ea"/>
              </a:rPr>
              <a:t>Energy</a:t>
            </a:r>
          </a:p>
        </p:txBody>
      </p:sp>
      <p:sp>
        <p:nvSpPr>
          <p:cNvPr id="11" name="TextBox 10"/>
          <p:cNvSpPr txBox="1"/>
          <p:nvPr/>
        </p:nvSpPr>
        <p:spPr>
          <a:xfrm>
            <a:off x="2737461" y="4821018"/>
            <a:ext cx="854721" cy="369332"/>
          </a:xfrm>
          <a:prstGeom prst="rect">
            <a:avLst/>
          </a:prstGeom>
          <a:noFill/>
        </p:spPr>
        <p:txBody>
          <a:bodyPr wrap="none" rtlCol="0">
            <a:spAutoFit/>
          </a:bodyPr>
          <a:lstStyle/>
          <a:p>
            <a:pPr defTabSz="457189" fontAlgn="auto">
              <a:spcBef>
                <a:spcPts val="0"/>
              </a:spcBef>
              <a:spcAft>
                <a:spcPts val="0"/>
              </a:spcAft>
            </a:pPr>
            <a:r>
              <a:rPr lang="en-CA" b="1" dirty="0">
                <a:solidFill>
                  <a:srgbClr val="9BBB59"/>
                </a:solidFill>
                <a:latin typeface="Calibri"/>
                <a:ea typeface="+mn-ea"/>
              </a:rPr>
              <a:t>Mining</a:t>
            </a:r>
          </a:p>
        </p:txBody>
      </p:sp>
      <p:sp>
        <p:nvSpPr>
          <p:cNvPr id="12" name="TextBox 11"/>
          <p:cNvSpPr txBox="1"/>
          <p:nvPr/>
        </p:nvSpPr>
        <p:spPr>
          <a:xfrm>
            <a:off x="4107438" y="4792425"/>
            <a:ext cx="774636" cy="369332"/>
          </a:xfrm>
          <a:prstGeom prst="rect">
            <a:avLst/>
          </a:prstGeom>
          <a:noFill/>
        </p:spPr>
        <p:txBody>
          <a:bodyPr wrap="none" rtlCol="0">
            <a:spAutoFit/>
          </a:bodyPr>
          <a:lstStyle/>
          <a:p>
            <a:pPr defTabSz="457189" fontAlgn="auto">
              <a:spcBef>
                <a:spcPts val="0"/>
              </a:spcBef>
              <a:spcAft>
                <a:spcPts val="0"/>
              </a:spcAft>
            </a:pPr>
            <a:r>
              <a:rPr lang="en-CA" b="1" dirty="0">
                <a:solidFill>
                  <a:srgbClr val="9BBB59"/>
                </a:solidFill>
                <a:latin typeface="Calibri"/>
                <a:ea typeface="+mn-ea"/>
              </a:rPr>
              <a:t>Forest</a:t>
            </a:r>
          </a:p>
        </p:txBody>
      </p:sp>
    </p:spTree>
    <p:extLst>
      <p:ext uri="{BB962C8B-B14F-4D97-AF65-F5344CB8AC3E}">
        <p14:creationId xmlns:p14="http://schemas.microsoft.com/office/powerpoint/2010/main" val="19385144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388" y="1128890"/>
            <a:ext cx="8227457" cy="800100"/>
          </a:xfrm>
        </p:spPr>
        <p:txBody>
          <a:bodyPr>
            <a:normAutofit/>
          </a:bodyPr>
          <a:lstStyle/>
          <a:p>
            <a:r>
              <a:rPr lang="en-US" sz="3200" dirty="0">
                <a:cs typeface="Kalinga" panose="020B0502040204020203" pitchFamily="34" charset="0"/>
              </a:rPr>
              <a:t>Opening Access to Federal Facilities </a:t>
            </a:r>
          </a:p>
        </p:txBody>
      </p:sp>
      <p:sp>
        <p:nvSpPr>
          <p:cNvPr id="4" name="Content Placeholder 2"/>
          <p:cNvSpPr txBox="1">
            <a:spLocks/>
          </p:cNvSpPr>
          <p:nvPr/>
        </p:nvSpPr>
        <p:spPr>
          <a:xfrm>
            <a:off x="447387" y="1994456"/>
            <a:ext cx="8227456" cy="3468027"/>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78" fontAlgn="auto">
              <a:spcAft>
                <a:spcPts val="0"/>
              </a:spcAft>
              <a:buNone/>
            </a:pPr>
            <a:r>
              <a:rPr lang="en-CA" sz="2000" dirty="0">
                <a:solidFill>
                  <a:prstClr val="black">
                    <a:lumMod val="95000"/>
                    <a:lumOff val="5000"/>
                  </a:prstClr>
                </a:solidFill>
                <a:latin typeface="Calibri" panose="020F0502020204030204" pitchFamily="34" charset="0"/>
                <a:cs typeface="Calibri" panose="020F0502020204030204" pitchFamily="34" charset="0"/>
              </a:rPr>
              <a:t>Projects can include the participation of federal researchers and laboratories</a:t>
            </a:r>
          </a:p>
          <a:p>
            <a:pPr marL="715963" fontAlgn="auto">
              <a:spcBef>
                <a:spcPts val="1200"/>
              </a:spcBef>
              <a:spcAft>
                <a:spcPts val="0"/>
              </a:spcAft>
            </a:pPr>
            <a:r>
              <a:rPr lang="en-CA" sz="1800" dirty="0">
                <a:solidFill>
                  <a:prstClr val="black"/>
                </a:solidFill>
                <a:latin typeface="Calibri" panose="020F0502020204030204" pitchFamily="34" charset="0"/>
                <a:cs typeface="Calibri" panose="020F0502020204030204" pitchFamily="34" charset="0"/>
              </a:rPr>
              <a:t>A model that permits scientific collaboration between federal laboratories and external funding recipients.</a:t>
            </a:r>
          </a:p>
          <a:p>
            <a:pPr marL="715963" fontAlgn="auto">
              <a:spcBef>
                <a:spcPts val="1200"/>
              </a:spcBef>
              <a:spcAft>
                <a:spcPts val="0"/>
              </a:spcAft>
            </a:pPr>
            <a:r>
              <a:rPr lang="en-CA" sz="1800" dirty="0">
                <a:solidFill>
                  <a:prstClr val="black"/>
                </a:solidFill>
                <a:latin typeface="Calibri" panose="020F0502020204030204" pitchFamily="34" charset="0"/>
                <a:cs typeface="Calibri" panose="020F0502020204030204" pitchFamily="34" charset="0"/>
              </a:rPr>
              <a:t>Lead project proponent must be a external funding recipient.</a:t>
            </a:r>
          </a:p>
          <a:p>
            <a:pPr marL="715963" fontAlgn="auto">
              <a:spcBef>
                <a:spcPts val="1200"/>
              </a:spcBef>
              <a:spcAft>
                <a:spcPts val="0"/>
              </a:spcAft>
            </a:pPr>
            <a:r>
              <a:rPr lang="en-CA" sz="1800" dirty="0">
                <a:solidFill>
                  <a:prstClr val="black"/>
                </a:solidFill>
                <a:latin typeface="Calibri" panose="020F0502020204030204" pitchFamily="34" charset="0"/>
                <a:cs typeface="Calibri" panose="020F0502020204030204" pitchFamily="34" charset="0"/>
              </a:rPr>
              <a:t>Federal research centre participation is intended to </a:t>
            </a:r>
            <a:r>
              <a:rPr lang="en-CA" sz="1800" b="1" u="sng" dirty="0">
                <a:solidFill>
                  <a:prstClr val="black"/>
                </a:solidFill>
                <a:latin typeface="Calibri" panose="020F0502020204030204" pitchFamily="34" charset="0"/>
                <a:cs typeface="Calibri" panose="020F0502020204030204" pitchFamily="34" charset="0"/>
              </a:rPr>
              <a:t>fill a gap </a:t>
            </a:r>
            <a:r>
              <a:rPr lang="en-CA" sz="1800" dirty="0">
                <a:solidFill>
                  <a:prstClr val="black"/>
                </a:solidFill>
                <a:latin typeface="Calibri" panose="020F0502020204030204" pitchFamily="34" charset="0"/>
                <a:cs typeface="Calibri" panose="020F0502020204030204" pitchFamily="34" charset="0"/>
              </a:rPr>
              <a:t> in the capacity of the external funding recipient. </a:t>
            </a:r>
          </a:p>
          <a:p>
            <a:pPr marL="715963" fontAlgn="auto">
              <a:spcBef>
                <a:spcPts val="1200"/>
              </a:spcBef>
              <a:spcAft>
                <a:spcPts val="0"/>
              </a:spcAft>
            </a:pPr>
            <a:r>
              <a:rPr lang="en-CA" sz="1800" dirty="0">
                <a:solidFill>
                  <a:prstClr val="black"/>
                </a:solidFill>
                <a:latin typeface="Calibri" panose="020F0502020204030204" pitchFamily="34" charset="0"/>
                <a:cs typeface="Calibri" panose="020F0502020204030204" pitchFamily="34" charset="0"/>
              </a:rPr>
              <a:t>Federal research centre participation in projects will be funded directly from the program through the department’s Vote 1 allocation, at no charge to external funding recipients.</a:t>
            </a:r>
          </a:p>
          <a:p>
            <a:pPr marL="0" indent="0" defTabSz="914378" fontAlgn="auto">
              <a:spcAft>
                <a:spcPts val="0"/>
              </a:spcAft>
              <a:buNone/>
            </a:pPr>
            <a:endParaRPr lang="en-CA" sz="2000" dirty="0">
              <a:solidFill>
                <a:prstClr val="black">
                  <a:lumMod val="95000"/>
                  <a:lumOff val="5000"/>
                </a:prstClr>
              </a:solidFill>
              <a:latin typeface="Calibri" panose="020F0502020204030204" pitchFamily="34" charset="0"/>
              <a:cs typeface="Calibri" panose="020F0502020204030204" pitchFamily="34" charset="0"/>
            </a:endParaRPr>
          </a:p>
        </p:txBody>
      </p:sp>
      <p:pic>
        <p:nvPicPr>
          <p:cNvPr id="13" name="Picture 5" descr="C:\Users\adacyk\AppData\Roaming\Microsoft\Windows\Temporary Internet Files\Content.IE5\I3R9NRXY\leaf[1].jpg"/>
          <p:cNvPicPr>
            <a:picLocks noChangeAspect="1" noChangeArrowheads="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02888" y="2787577"/>
            <a:ext cx="924169" cy="101708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5802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S&amp;T Assistance for </a:t>
            </a:r>
            <a:r>
              <a:rPr lang="en-CA" dirty="0" err="1"/>
              <a:t>Cleantech</a:t>
            </a:r>
            <a:r>
              <a:rPr lang="en-CA" dirty="0"/>
              <a:t> Model</a:t>
            </a:r>
          </a:p>
        </p:txBody>
      </p:sp>
      <p:grpSp>
        <p:nvGrpSpPr>
          <p:cNvPr id="22" name="Group 21"/>
          <p:cNvGrpSpPr/>
          <p:nvPr/>
        </p:nvGrpSpPr>
        <p:grpSpPr>
          <a:xfrm>
            <a:off x="1948025" y="2035237"/>
            <a:ext cx="5247950" cy="2983037"/>
            <a:chOff x="2730376" y="2048944"/>
            <a:chExt cx="6332737" cy="3622717"/>
          </a:xfrm>
        </p:grpSpPr>
        <p:sp>
          <p:nvSpPr>
            <p:cNvPr id="4" name="Rounded Rectangle 3"/>
            <p:cNvSpPr/>
            <p:nvPr/>
          </p:nvSpPr>
          <p:spPr>
            <a:xfrm>
              <a:off x="2737883" y="2048944"/>
              <a:ext cx="1924493" cy="121211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CA" sz="1400" dirty="0">
                  <a:solidFill>
                    <a:prstClr val="black"/>
                  </a:solidFill>
                  <a:latin typeface="Calibri"/>
                </a:rPr>
                <a:t>NRCan Program</a:t>
              </a:r>
            </a:p>
          </p:txBody>
        </p:sp>
        <p:sp>
          <p:nvSpPr>
            <p:cNvPr id="5" name="Rounded Rectangle 4"/>
            <p:cNvSpPr/>
            <p:nvPr/>
          </p:nvSpPr>
          <p:spPr>
            <a:xfrm>
              <a:off x="6578637" y="4257289"/>
              <a:ext cx="2484476" cy="124375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CA" sz="1400" dirty="0">
                  <a:solidFill>
                    <a:prstClr val="black"/>
                  </a:solidFill>
                  <a:latin typeface="Calibri"/>
                </a:rPr>
                <a:t>R&amp;D Project</a:t>
              </a:r>
            </a:p>
            <a:p>
              <a:pPr algn="ctr" fontAlgn="auto">
                <a:spcBef>
                  <a:spcPts val="0"/>
                </a:spcBef>
                <a:spcAft>
                  <a:spcPts val="0"/>
                </a:spcAft>
              </a:pPr>
              <a:r>
                <a:rPr lang="en-CA" sz="1400" dirty="0">
                  <a:solidFill>
                    <a:prstClr val="black"/>
                  </a:solidFill>
                  <a:latin typeface="Calibri"/>
                </a:rPr>
                <a:t>Value = $1M</a:t>
              </a:r>
            </a:p>
          </p:txBody>
        </p:sp>
        <p:sp>
          <p:nvSpPr>
            <p:cNvPr id="6" name="Rounded Rectangle 5"/>
            <p:cNvSpPr/>
            <p:nvPr/>
          </p:nvSpPr>
          <p:spPr>
            <a:xfrm>
              <a:off x="2730376" y="4305919"/>
              <a:ext cx="1924493" cy="121211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CA" sz="1400" dirty="0">
                  <a:solidFill>
                    <a:prstClr val="black"/>
                  </a:solidFill>
                  <a:latin typeface="Calibri"/>
                </a:rPr>
                <a:t>Federal Laboratory</a:t>
              </a:r>
            </a:p>
          </p:txBody>
        </p:sp>
        <p:sp>
          <p:nvSpPr>
            <p:cNvPr id="7" name="Rounded Rectangle 6"/>
            <p:cNvSpPr/>
            <p:nvPr/>
          </p:nvSpPr>
          <p:spPr>
            <a:xfrm>
              <a:off x="6744586" y="2048944"/>
              <a:ext cx="2318527" cy="121211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CA" sz="1400" dirty="0">
                  <a:solidFill>
                    <a:prstClr val="black"/>
                  </a:solidFill>
                  <a:latin typeface="Calibri"/>
                </a:rPr>
                <a:t>Transfer Payment Recipient</a:t>
              </a:r>
            </a:p>
          </p:txBody>
        </p:sp>
        <p:sp>
          <p:nvSpPr>
            <p:cNvPr id="8" name="TextBox 7"/>
            <p:cNvSpPr txBox="1"/>
            <p:nvPr/>
          </p:nvSpPr>
          <p:spPr bwMode="auto">
            <a:xfrm>
              <a:off x="4992465" y="2255716"/>
              <a:ext cx="1329070" cy="387314"/>
            </a:xfrm>
            <a:prstGeom prst="rect">
              <a:avLst/>
            </a:prstGeom>
            <a:ln/>
            <a:effectLst/>
            <a:extLst/>
          </p:spPr>
          <p:style>
            <a:lnRef idx="1">
              <a:schemeClr val="accent1"/>
            </a:lnRef>
            <a:fillRef idx="2">
              <a:schemeClr val="accent1"/>
            </a:fillRef>
            <a:effectRef idx="1">
              <a:schemeClr val="accent1"/>
            </a:effectRef>
            <a:fontRef idx="minor">
              <a:schemeClr val="dk1"/>
            </a:fontRef>
          </p:style>
          <p:txBody>
            <a:bodyPr wrap="square" lIns="91431" tIns="36000" rIns="91431" bIns="36000" rtlCol="0" anchor="ctr" anchorCtr="0">
              <a:spAutoFit/>
            </a:bodyPr>
            <a:lstStyle/>
            <a:p>
              <a:pPr algn="ctr" fontAlgn="auto">
                <a:spcAft>
                  <a:spcPts val="600"/>
                </a:spcAft>
              </a:pPr>
              <a:r>
                <a:rPr lang="en-CA" sz="800" dirty="0">
                  <a:solidFill>
                    <a:prstClr val="black"/>
                  </a:solidFill>
                  <a:latin typeface="Calibri"/>
                  <a:cs typeface="Arial" pitchFamily="34" charset="0"/>
                </a:rPr>
                <a:t>Vote 10 Transfer $500K</a:t>
              </a:r>
            </a:p>
          </p:txBody>
        </p:sp>
        <p:cxnSp>
          <p:nvCxnSpPr>
            <p:cNvPr id="9" name="Straight Arrow Connector 8"/>
            <p:cNvCxnSpPr/>
            <p:nvPr/>
          </p:nvCxnSpPr>
          <p:spPr>
            <a:xfrm>
              <a:off x="3700127" y="3298629"/>
              <a:ext cx="2" cy="9462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bwMode="auto">
            <a:xfrm>
              <a:off x="2875029" y="3493517"/>
              <a:ext cx="664535" cy="536825"/>
            </a:xfrm>
            <a:prstGeom prst="rect">
              <a:avLst/>
            </a:prstGeom>
            <a:ln/>
            <a:effectLst/>
            <a:extLst/>
          </p:spPr>
          <p:style>
            <a:lnRef idx="1">
              <a:schemeClr val="accent1"/>
            </a:lnRef>
            <a:fillRef idx="2">
              <a:schemeClr val="accent1"/>
            </a:fillRef>
            <a:effectRef idx="1">
              <a:schemeClr val="accent1"/>
            </a:effectRef>
            <a:fontRef idx="minor">
              <a:schemeClr val="dk1"/>
            </a:fontRef>
          </p:style>
          <p:txBody>
            <a:bodyPr wrap="square" lIns="91431" tIns="36000" rIns="91431" bIns="36000" rtlCol="0" anchor="ctr" anchorCtr="0">
              <a:spAutoFit/>
            </a:bodyPr>
            <a:lstStyle/>
            <a:p>
              <a:pPr algn="ctr" fontAlgn="auto">
                <a:spcAft>
                  <a:spcPts val="600"/>
                </a:spcAft>
              </a:pPr>
              <a:r>
                <a:rPr lang="en-CA" sz="800" dirty="0">
                  <a:solidFill>
                    <a:prstClr val="black"/>
                  </a:solidFill>
                  <a:latin typeface="Calibri"/>
                  <a:cs typeface="Arial" pitchFamily="34" charset="0"/>
                </a:rPr>
                <a:t>Vote 1 Transfer $250K</a:t>
              </a:r>
            </a:p>
          </p:txBody>
        </p:sp>
        <p:sp>
          <p:nvSpPr>
            <p:cNvPr id="11" name="TextBox 10"/>
            <p:cNvSpPr txBox="1"/>
            <p:nvPr/>
          </p:nvSpPr>
          <p:spPr bwMode="auto">
            <a:xfrm>
              <a:off x="4841355" y="4985326"/>
              <a:ext cx="1545796" cy="686335"/>
            </a:xfrm>
            <a:prstGeom prst="rect">
              <a:avLst/>
            </a:prstGeom>
            <a:ln/>
            <a:effectLst/>
            <a:extLst/>
          </p:spPr>
          <p:style>
            <a:lnRef idx="1">
              <a:schemeClr val="accent1"/>
            </a:lnRef>
            <a:fillRef idx="2">
              <a:schemeClr val="accent1"/>
            </a:fillRef>
            <a:effectRef idx="1">
              <a:schemeClr val="accent1"/>
            </a:effectRef>
            <a:fontRef idx="minor">
              <a:schemeClr val="dk1"/>
            </a:fontRef>
          </p:style>
          <p:txBody>
            <a:bodyPr wrap="square" lIns="91431" tIns="36000" rIns="91431" bIns="36000" rtlCol="0" anchor="ctr" anchorCtr="0">
              <a:spAutoFit/>
            </a:bodyPr>
            <a:lstStyle/>
            <a:p>
              <a:pPr algn="ctr" fontAlgn="auto">
                <a:spcAft>
                  <a:spcPts val="0"/>
                </a:spcAft>
              </a:pPr>
              <a:r>
                <a:rPr lang="en-CA" sz="800" dirty="0">
                  <a:solidFill>
                    <a:prstClr val="black"/>
                  </a:solidFill>
                  <a:latin typeface="Calibri"/>
                  <a:cs typeface="Arial" pitchFamily="34" charset="0"/>
                </a:rPr>
                <a:t>Value of </a:t>
              </a:r>
              <a:r>
                <a:rPr lang="en-CA" sz="800" i="1" dirty="0">
                  <a:solidFill>
                    <a:prstClr val="black"/>
                  </a:solidFill>
                  <a:latin typeface="Calibri"/>
                  <a:cs typeface="Arial" pitchFamily="34" charset="0"/>
                </a:rPr>
                <a:t>the governmental participation at no charge</a:t>
              </a:r>
              <a:endParaRPr lang="en-CA" sz="800" dirty="0">
                <a:solidFill>
                  <a:prstClr val="black"/>
                </a:solidFill>
                <a:latin typeface="Calibri"/>
                <a:cs typeface="Arial" pitchFamily="34" charset="0"/>
              </a:endParaRPr>
            </a:p>
            <a:p>
              <a:pPr algn="ctr" fontAlgn="auto">
                <a:spcAft>
                  <a:spcPts val="0"/>
                </a:spcAft>
              </a:pPr>
              <a:r>
                <a:rPr lang="en-CA" sz="800" dirty="0">
                  <a:solidFill>
                    <a:prstClr val="black"/>
                  </a:solidFill>
                  <a:latin typeface="Calibri"/>
                  <a:cs typeface="Arial" pitchFamily="34" charset="0"/>
                </a:rPr>
                <a:t>$250K</a:t>
              </a:r>
            </a:p>
          </p:txBody>
        </p:sp>
        <p:sp>
          <p:nvSpPr>
            <p:cNvPr id="12" name="TextBox 11"/>
            <p:cNvSpPr txBox="1"/>
            <p:nvPr/>
          </p:nvSpPr>
          <p:spPr bwMode="auto">
            <a:xfrm>
              <a:off x="6883044" y="3503365"/>
              <a:ext cx="698205" cy="536825"/>
            </a:xfrm>
            <a:prstGeom prst="rect">
              <a:avLst/>
            </a:prstGeom>
            <a:ln/>
            <a:effectLst/>
            <a:extLst/>
          </p:spPr>
          <p:style>
            <a:lnRef idx="1">
              <a:schemeClr val="accent1"/>
            </a:lnRef>
            <a:fillRef idx="2">
              <a:schemeClr val="accent1"/>
            </a:fillRef>
            <a:effectRef idx="1">
              <a:schemeClr val="accent1"/>
            </a:effectRef>
            <a:fontRef idx="minor">
              <a:schemeClr val="dk1"/>
            </a:fontRef>
          </p:style>
          <p:txBody>
            <a:bodyPr wrap="square" lIns="91431" tIns="36000" rIns="91431" bIns="36000" rtlCol="0" anchor="ctr" anchorCtr="0">
              <a:spAutoFit/>
            </a:bodyPr>
            <a:lstStyle/>
            <a:p>
              <a:pPr algn="ctr" fontAlgn="auto">
                <a:spcAft>
                  <a:spcPts val="600"/>
                </a:spcAft>
              </a:pPr>
              <a:r>
                <a:rPr lang="en-CA" sz="800" dirty="0">
                  <a:solidFill>
                    <a:prstClr val="black"/>
                  </a:solidFill>
                  <a:latin typeface="Calibri"/>
                  <a:cs typeface="Arial" pitchFamily="34" charset="0"/>
                </a:rPr>
                <a:t>Vote 10 Transfer $500K</a:t>
              </a:r>
            </a:p>
          </p:txBody>
        </p:sp>
        <p:cxnSp>
          <p:nvCxnSpPr>
            <p:cNvPr id="13" name="Straight Arrow Connector 12"/>
            <p:cNvCxnSpPr/>
            <p:nvPr/>
          </p:nvCxnSpPr>
          <p:spPr>
            <a:xfrm>
              <a:off x="7809613" y="3353247"/>
              <a:ext cx="0" cy="8401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bwMode="auto">
            <a:xfrm>
              <a:off x="8041935" y="3514600"/>
              <a:ext cx="712396" cy="536825"/>
            </a:xfrm>
            <a:prstGeom prst="rect">
              <a:avLst/>
            </a:prstGeom>
            <a:ln/>
            <a:effectLst/>
            <a:extLst/>
          </p:spPr>
          <p:style>
            <a:lnRef idx="1">
              <a:schemeClr val="accent1"/>
            </a:lnRef>
            <a:fillRef idx="2">
              <a:schemeClr val="accent1"/>
            </a:fillRef>
            <a:effectRef idx="1">
              <a:schemeClr val="accent1"/>
            </a:effectRef>
            <a:fontRef idx="minor">
              <a:schemeClr val="dk1"/>
            </a:fontRef>
          </p:style>
          <p:txBody>
            <a:bodyPr wrap="square" lIns="0" tIns="36000" rIns="0" bIns="36000" rtlCol="0" anchor="ctr" anchorCtr="0">
              <a:spAutoFit/>
            </a:bodyPr>
            <a:lstStyle/>
            <a:p>
              <a:pPr algn="ctr" fontAlgn="auto">
                <a:spcAft>
                  <a:spcPts val="600"/>
                </a:spcAft>
              </a:pPr>
              <a:r>
                <a:rPr lang="en-CA" sz="800" dirty="0">
                  <a:solidFill>
                    <a:prstClr val="black"/>
                  </a:solidFill>
                  <a:latin typeface="Calibri"/>
                  <a:cs typeface="Arial" pitchFamily="34" charset="0"/>
                </a:rPr>
                <a:t>Proponent Investment $250K</a:t>
              </a:r>
            </a:p>
          </p:txBody>
        </p:sp>
        <p:sp>
          <p:nvSpPr>
            <p:cNvPr id="15" name="Plus 14"/>
            <p:cNvSpPr/>
            <p:nvPr/>
          </p:nvSpPr>
          <p:spPr>
            <a:xfrm>
              <a:off x="7634176" y="3616308"/>
              <a:ext cx="350874" cy="32620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CA">
                <a:solidFill>
                  <a:prstClr val="white"/>
                </a:solidFill>
                <a:latin typeface="Calibri"/>
              </a:endParaRPr>
            </a:p>
          </p:txBody>
        </p:sp>
        <p:cxnSp>
          <p:nvCxnSpPr>
            <p:cNvPr id="16" name="Straight Arrow Connector 15"/>
            <p:cNvCxnSpPr/>
            <p:nvPr/>
          </p:nvCxnSpPr>
          <p:spPr>
            <a:xfrm flipH="1">
              <a:off x="4713771" y="3421910"/>
              <a:ext cx="2030819" cy="1141424"/>
            </a:xfrm>
            <a:prstGeom prst="straightConnector1">
              <a:avLst/>
            </a:prstGeom>
            <a:ln>
              <a:solidFill>
                <a:schemeClr val="bg1">
                  <a:lumMod val="50000"/>
                </a:schemeClr>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bwMode="auto">
            <a:xfrm rot="19822518">
              <a:off x="4965406" y="3721704"/>
              <a:ext cx="1329070" cy="237804"/>
            </a:xfrm>
            <a:prstGeom prst="rect">
              <a:avLst/>
            </a:prstGeom>
            <a:noFill/>
            <a:ln>
              <a:solidFill>
                <a:schemeClr val="bg1">
                  <a:lumMod val="50000"/>
                </a:schemeClr>
              </a:solidFill>
              <a:prstDash val="sysDot"/>
            </a:ln>
            <a:effectLst/>
            <a:extLst/>
          </p:spPr>
          <p:style>
            <a:lnRef idx="1">
              <a:schemeClr val="accent1"/>
            </a:lnRef>
            <a:fillRef idx="2">
              <a:schemeClr val="accent1"/>
            </a:fillRef>
            <a:effectRef idx="1">
              <a:schemeClr val="accent1"/>
            </a:effectRef>
            <a:fontRef idx="minor">
              <a:schemeClr val="dk1"/>
            </a:fontRef>
          </p:style>
          <p:txBody>
            <a:bodyPr wrap="square" lIns="91431" tIns="36000" rIns="91431" bIns="36000" rtlCol="0" anchor="ctr" anchorCtr="0">
              <a:spAutoFit/>
            </a:bodyPr>
            <a:lstStyle/>
            <a:p>
              <a:pPr algn="ctr" fontAlgn="auto">
                <a:spcAft>
                  <a:spcPts val="600"/>
                </a:spcAft>
              </a:pPr>
              <a:r>
                <a:rPr lang="en-CA" sz="800" dirty="0">
                  <a:solidFill>
                    <a:prstClr val="black"/>
                  </a:solidFill>
                  <a:latin typeface="Calibri"/>
                  <a:cs typeface="Arial" pitchFamily="34" charset="0"/>
                </a:rPr>
                <a:t>R&amp;D Agreement</a:t>
              </a:r>
            </a:p>
          </p:txBody>
        </p:sp>
        <p:cxnSp>
          <p:nvCxnSpPr>
            <p:cNvPr id="18" name="Straight Arrow Connector 17"/>
            <p:cNvCxnSpPr/>
            <p:nvPr/>
          </p:nvCxnSpPr>
          <p:spPr>
            <a:xfrm flipH="1">
              <a:off x="4713768" y="3261055"/>
              <a:ext cx="2030818" cy="0"/>
            </a:xfrm>
            <a:prstGeom prst="straightConnector1">
              <a:avLst/>
            </a:prstGeom>
            <a:ln>
              <a:solidFill>
                <a:schemeClr val="bg1">
                  <a:lumMod val="50000"/>
                </a:schemeClr>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bwMode="auto">
            <a:xfrm rot="21581561">
              <a:off x="4894535" y="2968616"/>
              <a:ext cx="1672827" cy="237804"/>
            </a:xfrm>
            <a:prstGeom prst="rect">
              <a:avLst/>
            </a:prstGeom>
            <a:noFill/>
            <a:ln>
              <a:solidFill>
                <a:schemeClr val="bg1">
                  <a:lumMod val="50000"/>
                </a:schemeClr>
              </a:solidFill>
              <a:prstDash val="sysDot"/>
            </a:ln>
            <a:effectLst/>
            <a:extLst/>
          </p:spPr>
          <p:style>
            <a:lnRef idx="1">
              <a:schemeClr val="accent1"/>
            </a:lnRef>
            <a:fillRef idx="2">
              <a:schemeClr val="accent1"/>
            </a:fillRef>
            <a:effectRef idx="1">
              <a:schemeClr val="accent1"/>
            </a:effectRef>
            <a:fontRef idx="minor">
              <a:schemeClr val="dk1"/>
            </a:fontRef>
          </p:style>
          <p:txBody>
            <a:bodyPr wrap="square" lIns="91431" tIns="36000" rIns="91431" bIns="36000" rtlCol="0" anchor="ctr" anchorCtr="0">
              <a:spAutoFit/>
            </a:bodyPr>
            <a:lstStyle/>
            <a:p>
              <a:pPr algn="ctr" fontAlgn="auto">
                <a:spcAft>
                  <a:spcPts val="600"/>
                </a:spcAft>
              </a:pPr>
              <a:r>
                <a:rPr lang="en-CA" sz="800" dirty="0">
                  <a:solidFill>
                    <a:prstClr val="black"/>
                  </a:solidFill>
                  <a:latin typeface="Calibri"/>
                  <a:cs typeface="Arial" pitchFamily="34" charset="0"/>
                </a:rPr>
                <a:t>Contribution Agreement</a:t>
              </a:r>
            </a:p>
          </p:txBody>
        </p:sp>
        <p:cxnSp>
          <p:nvCxnSpPr>
            <p:cNvPr id="20" name="Straight Arrow Connector 19"/>
            <p:cNvCxnSpPr/>
            <p:nvPr/>
          </p:nvCxnSpPr>
          <p:spPr>
            <a:xfrm>
              <a:off x="4713768" y="2823411"/>
              <a:ext cx="203081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703134" y="4907866"/>
              <a:ext cx="1864866" cy="41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988819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Ongoing Challenges</a:t>
            </a:r>
          </a:p>
        </p:txBody>
      </p:sp>
      <p:sp>
        <p:nvSpPr>
          <p:cNvPr id="3" name="Content Placeholder 2"/>
          <p:cNvSpPr>
            <a:spLocks noGrp="1"/>
          </p:cNvSpPr>
          <p:nvPr>
            <p:ph idx="1"/>
          </p:nvPr>
        </p:nvSpPr>
        <p:spPr/>
        <p:txBody>
          <a:bodyPr>
            <a:normAutofit/>
          </a:bodyPr>
          <a:lstStyle/>
          <a:p>
            <a:pPr>
              <a:spcAft>
                <a:spcPts val="1200"/>
              </a:spcAft>
            </a:pPr>
            <a:r>
              <a:rPr lang="en-CA" sz="2000" b="1" dirty="0"/>
              <a:t>Dual Vote </a:t>
            </a:r>
            <a:r>
              <a:rPr lang="en-CA" sz="2000" dirty="0"/>
              <a:t>risks potential delays to project timelines and lapses in both Votes due to requirements for Vote transfer to reflect variance between cost estimates and projects selected.</a:t>
            </a:r>
          </a:p>
          <a:p>
            <a:pPr>
              <a:spcAft>
                <a:spcPts val="1200"/>
              </a:spcAft>
            </a:pPr>
            <a:r>
              <a:rPr lang="en-CA" sz="2000" b="1" dirty="0"/>
              <a:t>Two agreements </a:t>
            </a:r>
            <a:r>
              <a:rPr lang="en-CA" sz="2000" dirty="0"/>
              <a:t>results in additional complexities and administrative burden for both the Department and recipient. </a:t>
            </a:r>
          </a:p>
          <a:p>
            <a:pPr>
              <a:spcAft>
                <a:spcPts val="1200"/>
              </a:spcAft>
            </a:pPr>
            <a:r>
              <a:rPr lang="en-CA" sz="2000" b="1" dirty="0"/>
              <a:t>Lack of horizontal service delivery </a:t>
            </a:r>
            <a:r>
              <a:rPr lang="en-CA" sz="2000" dirty="0"/>
              <a:t>risks SMEs not accessing federal services that would benefit innovation and growth.</a:t>
            </a:r>
          </a:p>
        </p:txBody>
      </p:sp>
    </p:spTree>
    <p:extLst>
      <p:ext uri="{BB962C8B-B14F-4D97-AF65-F5344CB8AC3E}">
        <p14:creationId xmlns:p14="http://schemas.microsoft.com/office/powerpoint/2010/main" val="1027764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Looking Ahead</a:t>
            </a:r>
          </a:p>
        </p:txBody>
      </p:sp>
      <p:sp>
        <p:nvSpPr>
          <p:cNvPr id="3" name="Content Placeholder 2"/>
          <p:cNvSpPr>
            <a:spLocks noGrp="1"/>
          </p:cNvSpPr>
          <p:nvPr>
            <p:ph idx="1"/>
          </p:nvPr>
        </p:nvSpPr>
        <p:spPr>
          <a:xfrm>
            <a:off x="457200" y="2002316"/>
            <a:ext cx="8340571" cy="3394472"/>
          </a:xfrm>
        </p:spPr>
        <p:txBody>
          <a:bodyPr>
            <a:normAutofit/>
          </a:bodyPr>
          <a:lstStyle/>
          <a:p>
            <a:pPr>
              <a:spcAft>
                <a:spcPts val="600"/>
              </a:spcAft>
            </a:pPr>
            <a:r>
              <a:rPr lang="en-CA" sz="2000" dirty="0"/>
              <a:t>Assess uptake and delivery of S&amp;T Assistance for </a:t>
            </a:r>
            <a:r>
              <a:rPr lang="en-CA" sz="2000" dirty="0" err="1"/>
              <a:t>Cleantech</a:t>
            </a:r>
            <a:r>
              <a:rPr lang="en-CA" sz="2000" dirty="0"/>
              <a:t> model.</a:t>
            </a:r>
          </a:p>
          <a:p>
            <a:pPr>
              <a:spcAft>
                <a:spcPts val="600"/>
              </a:spcAft>
            </a:pPr>
            <a:r>
              <a:rPr lang="en-CA" sz="2000" dirty="0"/>
              <a:t>Seek solutions to address the ongoing challenges with the present model (</a:t>
            </a:r>
            <a:r>
              <a:rPr lang="en-CA" sz="2000" dirty="0" err="1"/>
              <a:t>ie</a:t>
            </a:r>
            <a:r>
              <a:rPr lang="en-CA" sz="2000" dirty="0"/>
              <a:t>: special Vote), as well as:</a:t>
            </a:r>
          </a:p>
          <a:p>
            <a:pPr lvl="1">
              <a:spcAft>
                <a:spcPts val="600"/>
              </a:spcAft>
            </a:pPr>
            <a:r>
              <a:rPr lang="en-CA" sz="1800" dirty="0"/>
              <a:t>Reduce financial risks inherent in science delivery (</a:t>
            </a:r>
            <a:r>
              <a:rPr lang="en-CA" sz="1800" dirty="0" err="1"/>
              <a:t>ie</a:t>
            </a:r>
            <a:r>
              <a:rPr lang="en-CA" sz="1800" dirty="0"/>
              <a:t>: carry forward / re-profiling) </a:t>
            </a:r>
          </a:p>
          <a:p>
            <a:pPr lvl="1">
              <a:spcAft>
                <a:spcPts val="600"/>
              </a:spcAft>
            </a:pPr>
            <a:r>
              <a:rPr lang="en-CA" sz="1800" dirty="0"/>
              <a:t>Better enable leveraging between levels of government</a:t>
            </a:r>
          </a:p>
          <a:p>
            <a:pPr>
              <a:spcAft>
                <a:spcPts val="1200"/>
              </a:spcAft>
            </a:pPr>
            <a:r>
              <a:rPr lang="en-CA" sz="2000" dirty="0"/>
              <a:t>Horizontal Business Innovation and Clean Technology Review.</a:t>
            </a:r>
          </a:p>
          <a:p>
            <a:pPr>
              <a:spcAft>
                <a:spcPts val="1200"/>
              </a:spcAft>
            </a:pPr>
            <a:r>
              <a:rPr lang="en-CA" sz="2000" dirty="0"/>
              <a:t>Ongoing dialogue with OCG and Central Agencies.</a:t>
            </a:r>
          </a:p>
        </p:txBody>
      </p:sp>
    </p:spTree>
    <p:extLst>
      <p:ext uri="{BB962C8B-B14F-4D97-AF65-F5344CB8AC3E}">
        <p14:creationId xmlns:p14="http://schemas.microsoft.com/office/powerpoint/2010/main" val="39465366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BB40D7-6B06-4380-B89E-C2C6EBD09874}"/>
              </a:ext>
            </a:extLst>
          </p:cNvPr>
          <p:cNvSpPr/>
          <p:nvPr/>
        </p:nvSpPr>
        <p:spPr>
          <a:xfrm>
            <a:off x="212388" y="6179003"/>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FMI CC Logo Colour.jpg">
            <a:extLst>
              <a:ext uri="{FF2B5EF4-FFF2-40B4-BE49-F238E27FC236}">
                <a16:creationId xmlns:a16="http://schemas.microsoft.com/office/drawing/2014/main" id="{F54AD90D-957C-4FA1-B254-A25556CA2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943" y="975926"/>
            <a:ext cx="3628784" cy="1435930"/>
          </a:xfrm>
          <a:prstGeom prst="rect">
            <a:avLst/>
          </a:prstGeom>
        </p:spPr>
      </p:pic>
      <p:sp>
        <p:nvSpPr>
          <p:cNvPr id="7" name="Rectangle 6">
            <a:extLst>
              <a:ext uri="{FF2B5EF4-FFF2-40B4-BE49-F238E27FC236}">
                <a16:creationId xmlns:a16="http://schemas.microsoft.com/office/drawing/2014/main" id="{8EBCFD74-FB72-4FF3-9086-EC9934AC27B3}"/>
              </a:ext>
            </a:extLst>
          </p:cNvPr>
          <p:cNvSpPr/>
          <p:nvPr/>
        </p:nvSpPr>
        <p:spPr>
          <a:xfrm>
            <a:off x="212388" y="501577"/>
            <a:ext cx="8623696" cy="138734"/>
          </a:xfrm>
          <a:prstGeom prst="rect">
            <a:avLst/>
          </a:prstGeom>
          <a:gradFill flip="none" rotWithShape="1">
            <a:gsLst>
              <a:gs pos="0">
                <a:srgbClr val="FF221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149061996.jpg">
            <a:extLst>
              <a:ext uri="{FF2B5EF4-FFF2-40B4-BE49-F238E27FC236}">
                <a16:creationId xmlns:a16="http://schemas.microsoft.com/office/drawing/2014/main" id="{F80B9C35-12D5-48C0-B97E-AAF911210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88" y="640312"/>
            <a:ext cx="3690661" cy="5538692"/>
          </a:xfrm>
          <a:prstGeom prst="rect">
            <a:avLst/>
          </a:prstGeom>
        </p:spPr>
      </p:pic>
      <p:sp>
        <p:nvSpPr>
          <p:cNvPr id="9" name="TextBox 8">
            <a:extLst>
              <a:ext uri="{FF2B5EF4-FFF2-40B4-BE49-F238E27FC236}">
                <a16:creationId xmlns:a16="http://schemas.microsoft.com/office/drawing/2014/main" id="{19596265-4DD4-4C1F-8262-454E73B441F1}"/>
              </a:ext>
            </a:extLst>
          </p:cNvPr>
          <p:cNvSpPr txBox="1"/>
          <p:nvPr/>
        </p:nvSpPr>
        <p:spPr>
          <a:xfrm>
            <a:off x="4172755" y="2975019"/>
            <a:ext cx="4535815" cy="1415772"/>
          </a:xfrm>
          <a:prstGeom prst="rect">
            <a:avLst/>
          </a:prstGeom>
          <a:noFill/>
        </p:spPr>
        <p:txBody>
          <a:bodyPr wrap="square" rtlCol="0">
            <a:spAutoFit/>
          </a:bodyPr>
          <a:lstStyle/>
          <a:p>
            <a:pPr algn="ctr"/>
            <a:endParaRPr lang="en-CA" sz="2000" b="1" dirty="0"/>
          </a:p>
          <a:p>
            <a:r>
              <a:rPr lang="en-CA" sz="2800" b="1" dirty="0"/>
              <a:t>In Closing</a:t>
            </a:r>
          </a:p>
          <a:p>
            <a:endParaRPr lang="en-CA" b="1" dirty="0"/>
          </a:p>
          <a:p>
            <a:endParaRPr lang="en-CA" sz="2000" b="1" dirty="0"/>
          </a:p>
        </p:txBody>
      </p:sp>
      <p:sp>
        <p:nvSpPr>
          <p:cNvPr id="10" name="Title 1">
            <a:extLst>
              <a:ext uri="{FF2B5EF4-FFF2-40B4-BE49-F238E27FC236}">
                <a16:creationId xmlns:a16="http://schemas.microsoft.com/office/drawing/2014/main" id="{8900705F-447A-462B-870F-3464B2FB6CEB}"/>
              </a:ext>
            </a:extLst>
          </p:cNvPr>
          <p:cNvSpPr txBox="1">
            <a:spLocks/>
          </p:cNvSpPr>
          <p:nvPr/>
        </p:nvSpPr>
        <p:spPr>
          <a:xfrm>
            <a:off x="5842146" y="5859525"/>
            <a:ext cx="4071167" cy="74312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base"/>
            <a:r>
              <a:rPr lang="en-CA" sz="1200" b="1" i="1" dirty="0"/>
              <a:t>Thank you for coming!</a:t>
            </a:r>
            <a:endParaRPr lang="en-CA" sz="1200" i="1" dirty="0"/>
          </a:p>
        </p:txBody>
      </p:sp>
    </p:spTree>
    <p:custDataLst>
      <p:tags r:id="rId1"/>
    </p:custDataLst>
    <p:extLst>
      <p:ext uri="{BB962C8B-B14F-4D97-AF65-F5344CB8AC3E}">
        <p14:creationId xmlns:p14="http://schemas.microsoft.com/office/powerpoint/2010/main" val="28089421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00.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01.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02.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03.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04.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05.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06.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07.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08.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5,&quot;ColorModifier&quot;:0,&quot;BrightnessModifier&quot;:0}}"/>
</p:tagLst>
</file>

<file path=ppt/tags/tag109.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1.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10.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11.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12.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13.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14.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15.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16.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17.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18.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19.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2.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20.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21.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5,&quot;ColorModifier&quot;:0,&quot;BrightnessModifier&quot;:0}}"/>
</p:tagLst>
</file>

<file path=ppt/tags/tag122.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23.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24.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25.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26.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27.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28.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29.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3.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30.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31.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32.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5,&quot;ColorModifier&quot;:0,&quot;BrightnessModifier&quot;:0}}"/>
</p:tagLst>
</file>

<file path=ppt/tags/tag133.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34.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35.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36.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37.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5,&quot;ColorModifier&quot;:0,&quot;BrightnessModifier&quot;:0}}"/>
</p:tagLst>
</file>

<file path=ppt/tags/tag138.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39.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4.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40.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41.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42.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43.xml><?xml version="1.0" encoding="utf-8"?>
<p:tagLst xmlns:a="http://schemas.openxmlformats.org/drawingml/2006/main" xmlns:r="http://schemas.openxmlformats.org/officeDocument/2006/relationships" xmlns:p="http://schemas.openxmlformats.org/presentationml/2006/main">
  <p:tag name="ENGAGECOLOR" val="{&quot;FillColor&quot;:{&quot;ColorIndex&quot;:3,&quot;ColorModifier&quot;:0,&quot;BrightnessModifier&quot;:0},&quot;OutlineColor&quot;:{&quot;ColorIndex&quot;:5,&quot;ColorModifier&quot;:0,&quot;BrightnessModifier&quot;:0}}"/>
</p:tagLst>
</file>

<file path=ppt/tags/tag144.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45.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46.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47.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148.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49.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5.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50.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51.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52.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53.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154.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55.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56.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5,&quot;ColorModifier&quot;:0,&quot;BrightnessModifier&quot;:0}}"/>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162.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163.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ENGAGECOLOR" val="{&quot;FillColor&quot;:{&quot;ColorIndex&quot;:3,&quot;ColorModifier&quot;:1,&quot;BrightnessModifier&quot;:0},&quot;OutlineColor&quot;:{&quot;ColorIndex&quot;:3,&quot;ColorModifier&quot;:0,&quot;BrightnessModifier&quot;:0}}"/>
</p:tagLst>
</file>

<file path=ppt/tags/tag170.xml><?xml version="1.0" encoding="utf-8"?>
<p:tagLst xmlns:a="http://schemas.openxmlformats.org/drawingml/2006/main" xmlns:r="http://schemas.openxmlformats.org/officeDocument/2006/relationships" xmlns:p="http://schemas.openxmlformats.org/presentationml/2006/main">
  <p:tag name="NUM" val="5"/>
</p:tagLst>
</file>

<file path=ppt/tags/tag171.xml><?xml version="1.0" encoding="utf-8"?>
<p:tagLst xmlns:a="http://schemas.openxmlformats.org/drawingml/2006/main" xmlns:r="http://schemas.openxmlformats.org/officeDocument/2006/relationships" xmlns:p="http://schemas.openxmlformats.org/presentationml/2006/main">
  <p:tag name="NUM" val="6"/>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6"/>
</p:tagLst>
</file>

<file path=ppt/tags/tag174.xml><?xml version="1.0" encoding="utf-8"?>
<p:tagLst xmlns:a="http://schemas.openxmlformats.org/drawingml/2006/main" xmlns:r="http://schemas.openxmlformats.org/officeDocument/2006/relationships" xmlns:p="http://schemas.openxmlformats.org/presentationml/2006/main">
  <p:tag name="NUM" val="8"/>
</p:tagLst>
</file>

<file path=ppt/tags/tag175.xml><?xml version="1.0" encoding="utf-8"?>
<p:tagLst xmlns:a="http://schemas.openxmlformats.org/drawingml/2006/main" xmlns:r="http://schemas.openxmlformats.org/officeDocument/2006/relationships" xmlns:p="http://schemas.openxmlformats.org/presentationml/2006/main">
  <p:tag name="NUM" val="9"/>
</p:tagLst>
</file>

<file path=ppt/tags/tag176.xml><?xml version="1.0" encoding="utf-8"?>
<p:tagLst xmlns:a="http://schemas.openxmlformats.org/drawingml/2006/main" xmlns:r="http://schemas.openxmlformats.org/officeDocument/2006/relationships" xmlns:p="http://schemas.openxmlformats.org/presentationml/2006/main">
  <p:tag name="NUM" val="7"/>
</p:tagLst>
</file>

<file path=ppt/tags/tag177.xml><?xml version="1.0" encoding="utf-8"?>
<p:tagLst xmlns:a="http://schemas.openxmlformats.org/drawingml/2006/main" xmlns:r="http://schemas.openxmlformats.org/officeDocument/2006/relationships" xmlns:p="http://schemas.openxmlformats.org/presentationml/2006/main">
  <p:tag name="NUM" val="10"/>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ENGAGECOLOR" val="{&quot;FillColor&quot;:{&quot;ColorIndex&quot;:3,&quot;ColorModifier&quot;:1,&quot;BrightnessModifier&quot;:0},&quot;OutlineColor&quot;:{&quot;ColorIndex&quot;:3,&quot;ColorModifier&quot;:0,&quot;BrightnessModifier&quot;:0}}"/>
</p:tagLst>
</file>

<file path=ppt/tags/tag19.xml><?xml version="1.0" encoding="utf-8"?>
<p:tagLst xmlns:a="http://schemas.openxmlformats.org/drawingml/2006/main" xmlns:r="http://schemas.openxmlformats.org/officeDocument/2006/relationships" xmlns:p="http://schemas.openxmlformats.org/presentationml/2006/main">
  <p:tag name="ENGAGECOLOR" val="{&quot;FillColor&quot;:{&quot;ColorIndex&quot;:2,&quot;ColorModifier&quot;:0,&quot;BrightnessModifier&quot;: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ENGAGECOLOR" val="{&quot;FillColor&quot;:{&quot;ColorIndex&quot;:3,&quot;ColorModifier&quot;:0,&quot;BrightnessModifier&quot;:0}}"/>
</p:tagLst>
</file>

<file path=ppt/tags/tag21.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22.xml><?xml version="1.0" encoding="utf-8"?>
<p:tagLst xmlns:a="http://schemas.openxmlformats.org/drawingml/2006/main" xmlns:r="http://schemas.openxmlformats.org/officeDocument/2006/relationships" xmlns:p="http://schemas.openxmlformats.org/presentationml/2006/main">
  <p:tag name="ENGAGECOLOR" val="{&quot;FillColor&quot;:{&quot;ColorIndex&quot;:4,&quot;ColorModifier&quot;:0,&quot;BrightnessModifier&quot;:0}}"/>
</p:tagLst>
</file>

<file path=ppt/tags/tag23.xml><?xml version="1.0" encoding="utf-8"?>
<p:tagLst xmlns:a="http://schemas.openxmlformats.org/drawingml/2006/main" xmlns:r="http://schemas.openxmlformats.org/officeDocument/2006/relationships" xmlns:p="http://schemas.openxmlformats.org/presentationml/2006/main">
  <p:tag name="ENGAGECOLOR" val="{&quot;FillColor&quot;:{&quot;ColorIndex&quot;:4,&quot;ColorModifier&quot;:0,&quot;BrightnessModifier&quot;:0}}"/>
</p:tagLst>
</file>

<file path=ppt/tags/tag24.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25.xml><?xml version="1.0" encoding="utf-8"?>
<p:tagLst xmlns:a="http://schemas.openxmlformats.org/drawingml/2006/main" xmlns:r="http://schemas.openxmlformats.org/officeDocument/2006/relationships" xmlns:p="http://schemas.openxmlformats.org/presentationml/2006/main">
  <p:tag name="ENGAGECOLOR" val="{&quot;FillColor&quot;:{&quot;ColorIndex&quot;:2,&quot;ColorModifier&quot;:0,&quot;BrightnessModifier&quot;:0}}"/>
</p:tagLst>
</file>

<file path=ppt/tags/tag26.xml><?xml version="1.0" encoding="utf-8"?>
<p:tagLst xmlns:a="http://schemas.openxmlformats.org/drawingml/2006/main" xmlns:r="http://schemas.openxmlformats.org/officeDocument/2006/relationships" xmlns:p="http://schemas.openxmlformats.org/presentationml/2006/main">
  <p:tag name="ENGAGECOLOR" val="{&quot;FillColor&quot;:{&quot;ColorIndex&quot;:3,&quot;ColorModifier&quot;:0,&quot;BrightnessModifier&quot;:0}}"/>
</p:tagLst>
</file>

<file path=ppt/tags/tag27.xml><?xml version="1.0" encoding="utf-8"?>
<p:tagLst xmlns:a="http://schemas.openxmlformats.org/drawingml/2006/main" xmlns:r="http://schemas.openxmlformats.org/officeDocument/2006/relationships" xmlns:p="http://schemas.openxmlformats.org/presentationml/2006/main">
  <p:tag name="ENGAGECOLOR" val="{&quot;OutlineColor&quot;:{&quot;ColorIndex&quot;:3,&quot;ColorModifier&quot;:0,&quot;BrightnessModifier&quot;:0}}"/>
</p:tagLst>
</file>

<file path=ppt/tags/tag28.xml><?xml version="1.0" encoding="utf-8"?>
<p:tagLst xmlns:a="http://schemas.openxmlformats.org/drawingml/2006/main" xmlns:r="http://schemas.openxmlformats.org/officeDocument/2006/relationships" xmlns:p="http://schemas.openxmlformats.org/presentationml/2006/main">
  <p:tag name="ENGAGECOLOR" val="{&quot;OutlineColor&quot;:{&quot;ColorIndex&quot;:2,&quot;ColorModifier&quot;:0,&quot;BrightnessModifier&quot;:0}}"/>
</p:tagLst>
</file>

<file path=ppt/tags/tag29.xml><?xml version="1.0" encoding="utf-8"?>
<p:tagLst xmlns:a="http://schemas.openxmlformats.org/drawingml/2006/main" xmlns:r="http://schemas.openxmlformats.org/officeDocument/2006/relationships" xmlns:p="http://schemas.openxmlformats.org/presentationml/2006/main">
  <p:tag name="ENGAGECOLOR" val="{&quot;OutlineColor&quot;:{&quot;ColorIndex&quot;:4,&quot;ColorModifier&quot;:0,&quot;BrightnessModifier&quot;:0}}"/>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31.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32.xml><?xml version="1.0" encoding="utf-8"?>
<p:tagLst xmlns:a="http://schemas.openxmlformats.org/drawingml/2006/main" xmlns:r="http://schemas.openxmlformats.org/officeDocument/2006/relationships" xmlns:p="http://schemas.openxmlformats.org/presentationml/2006/main">
  <p:tag name="ENGAGECOLOR" val="{&quot;FillColor&quot;:{&quot;ColorIndex&quot;:2,&quot;ColorModifier&quot;:0,&quot;BrightnessModifier&quot;:0}}"/>
</p:tagLst>
</file>

<file path=ppt/tags/tag33.xml><?xml version="1.0" encoding="utf-8"?>
<p:tagLst xmlns:a="http://schemas.openxmlformats.org/drawingml/2006/main" xmlns:r="http://schemas.openxmlformats.org/officeDocument/2006/relationships" xmlns:p="http://schemas.openxmlformats.org/presentationml/2006/main">
  <p:tag name="ENGAGECOLOR" val="{&quot;FillColor&quot;:{&quot;ColorIndex&quot;:3,&quot;ColorModifier&quot;:0,&quot;BrightnessModifier&quot;:0}}"/>
</p:tagLst>
</file>

<file path=ppt/tags/tag34.xml><?xml version="1.0" encoding="utf-8"?>
<p:tagLst xmlns:a="http://schemas.openxmlformats.org/drawingml/2006/main" xmlns:r="http://schemas.openxmlformats.org/officeDocument/2006/relationships" xmlns:p="http://schemas.openxmlformats.org/presentationml/2006/main">
  <p:tag name="ENGAGECOLOR" val="{&quot;FillColor&quot;:{&quot;ColorIndex&quot;:4,&quot;ColorModifier&quot;:0,&quot;BrightnessModifier&quot;:0}}"/>
</p:tagLst>
</file>

<file path=ppt/tags/tag35.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36.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37.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38.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39.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4.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40.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5,&quot;ColorModifier&quot;:0,&quot;BrightnessModifier&quot;:0}}"/>
</p:tagLst>
</file>

<file path=ppt/tags/tag44.xml><?xml version="1.0" encoding="utf-8"?>
<p:tagLst xmlns:a="http://schemas.openxmlformats.org/drawingml/2006/main" xmlns:r="http://schemas.openxmlformats.org/officeDocument/2006/relationships" xmlns:p="http://schemas.openxmlformats.org/presentationml/2006/main">
  <p:tag name="ENGAGECOLOR" val="{&quot;FillColor&quot;:{&quot;ColorIndex&quot;:2,&quot;ColorModifier&quot;:0,&quot;BrightnessModifier&quot;:0},&quot;OutlineColor&quot;:{&quot;ColorIndex&quot;:5,&quot;ColorModifier&quot;:0,&quot;BrightnessModifier&quot;:0}}"/>
</p:tagLst>
</file>

<file path=ppt/tags/tag45.xml><?xml version="1.0" encoding="utf-8"?>
<p:tagLst xmlns:a="http://schemas.openxmlformats.org/drawingml/2006/main" xmlns:r="http://schemas.openxmlformats.org/officeDocument/2006/relationships" xmlns:p="http://schemas.openxmlformats.org/presentationml/2006/main">
  <p:tag name="ENGAGECOLOR" val="{&quot;FillColor&quot;:{&quot;ColorIndex&quot;:3,&quot;ColorModifier&quot;:0,&quot;BrightnessModifier&quot;:0},&quot;OutlineColor&quot;:{&quot;ColorIndex&quot;:5,&quot;ColorModifier&quot;:0,&quot;BrightnessModifier&quot;:0}}"/>
</p:tagLst>
</file>

<file path=ppt/tags/tag46.xml><?xml version="1.0" encoding="utf-8"?>
<p:tagLst xmlns:a="http://schemas.openxmlformats.org/drawingml/2006/main" xmlns:r="http://schemas.openxmlformats.org/officeDocument/2006/relationships" xmlns:p="http://schemas.openxmlformats.org/presentationml/2006/main">
  <p:tag name="ENGAGECOLOR" val="{&quot;OutlineColor&quot;:{&quot;ColorIndex&quot;:5,&quot;ColorModifier&quot;:0,&quot;BrightnessModifier&quot;:0}}"/>
</p:tagLst>
</file>

<file path=ppt/tags/tag47.xml><?xml version="1.0" encoding="utf-8"?>
<p:tagLst xmlns:a="http://schemas.openxmlformats.org/drawingml/2006/main" xmlns:r="http://schemas.openxmlformats.org/officeDocument/2006/relationships" xmlns:p="http://schemas.openxmlformats.org/presentationml/2006/main">
  <p:tag name="ENGAGECOLOR" val="{&quot;OutlineColor&quot;:{&quot;ColorIndex&quot;:5,&quot;ColorModifier&quot;:0,&quot;BrightnessModifier&quot;:0}}"/>
</p:tagLst>
</file>

<file path=ppt/tags/tag48.xml><?xml version="1.0" encoding="utf-8"?>
<p:tagLst xmlns:a="http://schemas.openxmlformats.org/drawingml/2006/main" xmlns:r="http://schemas.openxmlformats.org/officeDocument/2006/relationships" xmlns:p="http://schemas.openxmlformats.org/presentationml/2006/main">
  <p:tag name="ENGAGECOLOR" val="{&quot;OutlineColor&quot;:{&quot;ColorIndex&quot;:5,&quot;ColorModifier&quot;:0,&quot;BrightnessModifier&quot;:0}}"/>
</p:tagLst>
</file>

<file path=ppt/tags/tag49.xml><?xml version="1.0" encoding="utf-8"?>
<p:tagLst xmlns:a="http://schemas.openxmlformats.org/drawingml/2006/main" xmlns:r="http://schemas.openxmlformats.org/officeDocument/2006/relationships" xmlns:p="http://schemas.openxmlformats.org/presentationml/2006/main">
  <p:tag name="ENGAGECOLOR" val="{&quot;FillColor&quot;:{&quot;ColorIndex&quot;:2,&quot;ColorModifier&quot;:0,&quot;BrightnessModifier&quot;:0},&quot;OutlineColor&quot;:{&quot;ColorIndex&quot;:5,&quot;ColorModifier&quot;:0,&quot;BrightnessModifier&quot;:0}}"/>
</p:tagLst>
</file>

<file path=ppt/tags/tag5.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50.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5,&quot;ColorModifier&quot;:0,&quot;BrightnessModifier&quot;:0}}"/>
</p:tagLst>
</file>

<file path=ppt/tags/tag51.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52.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53.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54.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55.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56.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57.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58.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5,&quot;ColorModifier&quot;:0,&quot;BrightnessModifier&quot;:0}}"/>
</p:tagLst>
</file>

<file path=ppt/tags/tag59.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6.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60.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61.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62.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63.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64.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65.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66.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67.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5,&quot;ColorModifier&quot;:0,&quot;BrightnessModifier&quot;:0}}"/>
</p:tagLst>
</file>

<file path=ppt/tags/tag68.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69.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7.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70.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71.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72.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73.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74.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75.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76.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77.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78.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79.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8.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80.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81.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82.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5,&quot;ColorModifier&quot;:0,&quot;BrightnessModifier&quot;:0}}"/>
</p:tagLst>
</file>

<file path=ppt/tags/tag83.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84.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85.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86.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87.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88.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89.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9.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90.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91.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92.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93.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94.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95.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96.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5,&quot;ColorModifier&quot;:0,&quot;BrightnessModifier&quot;:0}}"/>
</p:tagLst>
</file>

<file path=ppt/tags/tag97.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98.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99.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heme/theme1.xml><?xml version="1.0" encoding="utf-8"?>
<a:theme xmlns:a="http://schemas.openxmlformats.org/drawingml/2006/main" name="Office Theme">
  <a:themeElements>
    <a:clrScheme name="Custom 32">
      <a:dk1>
        <a:sysClr val="windowText" lastClr="000000"/>
      </a:dk1>
      <a:lt1>
        <a:sysClr val="window" lastClr="FFFFFF"/>
      </a:lt1>
      <a:dk2>
        <a:srgbClr val="1F497D"/>
      </a:dk2>
      <a:lt2>
        <a:srgbClr val="EEECE1"/>
      </a:lt2>
      <a:accent1>
        <a:srgbClr val="0092D2"/>
      </a:accent1>
      <a:accent2>
        <a:srgbClr val="16629B"/>
      </a:accent2>
      <a:accent3>
        <a:srgbClr val="73B632"/>
      </a:accent3>
      <a:accent4>
        <a:srgbClr val="991324"/>
      </a:accent4>
      <a:accent5>
        <a:srgbClr val="441A66"/>
      </a:accent5>
      <a:accent6>
        <a:srgbClr val="E47623"/>
      </a:accent6>
      <a:hlink>
        <a:srgbClr val="0000FF"/>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latin typeface="Century Gothic" panose="020B0502020202020204" pitchFamily="34" charset="0"/>
          </a:defRPr>
        </a:defPPr>
      </a:lst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plate PowerPoint ESDC English">
  <a:themeElements>
    <a:clrScheme name="ESDC-EDSC">
      <a:dk1>
        <a:sysClr val="windowText" lastClr="000000"/>
      </a:dk1>
      <a:lt1>
        <a:sysClr val="window" lastClr="FFFFFF"/>
      </a:lt1>
      <a:dk2>
        <a:srgbClr val="1F497D"/>
      </a:dk2>
      <a:lt2>
        <a:srgbClr val="9EB8C1"/>
      </a:lt2>
      <a:accent1>
        <a:srgbClr val="1C5F5F"/>
      </a:accent1>
      <a:accent2>
        <a:srgbClr val="CB415F"/>
      </a:accent2>
      <a:accent3>
        <a:srgbClr val="C3BF5A"/>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1CC311804DB44E8C9246314E4FFCAB" ma:contentTypeVersion="20" ma:contentTypeDescription="Create a new document." ma:contentTypeScope="" ma:versionID="d2e252d34df7cd171848d16d0c9efb87">
  <xsd:schema xmlns:xsd="http://www.w3.org/2001/XMLSchema" xmlns:xs="http://www.w3.org/2001/XMLSchema" xmlns:p="http://schemas.microsoft.com/office/2006/metadata/properties" xmlns:ns1="http://schemas.microsoft.com/sharepoint/v3" xmlns:ns2="ad45b6de-e26a-40e2-b591-58ded0f1af46" xmlns:ns3="d9613894-9d9a-498a-9d7f-4d9561d01386" targetNamespace="http://schemas.microsoft.com/office/2006/metadata/properties" ma:root="true" ma:fieldsID="4bac2e06ed6a21a6944c59eaf6f74091" ns1:_="" ns2:_="" ns3:_="">
    <xsd:import namespace="http://schemas.microsoft.com/sharepoint/v3"/>
    <xsd:import namespace="ad45b6de-e26a-40e2-b591-58ded0f1af46"/>
    <xsd:import namespace="d9613894-9d9a-498a-9d7f-4d9561d013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1:AverageRating" minOccurs="0"/>
                <xsd:element ref="ns1:RatingCount" minOccurs="0"/>
                <xsd:element ref="ns1:RatedBy" minOccurs="0"/>
                <xsd:element ref="ns1:Ratings" minOccurs="0"/>
                <xsd:element ref="ns1:LikesCount" minOccurs="0"/>
                <xsd:element ref="ns1:LikedBy" minOccurs="0"/>
                <xsd:element ref="ns3:_dlc_DocId" minOccurs="0"/>
                <xsd:element ref="ns3:_dlc_DocIdUrl" minOccurs="0"/>
                <xsd:element ref="ns3:_dlc_DocIdPersistId" minOccurs="0"/>
                <xsd:element ref="ns3:TaxKeywordTaxHTField" minOccurs="0"/>
                <xsd:element ref="ns3:TaxCatchAll" minOccurs="0"/>
                <xsd:element ref="ns2:Person_x0020_or_x0020_Group"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internalName="AverageRating" ma:readOnly="true">
      <xsd:simpleType>
        <xsd:restriction base="dms:Number"/>
      </xsd:simpleType>
    </xsd:element>
    <xsd:element name="RatingCount" ma:index="17" nillable="true" ma:displayName="Number of Ratings" ma:decimals="0" ma:description="Number of ratings submitted" ma:internalName="RatingCount" ma:readOnly="true">
      <xsd:simpleType>
        <xsd:restriction base="dms:Number"/>
      </xsd:simpleType>
    </xsd:element>
    <xsd:element name="RatedBy" ma:index="18"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9" nillable="true" ma:displayName="User ratings" ma:description="User ratings for the item" ma:hidden="true" ma:internalName="Ratings">
      <xsd:simpleType>
        <xsd:restriction base="dms:Note"/>
      </xsd:simpleType>
    </xsd:element>
    <xsd:element name="LikesCount" ma:index="20" nillable="true" ma:displayName="Number of Likes" ma:internalName="LikesCount">
      <xsd:simpleType>
        <xsd:restriction base="dms:Unknown"/>
      </xsd:simpleType>
    </xsd:element>
    <xsd:element name="LikedBy" ma:index="21"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45b6de-e26a-40e2-b591-58ded0f1af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Person_x0020_or_x0020_Group" ma:index="28" nillable="true" ma:displayName="Person or Group" ma:list="UserInfo" ma:SharePointGroup="0" ma:internalName="Person_x0020_or_x0020_Group"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GenerationTime" ma:index="30"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613894-9d9a-498a-9d7f-4d9561d0138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TaxKeywordTaxHTField" ma:index="26" nillable="true" ma:taxonomy="true" ma:internalName="TaxKeywordTaxHTField" ma:taxonomyFieldName="TaxKeyword" ma:displayName="Enterprise Keywords" ma:fieldId="{23f27201-bee3-471e-b2e7-b64fd8b7ca38}" ma:taxonomyMulti="true" ma:sspId="de3089f9-5d1d-483d-80fc-bceac8755843" ma:termSetId="00000000-0000-0000-0000-000000000000" ma:anchorId="00000000-0000-0000-0000-000000000000" ma:open="true" ma:isKeyword="true">
      <xsd:complexType>
        <xsd:sequence>
          <xsd:element ref="pc:Terms" minOccurs="0" maxOccurs="1"/>
        </xsd:sequence>
      </xsd:complexType>
    </xsd:element>
    <xsd:element name="TaxCatchAll" ma:index="27" nillable="true" ma:displayName="Taxonomy Catch All Column" ma:hidden="true" ma:list="{50e87fed-28ce-4084-921c-0395413eca91}" ma:internalName="TaxCatchAll" ma:showField="CatchAllData" ma:web="d9613894-9d9a-498a-9d7f-4d9561d013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d9613894-9d9a-498a-9d7f-4d9561d01386">CFHUV43SRDCU-2089621935-239526</_dlc_DocId>
    <_dlc_DocIdUrl xmlns="d9613894-9d9a-498a-9d7f-4d9561d01386">
      <Url>https://fmiigf.sharepoint.com/sites/fmiNETigf/_layouts/15/DocIdRedir.aspx?ID=CFHUV43SRDCU-2089621935-239526</Url>
      <Description>CFHUV43SRDCU-2089621935-239526</Description>
    </_dlc_DocIdUrl>
    <LikesCount xmlns="http://schemas.microsoft.com/sharepoint/v3" xsi:nil="true"/>
    <Ratings xmlns="http://schemas.microsoft.com/sharepoint/v3" xsi:nil="true"/>
    <TaxCatchAll xmlns="d9613894-9d9a-498a-9d7f-4d9561d01386"/>
    <LikedBy xmlns="http://schemas.microsoft.com/sharepoint/v3">
      <UserInfo>
        <DisplayName/>
        <AccountId xsi:nil="true"/>
        <AccountType/>
      </UserInfo>
    </LikedBy>
    <Person_x0020_or_x0020_Group xmlns="ad45b6de-e26a-40e2-b591-58ded0f1af46">
      <UserInfo>
        <DisplayName/>
        <AccountId xsi:nil="true"/>
        <AccountType/>
      </UserInfo>
    </Person_x0020_or_x0020_Group>
    <TaxKeywordTaxHTField xmlns="d9613894-9d9a-498a-9d7f-4d9561d01386">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B31D5D6E-2B13-43BD-B145-B4923D74E889}"/>
</file>

<file path=customXml/itemProps2.xml><?xml version="1.0" encoding="utf-8"?>
<ds:datastoreItem xmlns:ds="http://schemas.openxmlformats.org/officeDocument/2006/customXml" ds:itemID="{A0580644-7E18-4424-AE7B-D1EEC3792B08}"/>
</file>

<file path=customXml/itemProps3.xml><?xml version="1.0" encoding="utf-8"?>
<ds:datastoreItem xmlns:ds="http://schemas.openxmlformats.org/officeDocument/2006/customXml" ds:itemID="{FC686822-7F9F-4085-AEDC-8722031B2DCB}"/>
</file>

<file path=customXml/itemProps4.xml><?xml version="1.0" encoding="utf-8"?>
<ds:datastoreItem xmlns:ds="http://schemas.openxmlformats.org/officeDocument/2006/customXml" ds:itemID="{3DD78451-C76B-4FB4-B04E-AC5F2D445969}"/>
</file>

<file path=docProps/app.xml><?xml version="1.0" encoding="utf-8"?>
<Properties xmlns="http://schemas.openxmlformats.org/officeDocument/2006/extended-properties" xmlns:vt="http://schemas.openxmlformats.org/officeDocument/2006/docPropsVTypes">
  <Template/>
  <TotalTime>3723</TotalTime>
  <Words>6514</Words>
  <Application>Microsoft Office PowerPoint</Application>
  <PresentationFormat>On-screen Show (4:3)</PresentationFormat>
  <Paragraphs>1195</Paragraphs>
  <Slides>99</Slides>
  <Notes>66</Notes>
  <HiddenSlides>0</HiddenSlides>
  <MMClips>0</MMClips>
  <ScaleCrop>false</ScaleCrop>
  <HeadingPairs>
    <vt:vector size="6" baseType="variant">
      <vt:variant>
        <vt:lpstr>Fonts Used</vt:lpstr>
      </vt:variant>
      <vt:variant>
        <vt:i4>25</vt:i4>
      </vt:variant>
      <vt:variant>
        <vt:lpstr>Theme</vt:lpstr>
      </vt:variant>
      <vt:variant>
        <vt:i4>5</vt:i4>
      </vt:variant>
      <vt:variant>
        <vt:lpstr>Slide Titles</vt:lpstr>
      </vt:variant>
      <vt:variant>
        <vt:i4>99</vt:i4>
      </vt:variant>
    </vt:vector>
  </HeadingPairs>
  <TitlesOfParts>
    <vt:vector size="129" baseType="lpstr">
      <vt:lpstr>맑은 고딕</vt:lpstr>
      <vt:lpstr>ＭＳ Ｐゴシック</vt:lpstr>
      <vt:lpstr>Arial</vt:lpstr>
      <vt:lpstr>Arial Black</vt:lpstr>
      <vt:lpstr>Arial Narrow</vt:lpstr>
      <vt:lpstr>Arial Unicode MS</vt:lpstr>
      <vt:lpstr>Articulate</vt:lpstr>
      <vt:lpstr>Bauhaus 93</vt:lpstr>
      <vt:lpstr>Berlin Sans FB</vt:lpstr>
      <vt:lpstr>Bradley Hand ITC</vt:lpstr>
      <vt:lpstr>Britannic Bold</vt:lpstr>
      <vt:lpstr>Broadway</vt:lpstr>
      <vt:lpstr>Calibri</vt:lpstr>
      <vt:lpstr>Century Gothic</vt:lpstr>
      <vt:lpstr>Corbel</vt:lpstr>
      <vt:lpstr>Courier New</vt:lpstr>
      <vt:lpstr>Georgia</vt:lpstr>
      <vt:lpstr>Gill Sans Light</vt:lpstr>
      <vt:lpstr>Kalinga</vt:lpstr>
      <vt:lpstr>MoolBoran</vt:lpstr>
      <vt:lpstr>Shruti</vt:lpstr>
      <vt:lpstr>Symbol</vt:lpstr>
      <vt:lpstr>Times New Roman</vt:lpstr>
      <vt:lpstr>Wingdings</vt:lpstr>
      <vt:lpstr>ヒラギノ角ゴ Pro W3</vt:lpstr>
      <vt:lpstr>Office Theme</vt:lpstr>
      <vt:lpstr>2_Office Theme</vt:lpstr>
      <vt:lpstr>Default Design</vt:lpstr>
      <vt:lpstr>Template PowerPoint ESDC English</vt:lpstr>
      <vt:lpstr>1_Office Theme</vt:lpstr>
      <vt:lpstr>PowerPoint Presentation</vt:lpstr>
      <vt:lpstr>PowerPoint Presentation</vt:lpstr>
      <vt:lpstr>PowerPoint Presentation</vt:lpstr>
      <vt:lpstr>Policy on Transfer Payments Renewal </vt:lpstr>
      <vt:lpstr>Purpose</vt:lpstr>
      <vt:lpstr>Why do we use transfer payments?</vt:lpstr>
      <vt:lpstr>PowerPoint Presentation</vt:lpstr>
      <vt:lpstr>Effective transfer payments</vt:lpstr>
      <vt:lpstr>Core transformational Policy requirements</vt:lpstr>
      <vt:lpstr>Focusing on impacts</vt:lpstr>
      <vt:lpstr>Communicating impacts</vt:lpstr>
      <vt:lpstr>Providing a better user experience</vt:lpstr>
      <vt:lpstr>PowerPoint Presentation</vt:lpstr>
      <vt:lpstr>Culture Change</vt:lpstr>
      <vt:lpstr>PowerPoint Presentation</vt:lpstr>
      <vt:lpstr>Questions/Discussion</vt:lpstr>
      <vt:lpstr>PowerPoint Presentation</vt:lpstr>
      <vt:lpstr>Annex A: Proposed Policy Requirements at a Glance</vt:lpstr>
      <vt:lpstr>PowerPoint Presentation</vt:lpstr>
      <vt:lpstr>PowerPoint Presentation</vt:lpstr>
      <vt:lpstr>PowerPoint Presentation</vt:lpstr>
      <vt:lpstr>Generic Terms &amp; Conditions Information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Generic T&amp;C  for Innovative Delivery of G&amp;C</vt:lpstr>
      <vt:lpstr>The Context</vt:lpstr>
      <vt:lpstr>The Challenge</vt:lpstr>
      <vt:lpstr>What we Did</vt:lpstr>
      <vt:lpstr>What we Achieved</vt:lpstr>
      <vt:lpstr>How to Obtain Generic T&amp;C</vt:lpstr>
      <vt:lpstr>Key Success Factors</vt:lpstr>
      <vt:lpstr>Next Steps for ECCC</vt:lpstr>
      <vt:lpstr>PowerPoint Presentation</vt:lpstr>
      <vt:lpstr>Experimentation at Canadian Heritage </vt:lpstr>
      <vt:lpstr>Background</vt:lpstr>
      <vt:lpstr>And experimentation happened… </vt:lpstr>
      <vt:lpstr>Examples of PCH Experimentation</vt:lpstr>
      <vt:lpstr>Micro-funding: Canada Skate Day </vt:lpstr>
      <vt:lpstr>Other opportunities</vt:lpstr>
      <vt:lpstr>Challenges</vt:lpstr>
      <vt:lpstr>Next steps</vt:lpstr>
      <vt:lpstr>PowerPoint Presentation</vt:lpstr>
      <vt:lpstr>Generic Terms and Conditions: Incentive-based Funding</vt:lpstr>
      <vt:lpstr>Employment and Social Development Canada (ESDC) Context</vt:lpstr>
      <vt:lpstr>ESDC setting the stage for Generic Ts&amp;Cs</vt:lpstr>
      <vt:lpstr>Generic Ts&amp;Cs can support ESDC in innovating for impact</vt:lpstr>
      <vt:lpstr>ESDC is considering all options </vt:lpstr>
      <vt:lpstr>Base payment + Premium payments</vt:lpstr>
      <vt:lpstr>Example: Base payment + Premium payments</vt:lpstr>
      <vt:lpstr>Lessons: Preparing projects</vt:lpstr>
      <vt:lpstr>Lessons: Over the project lifecycle</vt:lpstr>
      <vt:lpstr>Lessons: When using Generic Ts&amp;Cs</vt:lpstr>
      <vt:lpstr>Next steps for ESDC</vt:lpstr>
      <vt:lpstr>Suggestions for Generic Ts&amp;Cs</vt:lpstr>
      <vt:lpstr>PowerPoint Presentation</vt:lpstr>
      <vt:lpstr>PowerPoint Presentation</vt:lpstr>
      <vt:lpstr>PowerPoint Presentation</vt:lpstr>
      <vt:lpstr>PowerPoint Presentation</vt:lpstr>
      <vt:lpstr>PowerPoint Presentation</vt:lpstr>
      <vt:lpstr>Generic Ts&amp;Cs at Global Affairs Canada Outcome Achievement Payments  Cacao Project</vt:lpstr>
      <vt:lpstr>Context</vt:lpstr>
      <vt:lpstr>GAC’s Generic Ts&amp;Cs Implementation Approach</vt:lpstr>
      <vt:lpstr>Rationale to invoke the Generic Ts&amp;Cs  by the IDA Program</vt:lpstr>
      <vt:lpstr>Projects Under Consideration</vt:lpstr>
      <vt:lpstr>Types of Outcome Achievement Payments Structures</vt:lpstr>
      <vt:lpstr>Cacao Agropreneurs</vt:lpstr>
      <vt:lpstr>Cacao Agropreneurs - Outcomes</vt:lpstr>
      <vt:lpstr>Project Implementation</vt:lpstr>
      <vt:lpstr>Process for Selecting Payment Metrics and Target Setting</vt:lpstr>
      <vt:lpstr>Risks and mitigation strategies to implement the model</vt:lpstr>
      <vt:lpstr>Conclusion</vt:lpstr>
      <vt:lpstr>PowerPoint Presentation</vt:lpstr>
      <vt:lpstr>Program Innovation to  Advance Clean Technology</vt:lpstr>
      <vt:lpstr>Natural Resources Canada</vt:lpstr>
      <vt:lpstr>A Focus on Innovation </vt:lpstr>
      <vt:lpstr>Barriers to Collaboration</vt:lpstr>
      <vt:lpstr>What We Pursued</vt:lpstr>
      <vt:lpstr>What We Obtained</vt:lpstr>
      <vt:lpstr>Budget 2017 : Clean Growth Program</vt:lpstr>
      <vt:lpstr>Opening Access to Federal Facilities </vt:lpstr>
      <vt:lpstr>S&amp;T Assistance for Cleantech Model</vt:lpstr>
      <vt:lpstr>Ongoing Challenges</vt:lpstr>
      <vt:lpstr>Looking Ahead</vt:lpstr>
      <vt:lpstr>PowerPoint Presentation</vt:lpstr>
    </vt:vector>
  </TitlesOfParts>
  <Company>BSL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Mulder</dc:creator>
  <cp:lastModifiedBy>Sherry Sharpe</cp:lastModifiedBy>
  <cp:revision>263</cp:revision>
  <dcterms:created xsi:type="dcterms:W3CDTF">2015-04-10T18:49:27Z</dcterms:created>
  <dcterms:modified xsi:type="dcterms:W3CDTF">2018-02-18T20:52:46Z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0x010100E01CC311804DB44E8C9246314E4FFCAB</vt:lpwstr>
  </property>
  <property fmtid="{D5CDD505-2E9C-101B-9397-08002B2CF9AE}" pid="3" name="_dlc_DocIdItemGuid">
    <vt:lpwstr>384bf96a-b39a-4d52-b471-078fcadc68f4</vt:lpwstr>
  </property>
  <property fmtid="{D5CDD505-2E9C-101B-9397-08002B2CF9AE}" pid="4" name="TaxKeyword">
    <vt:lpwstr/>
  </property>
</Properties>
</file>